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0" r:id="rId2"/>
    <p:sldId id="292" r:id="rId3"/>
    <p:sldId id="268" r:id="rId4"/>
    <p:sldId id="340" r:id="rId5"/>
    <p:sldId id="273" r:id="rId6"/>
    <p:sldId id="342" r:id="rId7"/>
    <p:sldId id="346" r:id="rId8"/>
    <p:sldId id="345" r:id="rId9"/>
    <p:sldId id="343" r:id="rId10"/>
    <p:sldId id="344" r:id="rId11"/>
    <p:sldId id="341" r:id="rId12"/>
    <p:sldId id="297" r:id="rId13"/>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6788" userDrawn="1">
          <p15:clr>
            <a:srgbClr val="A4A3A4"/>
          </p15:clr>
        </p15:guide>
        <p15:guide id="3" pos="619" userDrawn="1">
          <p15:clr>
            <a:srgbClr val="A4A3A4"/>
          </p15:clr>
        </p15:guide>
        <p15:guide id="4" orient="horz" pos="1638" userDrawn="1">
          <p15:clr>
            <a:srgbClr val="A4A3A4"/>
          </p15:clr>
        </p15:guide>
        <p15:guide id="5" orient="horz" pos="39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98C"/>
    <a:srgbClr val="803463"/>
    <a:srgbClr val="8E3A6E"/>
    <a:srgbClr val="7C546E"/>
    <a:srgbClr val="8B5F7B"/>
    <a:srgbClr val="956584"/>
    <a:srgbClr val="A27692"/>
    <a:srgbClr val="AB849D"/>
    <a:srgbClr val="682A50"/>
    <a:srgbClr val="502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86136" autoAdjust="0"/>
  </p:normalViewPr>
  <p:slideViewPr>
    <p:cSldViewPr snapToGrid="0" showGuides="1">
      <p:cViewPr varScale="1">
        <p:scale>
          <a:sx n="78" d="100"/>
          <a:sy n="78" d="100"/>
        </p:scale>
        <p:origin x="1164" y="90"/>
      </p:cViewPr>
      <p:guideLst>
        <p:guide orient="horz" pos="3929"/>
        <p:guide pos="6788"/>
        <p:guide pos="619"/>
        <p:guide orient="horz" pos="1638"/>
        <p:guide orient="horz" pos="3952"/>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69450-67C3-4814-A29C-ADD8695EF08F}" type="doc">
      <dgm:prSet loTypeId="urn:microsoft.com/office/officeart/2009/3/layout/StepUpProcess" loCatId="process" qsTypeId="urn:microsoft.com/office/officeart/2005/8/quickstyle/simple1" qsCatId="simple" csTypeId="urn:microsoft.com/office/officeart/2005/8/colors/accent1_1" csCatId="accent1" phldr="1"/>
      <dgm:spPr/>
      <dgm:t>
        <a:bodyPr/>
        <a:lstStyle/>
        <a:p>
          <a:endParaRPr lang="zh-CN" altLang="en-US"/>
        </a:p>
      </dgm:t>
    </dgm:pt>
    <dgm:pt modelId="{78121D0E-894A-445F-A838-23A34142FAB7}">
      <dgm:prSet phldrT="[文本]" custT="1"/>
      <dgm:spPr/>
      <dgm:t>
        <a:bodyPr/>
        <a:lstStyle/>
        <a:p>
          <a:pPr>
            <a:lnSpc>
              <a:spcPct val="100000"/>
            </a:lnSpc>
            <a:spcAft>
              <a:spcPts val="0"/>
            </a:spcAft>
          </a:pPr>
          <a:r>
            <a:rPr lang="en-US" altLang="zh-CN" sz="2000" b="1" dirty="0" smtClean="0">
              <a:solidFill>
                <a:srgbClr val="FFC000"/>
              </a:solidFill>
              <a:latin typeface="微软雅黑" panose="020B0503020204020204" pitchFamily="34" charset="-122"/>
              <a:ea typeface="微软雅黑" panose="020B0503020204020204" pitchFamily="34" charset="-122"/>
            </a:rPr>
            <a:t>3</a:t>
          </a:r>
          <a:r>
            <a:rPr lang="zh-CN" altLang="en-US" sz="2000" b="1" dirty="0" smtClean="0">
              <a:solidFill>
                <a:srgbClr val="FFC000"/>
              </a:solidFill>
              <a:latin typeface="微软雅黑" panose="020B0503020204020204" pitchFamily="34" charset="-122"/>
              <a:ea typeface="微软雅黑" panose="020B0503020204020204" pitchFamily="34" charset="-122"/>
            </a:rPr>
            <a:t>年</a:t>
          </a:r>
          <a:endParaRPr lang="en-US" altLang="zh-CN" sz="2000" b="1" dirty="0" smtClean="0">
            <a:solidFill>
              <a:srgbClr val="FFC000"/>
            </a:solidFill>
            <a:latin typeface="微软雅黑" panose="020B0503020204020204" pitchFamily="34" charset="-122"/>
            <a:ea typeface="微软雅黑" panose="020B0503020204020204" pitchFamily="34" charset="-122"/>
          </a:endParaRPr>
        </a:p>
        <a:p>
          <a:pPr>
            <a:lnSpc>
              <a:spcPct val="100000"/>
            </a:lnSpc>
            <a:spcAft>
              <a:spcPts val="0"/>
            </a:spcAft>
          </a:pPr>
          <a:endParaRPr lang="en-US" altLang="zh-CN" sz="2000" b="1" dirty="0" smtClean="0">
            <a:solidFill>
              <a:srgbClr val="FFC000"/>
            </a:solidFill>
            <a:latin typeface="微软雅黑" panose="020B0503020204020204" pitchFamily="34" charset="-122"/>
            <a:ea typeface="微软雅黑" panose="020B0503020204020204" pitchFamily="34" charset="-122"/>
          </a:endParaRPr>
        </a:p>
        <a:p>
          <a:pPr>
            <a:lnSpc>
              <a:spcPct val="100000"/>
            </a:lnSpc>
            <a:spcAft>
              <a:spcPts val="0"/>
            </a:spcAft>
          </a:pPr>
          <a:r>
            <a:rPr lang="zh-CN" altLang="en-US" sz="2000" b="1" dirty="0" smtClean="0">
              <a:solidFill>
                <a:srgbClr val="FFC000"/>
              </a:solidFill>
              <a:latin typeface="微软雅黑" panose="020B0503020204020204" pitchFamily="34" charset="-122"/>
              <a:ea typeface="微软雅黑" panose="020B0503020204020204" pitchFamily="34" charset="-122"/>
            </a:rPr>
            <a:t>项目负责人</a:t>
          </a:r>
          <a:endParaRPr lang="zh-CN" altLang="en-US" sz="2400" b="1" dirty="0">
            <a:solidFill>
              <a:srgbClr val="FFC000"/>
            </a:solidFill>
            <a:latin typeface="微软雅黑" panose="020B0503020204020204" pitchFamily="34" charset="-122"/>
            <a:ea typeface="微软雅黑" panose="020B0503020204020204" pitchFamily="34" charset="-122"/>
          </a:endParaRPr>
        </a:p>
      </dgm:t>
    </dgm:pt>
    <dgm:pt modelId="{FED440BB-4C7A-4310-AFC6-06DDCEFD0E1B}" type="parTrans" cxnId="{4B3752A6-17D8-4AE4-9C34-2E23B62578E4}">
      <dgm:prSet/>
      <dgm:spPr/>
      <dgm:t>
        <a:bodyPr/>
        <a:lstStyle/>
        <a:p>
          <a:endParaRPr lang="zh-CN" altLang="en-US"/>
        </a:p>
      </dgm:t>
    </dgm:pt>
    <dgm:pt modelId="{E423BC79-206C-47FB-A3F7-34C2CA7D9830}" type="sibTrans" cxnId="{4B3752A6-17D8-4AE4-9C34-2E23B62578E4}">
      <dgm:prSet/>
      <dgm:spPr/>
      <dgm:t>
        <a:bodyPr/>
        <a:lstStyle/>
        <a:p>
          <a:endParaRPr lang="zh-CN" altLang="en-US"/>
        </a:p>
      </dgm:t>
    </dgm:pt>
    <dgm:pt modelId="{A34DDE41-2233-48C0-9FC8-468E49B76C89}">
      <dgm:prSet phldrT="[文本]" custT="1"/>
      <dgm:spPr/>
      <dgm:t>
        <a:bodyPr/>
        <a:lstStyle/>
        <a:p>
          <a:pPr>
            <a:lnSpc>
              <a:spcPct val="150000"/>
            </a:lnSpc>
            <a:spcAft>
              <a:spcPts val="0"/>
            </a:spcAft>
          </a:pPr>
          <a:r>
            <a:rPr lang="en-US" altLang="zh-CN" sz="2000" b="1" dirty="0" smtClean="0">
              <a:solidFill>
                <a:srgbClr val="C00000"/>
              </a:solidFill>
              <a:latin typeface="微软雅黑" panose="020B0503020204020204" pitchFamily="34" charset="-122"/>
              <a:ea typeface="微软雅黑" panose="020B0503020204020204" pitchFamily="34" charset="-122"/>
            </a:rPr>
            <a:t>5</a:t>
          </a:r>
          <a:r>
            <a:rPr lang="zh-CN" altLang="en-US" sz="2000" b="1" dirty="0" smtClean="0">
              <a:solidFill>
                <a:srgbClr val="C00000"/>
              </a:solidFill>
              <a:latin typeface="微软雅黑" panose="020B0503020204020204" pitchFamily="34" charset="-122"/>
              <a:ea typeface="微软雅黑" panose="020B0503020204020204" pitchFamily="34" charset="-122"/>
            </a:rPr>
            <a:t>年</a:t>
          </a: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a:lnSpc>
              <a:spcPct val="100000"/>
            </a:lnSpc>
            <a:spcAft>
              <a:spcPts val="0"/>
            </a:spcAft>
          </a:pPr>
          <a:r>
            <a:rPr lang="zh-CN" altLang="en-US" sz="2000" b="1" dirty="0" smtClean="0">
              <a:solidFill>
                <a:srgbClr val="C00000"/>
              </a:solidFill>
              <a:latin typeface="微软雅黑" panose="020B0503020204020204" pitchFamily="34" charset="-122"/>
              <a:ea typeface="微软雅黑" panose="020B0503020204020204" pitchFamily="34" charset="-122"/>
            </a:rPr>
            <a:t>成熟的项目负责人</a:t>
          </a:r>
          <a:endParaRPr lang="zh-CN" altLang="en-US" sz="2000" b="1" dirty="0">
            <a:solidFill>
              <a:srgbClr val="C00000"/>
            </a:solidFill>
            <a:latin typeface="微软雅黑" panose="020B0503020204020204" pitchFamily="34" charset="-122"/>
            <a:ea typeface="微软雅黑" panose="020B0503020204020204" pitchFamily="34" charset="-122"/>
          </a:endParaRPr>
        </a:p>
      </dgm:t>
    </dgm:pt>
    <dgm:pt modelId="{3225B382-6CE9-4D6B-A7BE-44391DB22667}" type="parTrans" cxnId="{26F4CE3F-58E8-4F45-B742-05DEB2C723C7}">
      <dgm:prSet/>
      <dgm:spPr/>
      <dgm:t>
        <a:bodyPr/>
        <a:lstStyle/>
        <a:p>
          <a:endParaRPr lang="zh-CN" altLang="en-US"/>
        </a:p>
      </dgm:t>
    </dgm:pt>
    <dgm:pt modelId="{E3285A2F-0F6C-41F9-9867-3E7DD917FDEA}" type="sibTrans" cxnId="{26F4CE3F-58E8-4F45-B742-05DEB2C723C7}">
      <dgm:prSet/>
      <dgm:spPr/>
      <dgm:t>
        <a:bodyPr/>
        <a:lstStyle/>
        <a:p>
          <a:endParaRPr lang="zh-CN" altLang="en-US"/>
        </a:p>
      </dgm:t>
    </dgm:pt>
    <dgm:pt modelId="{441E8BB5-114A-4730-88EC-E5CFF5CB0716}">
      <dgm:prSet custT="1"/>
      <dgm:spPr/>
      <dgm:t>
        <a:bodyPr/>
        <a:lstStyle/>
        <a:p>
          <a:pPr>
            <a:lnSpc>
              <a:spcPct val="100000"/>
            </a:lnSpc>
          </a:pPr>
          <a:r>
            <a:rPr lang="en-US" altLang="zh-CN" sz="2000" b="1" dirty="0" smtClean="0">
              <a:solidFill>
                <a:srgbClr val="00B050"/>
              </a:solidFill>
              <a:latin typeface="微软雅黑" panose="020B0503020204020204" pitchFamily="34" charset="-122"/>
              <a:ea typeface="微软雅黑" panose="020B0503020204020204" pitchFamily="34" charset="-122"/>
            </a:rPr>
            <a:t>1</a:t>
          </a:r>
          <a:r>
            <a:rPr lang="zh-CN" altLang="en-US" sz="2000" b="1" dirty="0" smtClean="0">
              <a:solidFill>
                <a:srgbClr val="00B050"/>
              </a:solidFill>
              <a:latin typeface="微软雅黑" panose="020B0503020204020204" pitchFamily="34" charset="-122"/>
              <a:ea typeface="微软雅黑" panose="020B0503020204020204" pitchFamily="34" charset="-122"/>
            </a:rPr>
            <a:t>年</a:t>
          </a:r>
          <a:endParaRPr lang="en-US" altLang="zh-CN" sz="2000" b="1" dirty="0" smtClean="0">
            <a:solidFill>
              <a:srgbClr val="00B050"/>
            </a:solidFill>
            <a:latin typeface="微软雅黑" panose="020B0503020204020204" pitchFamily="34" charset="-122"/>
            <a:ea typeface="微软雅黑" panose="020B0503020204020204" pitchFamily="34" charset="-122"/>
          </a:endParaRPr>
        </a:p>
        <a:p>
          <a:pPr>
            <a:lnSpc>
              <a:spcPct val="100000"/>
            </a:lnSpc>
          </a:pPr>
          <a:r>
            <a:rPr lang="zh-CN" altLang="en-US" sz="2000" b="1" dirty="0" smtClean="0">
              <a:solidFill>
                <a:srgbClr val="00B050"/>
              </a:solidFill>
              <a:latin typeface="微软雅黑" panose="020B0503020204020204" pitchFamily="34" charset="-122"/>
              <a:ea typeface="微软雅黑" panose="020B0503020204020204" pitchFamily="34" charset="-122"/>
            </a:rPr>
            <a:t>项目组骨干</a:t>
          </a:r>
          <a:endParaRPr lang="zh-CN" altLang="en-US" sz="2000" b="1" dirty="0">
            <a:solidFill>
              <a:srgbClr val="00B050"/>
            </a:solidFill>
            <a:latin typeface="微软雅黑" panose="020B0503020204020204" pitchFamily="34" charset="-122"/>
            <a:ea typeface="微软雅黑" panose="020B0503020204020204" pitchFamily="34" charset="-122"/>
          </a:endParaRPr>
        </a:p>
      </dgm:t>
    </dgm:pt>
    <dgm:pt modelId="{72257433-4787-4FAB-A48D-3709EED7C5AC}" type="parTrans" cxnId="{5ECE25EE-6255-4472-9492-6DAC88A1FD3F}">
      <dgm:prSet/>
      <dgm:spPr/>
      <dgm:t>
        <a:bodyPr/>
        <a:lstStyle/>
        <a:p>
          <a:endParaRPr lang="zh-CN" altLang="en-US"/>
        </a:p>
      </dgm:t>
    </dgm:pt>
    <dgm:pt modelId="{467CB491-524A-4122-8F96-FD77A7CFAB67}" type="sibTrans" cxnId="{5ECE25EE-6255-4472-9492-6DAC88A1FD3F}">
      <dgm:prSet/>
      <dgm:spPr/>
      <dgm:t>
        <a:bodyPr/>
        <a:lstStyle/>
        <a:p>
          <a:endParaRPr lang="zh-CN" altLang="en-US"/>
        </a:p>
      </dgm:t>
    </dgm:pt>
    <dgm:pt modelId="{D32F0F3D-6354-43C1-9AA2-DE3A2FB29FB5}" type="pres">
      <dgm:prSet presAssocID="{AE069450-67C3-4814-A29C-ADD8695EF08F}" presName="rootnode" presStyleCnt="0">
        <dgm:presLayoutVars>
          <dgm:chMax/>
          <dgm:chPref/>
          <dgm:dir/>
          <dgm:animLvl val="lvl"/>
        </dgm:presLayoutVars>
      </dgm:prSet>
      <dgm:spPr/>
      <dgm:t>
        <a:bodyPr/>
        <a:lstStyle/>
        <a:p>
          <a:endParaRPr lang="zh-CN" altLang="en-US"/>
        </a:p>
      </dgm:t>
    </dgm:pt>
    <dgm:pt modelId="{283ACAF0-82DA-4513-A4B3-82CABD88058A}" type="pres">
      <dgm:prSet presAssocID="{441E8BB5-114A-4730-88EC-E5CFF5CB0716}" presName="composite" presStyleCnt="0"/>
      <dgm:spPr/>
      <dgm:t>
        <a:bodyPr/>
        <a:lstStyle/>
        <a:p>
          <a:endParaRPr lang="zh-CN" altLang="en-US"/>
        </a:p>
      </dgm:t>
    </dgm:pt>
    <dgm:pt modelId="{D4DB3459-28D8-448D-8A9C-7250318C859A}" type="pres">
      <dgm:prSet presAssocID="{441E8BB5-114A-4730-88EC-E5CFF5CB0716}" presName="LShape" presStyleLbl="alignNode1" presStyleIdx="0" presStyleCnt="5"/>
      <dgm:spPr/>
      <dgm:t>
        <a:bodyPr/>
        <a:lstStyle/>
        <a:p>
          <a:endParaRPr lang="zh-CN" altLang="en-US"/>
        </a:p>
      </dgm:t>
    </dgm:pt>
    <dgm:pt modelId="{437FEA7D-D346-4157-8BF5-C0B5404CDC2D}" type="pres">
      <dgm:prSet presAssocID="{441E8BB5-114A-4730-88EC-E5CFF5CB0716}" presName="ParentText" presStyleLbl="revTx" presStyleIdx="0" presStyleCnt="3" custLinFactNeighborX="2059" custLinFactNeighborY="-35690">
        <dgm:presLayoutVars>
          <dgm:chMax val="0"/>
          <dgm:chPref val="0"/>
          <dgm:bulletEnabled val="1"/>
        </dgm:presLayoutVars>
      </dgm:prSet>
      <dgm:spPr/>
      <dgm:t>
        <a:bodyPr/>
        <a:lstStyle/>
        <a:p>
          <a:endParaRPr lang="zh-CN" altLang="en-US"/>
        </a:p>
      </dgm:t>
    </dgm:pt>
    <dgm:pt modelId="{9820B981-56D5-420C-A782-290DEA25D163}" type="pres">
      <dgm:prSet presAssocID="{441E8BB5-114A-4730-88EC-E5CFF5CB0716}" presName="Triangle" presStyleLbl="alignNode1" presStyleIdx="1" presStyleCnt="5"/>
      <dgm:spPr/>
      <dgm:t>
        <a:bodyPr/>
        <a:lstStyle/>
        <a:p>
          <a:endParaRPr lang="zh-CN" altLang="en-US"/>
        </a:p>
      </dgm:t>
    </dgm:pt>
    <dgm:pt modelId="{484C5222-A1B3-4DA6-99ED-608463507CB0}" type="pres">
      <dgm:prSet presAssocID="{467CB491-524A-4122-8F96-FD77A7CFAB67}" presName="sibTrans" presStyleCnt="0"/>
      <dgm:spPr/>
      <dgm:t>
        <a:bodyPr/>
        <a:lstStyle/>
        <a:p>
          <a:endParaRPr lang="zh-CN" altLang="en-US"/>
        </a:p>
      </dgm:t>
    </dgm:pt>
    <dgm:pt modelId="{5170E03C-3150-4FA6-AF3A-55361E1496C3}" type="pres">
      <dgm:prSet presAssocID="{467CB491-524A-4122-8F96-FD77A7CFAB67}" presName="space" presStyleCnt="0"/>
      <dgm:spPr/>
      <dgm:t>
        <a:bodyPr/>
        <a:lstStyle/>
        <a:p>
          <a:endParaRPr lang="zh-CN" altLang="en-US"/>
        </a:p>
      </dgm:t>
    </dgm:pt>
    <dgm:pt modelId="{2D5FCC76-5A43-4EAA-BCE3-E5E8F6B8C604}" type="pres">
      <dgm:prSet presAssocID="{78121D0E-894A-445F-A838-23A34142FAB7}" presName="composite" presStyleCnt="0"/>
      <dgm:spPr/>
      <dgm:t>
        <a:bodyPr/>
        <a:lstStyle/>
        <a:p>
          <a:endParaRPr lang="zh-CN" altLang="en-US"/>
        </a:p>
      </dgm:t>
    </dgm:pt>
    <dgm:pt modelId="{D477FB43-B665-4449-A44C-B46237F2AB63}" type="pres">
      <dgm:prSet presAssocID="{78121D0E-894A-445F-A838-23A34142FAB7}" presName="LShape" presStyleLbl="alignNode1" presStyleIdx="2" presStyleCnt="5"/>
      <dgm:spPr/>
      <dgm:t>
        <a:bodyPr/>
        <a:lstStyle/>
        <a:p>
          <a:endParaRPr lang="zh-CN" altLang="en-US"/>
        </a:p>
      </dgm:t>
    </dgm:pt>
    <dgm:pt modelId="{1FDC4FE3-56AA-49E3-8FF2-A6E09C526C4B}" type="pres">
      <dgm:prSet presAssocID="{78121D0E-894A-445F-A838-23A34142FAB7}" presName="ParentText" presStyleLbl="revTx" presStyleIdx="1" presStyleCnt="3" custLinFactNeighborX="2559" custLinFactNeighborY="-45572">
        <dgm:presLayoutVars>
          <dgm:chMax val="0"/>
          <dgm:chPref val="0"/>
          <dgm:bulletEnabled val="1"/>
        </dgm:presLayoutVars>
      </dgm:prSet>
      <dgm:spPr/>
      <dgm:t>
        <a:bodyPr/>
        <a:lstStyle/>
        <a:p>
          <a:endParaRPr lang="zh-CN" altLang="en-US"/>
        </a:p>
      </dgm:t>
    </dgm:pt>
    <dgm:pt modelId="{9485AF56-303A-42FA-B240-A0400DF2D60E}" type="pres">
      <dgm:prSet presAssocID="{78121D0E-894A-445F-A838-23A34142FAB7}" presName="Triangle" presStyleLbl="alignNode1" presStyleIdx="3" presStyleCnt="5"/>
      <dgm:spPr/>
      <dgm:t>
        <a:bodyPr/>
        <a:lstStyle/>
        <a:p>
          <a:endParaRPr lang="zh-CN" altLang="en-US"/>
        </a:p>
      </dgm:t>
    </dgm:pt>
    <dgm:pt modelId="{B2441C02-177B-419E-991B-3D74F3F468B8}" type="pres">
      <dgm:prSet presAssocID="{E423BC79-206C-47FB-A3F7-34C2CA7D9830}" presName="sibTrans" presStyleCnt="0"/>
      <dgm:spPr/>
      <dgm:t>
        <a:bodyPr/>
        <a:lstStyle/>
        <a:p>
          <a:endParaRPr lang="zh-CN" altLang="en-US"/>
        </a:p>
      </dgm:t>
    </dgm:pt>
    <dgm:pt modelId="{F97B9577-8F10-4039-986D-76AC5739E6F7}" type="pres">
      <dgm:prSet presAssocID="{E423BC79-206C-47FB-A3F7-34C2CA7D9830}" presName="space" presStyleCnt="0"/>
      <dgm:spPr/>
      <dgm:t>
        <a:bodyPr/>
        <a:lstStyle/>
        <a:p>
          <a:endParaRPr lang="zh-CN" altLang="en-US"/>
        </a:p>
      </dgm:t>
    </dgm:pt>
    <dgm:pt modelId="{E4C25F2D-F57E-47D2-A383-0E3B9F9946FA}" type="pres">
      <dgm:prSet presAssocID="{A34DDE41-2233-48C0-9FC8-468E49B76C89}" presName="composite" presStyleCnt="0"/>
      <dgm:spPr/>
      <dgm:t>
        <a:bodyPr/>
        <a:lstStyle/>
        <a:p>
          <a:endParaRPr lang="zh-CN" altLang="en-US"/>
        </a:p>
      </dgm:t>
    </dgm:pt>
    <dgm:pt modelId="{F8264368-ABD1-45EC-A096-71E71AD4A34D}" type="pres">
      <dgm:prSet presAssocID="{A34DDE41-2233-48C0-9FC8-468E49B76C89}" presName="LShape" presStyleLbl="alignNode1" presStyleIdx="4" presStyleCnt="5"/>
      <dgm:spPr/>
      <dgm:t>
        <a:bodyPr/>
        <a:lstStyle/>
        <a:p>
          <a:endParaRPr lang="zh-CN" altLang="en-US"/>
        </a:p>
      </dgm:t>
    </dgm:pt>
    <dgm:pt modelId="{A9C6FD23-FBA1-4983-BB3E-B876A4F3A987}" type="pres">
      <dgm:prSet presAssocID="{A34DDE41-2233-48C0-9FC8-468E49B76C89}" presName="ParentText" presStyleLbl="revTx" presStyleIdx="2" presStyleCnt="3" custScaleY="97187" custLinFactNeighborX="-161" custLinFactNeighborY="-43438">
        <dgm:presLayoutVars>
          <dgm:chMax val="0"/>
          <dgm:chPref val="0"/>
          <dgm:bulletEnabled val="1"/>
        </dgm:presLayoutVars>
      </dgm:prSet>
      <dgm:spPr/>
      <dgm:t>
        <a:bodyPr/>
        <a:lstStyle/>
        <a:p>
          <a:endParaRPr lang="zh-CN" altLang="en-US"/>
        </a:p>
      </dgm:t>
    </dgm:pt>
  </dgm:ptLst>
  <dgm:cxnLst>
    <dgm:cxn modelId="{26F4CE3F-58E8-4F45-B742-05DEB2C723C7}" srcId="{AE069450-67C3-4814-A29C-ADD8695EF08F}" destId="{A34DDE41-2233-48C0-9FC8-468E49B76C89}" srcOrd="2" destOrd="0" parTransId="{3225B382-6CE9-4D6B-A7BE-44391DB22667}" sibTransId="{E3285A2F-0F6C-41F9-9867-3E7DD917FDEA}"/>
    <dgm:cxn modelId="{B6D6254C-5536-41BA-ABE4-DE274A06F60D}" type="presOf" srcId="{441E8BB5-114A-4730-88EC-E5CFF5CB0716}" destId="{437FEA7D-D346-4157-8BF5-C0B5404CDC2D}" srcOrd="0" destOrd="0" presId="urn:microsoft.com/office/officeart/2009/3/layout/StepUpProcess"/>
    <dgm:cxn modelId="{0281AA56-CB53-4557-81C8-313EB8C36848}" type="presOf" srcId="{78121D0E-894A-445F-A838-23A34142FAB7}" destId="{1FDC4FE3-56AA-49E3-8FF2-A6E09C526C4B}" srcOrd="0" destOrd="0" presId="urn:microsoft.com/office/officeart/2009/3/layout/StepUpProcess"/>
    <dgm:cxn modelId="{5ECE25EE-6255-4472-9492-6DAC88A1FD3F}" srcId="{AE069450-67C3-4814-A29C-ADD8695EF08F}" destId="{441E8BB5-114A-4730-88EC-E5CFF5CB0716}" srcOrd="0" destOrd="0" parTransId="{72257433-4787-4FAB-A48D-3709EED7C5AC}" sibTransId="{467CB491-524A-4122-8F96-FD77A7CFAB67}"/>
    <dgm:cxn modelId="{CD989DF0-6CDA-4F82-838B-F2B1CDFFC544}" type="presOf" srcId="{AE069450-67C3-4814-A29C-ADD8695EF08F}" destId="{D32F0F3D-6354-43C1-9AA2-DE3A2FB29FB5}" srcOrd="0" destOrd="0" presId="urn:microsoft.com/office/officeart/2009/3/layout/StepUpProcess"/>
    <dgm:cxn modelId="{4B3752A6-17D8-4AE4-9C34-2E23B62578E4}" srcId="{AE069450-67C3-4814-A29C-ADD8695EF08F}" destId="{78121D0E-894A-445F-A838-23A34142FAB7}" srcOrd="1" destOrd="0" parTransId="{FED440BB-4C7A-4310-AFC6-06DDCEFD0E1B}" sibTransId="{E423BC79-206C-47FB-A3F7-34C2CA7D9830}"/>
    <dgm:cxn modelId="{4B734095-A250-4AB4-8D77-FD9F41A61BD8}" type="presOf" srcId="{A34DDE41-2233-48C0-9FC8-468E49B76C89}" destId="{A9C6FD23-FBA1-4983-BB3E-B876A4F3A987}" srcOrd="0" destOrd="0" presId="urn:microsoft.com/office/officeart/2009/3/layout/StepUpProcess"/>
    <dgm:cxn modelId="{CB5F6678-5641-42B6-87E2-361EC8817F1F}" type="presParOf" srcId="{D32F0F3D-6354-43C1-9AA2-DE3A2FB29FB5}" destId="{283ACAF0-82DA-4513-A4B3-82CABD88058A}" srcOrd="0" destOrd="0" presId="urn:microsoft.com/office/officeart/2009/3/layout/StepUpProcess"/>
    <dgm:cxn modelId="{62535E65-52E2-4795-B28C-6482253DA1DB}" type="presParOf" srcId="{283ACAF0-82DA-4513-A4B3-82CABD88058A}" destId="{D4DB3459-28D8-448D-8A9C-7250318C859A}" srcOrd="0" destOrd="0" presId="urn:microsoft.com/office/officeart/2009/3/layout/StepUpProcess"/>
    <dgm:cxn modelId="{E842F17B-793D-44F5-AC5E-F5C701881399}" type="presParOf" srcId="{283ACAF0-82DA-4513-A4B3-82CABD88058A}" destId="{437FEA7D-D346-4157-8BF5-C0B5404CDC2D}" srcOrd="1" destOrd="0" presId="urn:microsoft.com/office/officeart/2009/3/layout/StepUpProcess"/>
    <dgm:cxn modelId="{33EF01F4-5DAA-49F3-8522-40FCEB9B630C}" type="presParOf" srcId="{283ACAF0-82DA-4513-A4B3-82CABD88058A}" destId="{9820B981-56D5-420C-A782-290DEA25D163}" srcOrd="2" destOrd="0" presId="urn:microsoft.com/office/officeart/2009/3/layout/StepUpProcess"/>
    <dgm:cxn modelId="{4DD3F0BA-621E-4A44-B434-BABA0966D5E1}" type="presParOf" srcId="{D32F0F3D-6354-43C1-9AA2-DE3A2FB29FB5}" destId="{484C5222-A1B3-4DA6-99ED-608463507CB0}" srcOrd="1" destOrd="0" presId="urn:microsoft.com/office/officeart/2009/3/layout/StepUpProcess"/>
    <dgm:cxn modelId="{D48317A9-E38B-42FF-A664-1641DA12E322}" type="presParOf" srcId="{484C5222-A1B3-4DA6-99ED-608463507CB0}" destId="{5170E03C-3150-4FA6-AF3A-55361E1496C3}" srcOrd="0" destOrd="0" presId="urn:microsoft.com/office/officeart/2009/3/layout/StepUpProcess"/>
    <dgm:cxn modelId="{E1711CF3-F722-43F5-8D31-FD51DE863751}" type="presParOf" srcId="{D32F0F3D-6354-43C1-9AA2-DE3A2FB29FB5}" destId="{2D5FCC76-5A43-4EAA-BCE3-E5E8F6B8C604}" srcOrd="2" destOrd="0" presId="urn:microsoft.com/office/officeart/2009/3/layout/StepUpProcess"/>
    <dgm:cxn modelId="{39049F16-2F7A-4CFA-ABC4-BCBB7C654D76}" type="presParOf" srcId="{2D5FCC76-5A43-4EAA-BCE3-E5E8F6B8C604}" destId="{D477FB43-B665-4449-A44C-B46237F2AB63}" srcOrd="0" destOrd="0" presId="urn:microsoft.com/office/officeart/2009/3/layout/StepUpProcess"/>
    <dgm:cxn modelId="{270B6024-1502-40A4-87E2-01624166EB4A}" type="presParOf" srcId="{2D5FCC76-5A43-4EAA-BCE3-E5E8F6B8C604}" destId="{1FDC4FE3-56AA-49E3-8FF2-A6E09C526C4B}" srcOrd="1" destOrd="0" presId="urn:microsoft.com/office/officeart/2009/3/layout/StepUpProcess"/>
    <dgm:cxn modelId="{5E7BCC46-5A06-4EB4-81A2-EA4B4EF9A71A}" type="presParOf" srcId="{2D5FCC76-5A43-4EAA-BCE3-E5E8F6B8C604}" destId="{9485AF56-303A-42FA-B240-A0400DF2D60E}" srcOrd="2" destOrd="0" presId="urn:microsoft.com/office/officeart/2009/3/layout/StepUpProcess"/>
    <dgm:cxn modelId="{5A657998-03E6-41A8-A359-4ED412641A2C}" type="presParOf" srcId="{D32F0F3D-6354-43C1-9AA2-DE3A2FB29FB5}" destId="{B2441C02-177B-419E-991B-3D74F3F468B8}" srcOrd="3" destOrd="0" presId="urn:microsoft.com/office/officeart/2009/3/layout/StepUpProcess"/>
    <dgm:cxn modelId="{35CECBE8-7784-4B54-9744-2CAC6DE4147F}" type="presParOf" srcId="{B2441C02-177B-419E-991B-3D74F3F468B8}" destId="{F97B9577-8F10-4039-986D-76AC5739E6F7}" srcOrd="0" destOrd="0" presId="urn:microsoft.com/office/officeart/2009/3/layout/StepUpProcess"/>
    <dgm:cxn modelId="{49938F19-65E4-4F5C-B4FC-250063011119}" type="presParOf" srcId="{D32F0F3D-6354-43C1-9AA2-DE3A2FB29FB5}" destId="{E4C25F2D-F57E-47D2-A383-0E3B9F9946FA}" srcOrd="4" destOrd="0" presId="urn:microsoft.com/office/officeart/2009/3/layout/StepUpProcess"/>
    <dgm:cxn modelId="{98E6C452-4989-4149-A24B-E5E0C780019B}" type="presParOf" srcId="{E4C25F2D-F57E-47D2-A383-0E3B9F9946FA}" destId="{F8264368-ABD1-45EC-A096-71E71AD4A34D}" srcOrd="0" destOrd="0" presId="urn:microsoft.com/office/officeart/2009/3/layout/StepUpProcess"/>
    <dgm:cxn modelId="{25090117-B02D-4C8E-9406-E85ED07E7DEF}" type="presParOf" srcId="{E4C25F2D-F57E-47D2-A383-0E3B9F9946FA}" destId="{A9C6FD23-FBA1-4983-BB3E-B876A4F3A98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B3459-28D8-448D-8A9C-7250318C859A}">
      <dsp:nvSpPr>
        <dsp:cNvPr id="0" name=""/>
        <dsp:cNvSpPr/>
      </dsp:nvSpPr>
      <dsp:spPr>
        <a:xfrm rot="5400000">
          <a:off x="507673" y="1770079"/>
          <a:ext cx="1519334" cy="2528139"/>
        </a:xfrm>
        <a:prstGeom prst="corner">
          <a:avLst>
            <a:gd name="adj1" fmla="val 16120"/>
            <a:gd name="adj2" fmla="val 1611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7FEA7D-D346-4157-8BF5-C0B5404CDC2D}">
      <dsp:nvSpPr>
        <dsp:cNvPr id="0" name=""/>
        <dsp:cNvSpPr/>
      </dsp:nvSpPr>
      <dsp:spPr>
        <a:xfrm>
          <a:off x="301053" y="1811407"/>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n-US" altLang="zh-CN" sz="2000" b="1" kern="1200" dirty="0" smtClean="0">
              <a:solidFill>
                <a:srgbClr val="00B050"/>
              </a:solidFill>
              <a:latin typeface="微软雅黑" panose="020B0503020204020204" pitchFamily="34" charset="-122"/>
              <a:ea typeface="微软雅黑" panose="020B0503020204020204" pitchFamily="34" charset="-122"/>
            </a:rPr>
            <a:t>1</a:t>
          </a:r>
          <a:r>
            <a:rPr lang="zh-CN" altLang="en-US" sz="2000" b="1" kern="1200" dirty="0" smtClean="0">
              <a:solidFill>
                <a:srgbClr val="00B050"/>
              </a:solidFill>
              <a:latin typeface="微软雅黑" panose="020B0503020204020204" pitchFamily="34" charset="-122"/>
              <a:ea typeface="微软雅黑" panose="020B0503020204020204" pitchFamily="34" charset="-122"/>
            </a:rPr>
            <a:t>年</a:t>
          </a:r>
          <a:endParaRPr lang="en-US" altLang="zh-CN" sz="2000" b="1" kern="1200" dirty="0" smtClean="0">
            <a:solidFill>
              <a:srgbClr val="00B050"/>
            </a:solidFill>
            <a:latin typeface="微软雅黑" panose="020B0503020204020204" pitchFamily="34" charset="-122"/>
            <a:ea typeface="微软雅黑" panose="020B0503020204020204" pitchFamily="34" charset="-122"/>
          </a:endParaRPr>
        </a:p>
        <a:p>
          <a:pPr lvl="0" algn="l" defTabSz="889000">
            <a:lnSpc>
              <a:spcPct val="100000"/>
            </a:lnSpc>
            <a:spcBef>
              <a:spcPct val="0"/>
            </a:spcBef>
            <a:spcAft>
              <a:spcPct val="35000"/>
            </a:spcAft>
          </a:pPr>
          <a:r>
            <a:rPr lang="zh-CN" altLang="en-US" sz="2000" b="1" kern="1200" dirty="0" smtClean="0">
              <a:solidFill>
                <a:srgbClr val="00B050"/>
              </a:solidFill>
              <a:latin typeface="微软雅黑" panose="020B0503020204020204" pitchFamily="34" charset="-122"/>
              <a:ea typeface="微软雅黑" panose="020B0503020204020204" pitchFamily="34" charset="-122"/>
            </a:rPr>
            <a:t>项目组骨干</a:t>
          </a:r>
          <a:endParaRPr lang="zh-CN" altLang="en-US" sz="2000" b="1" kern="1200" dirty="0">
            <a:solidFill>
              <a:srgbClr val="00B050"/>
            </a:solidFill>
            <a:latin typeface="微软雅黑" panose="020B0503020204020204" pitchFamily="34" charset="-122"/>
            <a:ea typeface="微软雅黑" panose="020B0503020204020204" pitchFamily="34" charset="-122"/>
          </a:endParaRPr>
        </a:p>
      </dsp:txBody>
      <dsp:txXfrm>
        <a:off x="301053" y="1811407"/>
        <a:ext cx="2282418" cy="2000673"/>
      </dsp:txXfrm>
    </dsp:sp>
    <dsp:sp modelId="{9820B981-56D5-420C-A782-290DEA25D163}">
      <dsp:nvSpPr>
        <dsp:cNvPr id="0" name=""/>
        <dsp:cNvSpPr/>
      </dsp:nvSpPr>
      <dsp:spPr>
        <a:xfrm>
          <a:off x="2105832" y="1583954"/>
          <a:ext cx="430644" cy="430644"/>
        </a:xfrm>
        <a:prstGeom prst="triangle">
          <a:avLst>
            <a:gd name="adj" fmla="val 1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7FB43-B665-4449-A44C-B46237F2AB63}">
      <dsp:nvSpPr>
        <dsp:cNvPr id="0" name=""/>
        <dsp:cNvSpPr/>
      </dsp:nvSpPr>
      <dsp:spPr>
        <a:xfrm rot="5400000">
          <a:off x="3301799" y="1078669"/>
          <a:ext cx="1519334" cy="2528139"/>
        </a:xfrm>
        <a:prstGeom prst="corner">
          <a:avLst>
            <a:gd name="adj1" fmla="val 16120"/>
            <a:gd name="adj2" fmla="val 1611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C4FE3-56AA-49E3-8FF2-A6E09C526C4B}">
      <dsp:nvSpPr>
        <dsp:cNvPr id="0" name=""/>
        <dsp:cNvSpPr/>
      </dsp:nvSpPr>
      <dsp:spPr>
        <a:xfrm>
          <a:off x="3106591" y="922291"/>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ts val="0"/>
            </a:spcAft>
          </a:pPr>
          <a:r>
            <a:rPr lang="en-US" altLang="zh-CN" sz="2000" b="1" kern="1200" dirty="0" smtClean="0">
              <a:solidFill>
                <a:srgbClr val="FFC000"/>
              </a:solidFill>
              <a:latin typeface="微软雅黑" panose="020B0503020204020204" pitchFamily="34" charset="-122"/>
              <a:ea typeface="微软雅黑" panose="020B0503020204020204" pitchFamily="34" charset="-122"/>
            </a:rPr>
            <a:t>3</a:t>
          </a:r>
          <a:r>
            <a:rPr lang="zh-CN" altLang="en-US" sz="2000" b="1" kern="1200" dirty="0" smtClean="0">
              <a:solidFill>
                <a:srgbClr val="FFC000"/>
              </a:solidFill>
              <a:latin typeface="微软雅黑" panose="020B0503020204020204" pitchFamily="34" charset="-122"/>
              <a:ea typeface="微软雅黑" panose="020B0503020204020204" pitchFamily="34" charset="-122"/>
            </a:rPr>
            <a:t>年</a:t>
          </a:r>
          <a:endParaRPr lang="en-US" altLang="zh-CN" sz="2000" b="1" kern="1200" dirty="0" smtClean="0">
            <a:solidFill>
              <a:srgbClr val="FFC000"/>
            </a:solidFill>
            <a:latin typeface="微软雅黑" panose="020B0503020204020204" pitchFamily="34" charset="-122"/>
            <a:ea typeface="微软雅黑" panose="020B0503020204020204" pitchFamily="34" charset="-122"/>
          </a:endParaRPr>
        </a:p>
        <a:p>
          <a:pPr lvl="0" algn="l" defTabSz="889000">
            <a:lnSpc>
              <a:spcPct val="100000"/>
            </a:lnSpc>
            <a:spcBef>
              <a:spcPct val="0"/>
            </a:spcBef>
            <a:spcAft>
              <a:spcPts val="0"/>
            </a:spcAft>
          </a:pPr>
          <a:endParaRPr lang="en-US" altLang="zh-CN" sz="2000" b="1" kern="1200" dirty="0" smtClean="0">
            <a:solidFill>
              <a:srgbClr val="FFC000"/>
            </a:solidFill>
            <a:latin typeface="微软雅黑" panose="020B0503020204020204" pitchFamily="34" charset="-122"/>
            <a:ea typeface="微软雅黑" panose="020B0503020204020204" pitchFamily="34" charset="-122"/>
          </a:endParaRPr>
        </a:p>
        <a:p>
          <a:pPr lvl="0" algn="l" defTabSz="889000">
            <a:lnSpc>
              <a:spcPct val="100000"/>
            </a:lnSpc>
            <a:spcBef>
              <a:spcPct val="0"/>
            </a:spcBef>
            <a:spcAft>
              <a:spcPts val="0"/>
            </a:spcAft>
          </a:pPr>
          <a:r>
            <a:rPr lang="zh-CN" altLang="en-US" sz="2000" b="1" kern="1200" dirty="0" smtClean="0">
              <a:solidFill>
                <a:srgbClr val="FFC000"/>
              </a:solidFill>
              <a:latin typeface="微软雅黑" panose="020B0503020204020204" pitchFamily="34" charset="-122"/>
              <a:ea typeface="微软雅黑" panose="020B0503020204020204" pitchFamily="34" charset="-122"/>
            </a:rPr>
            <a:t>项目负责人</a:t>
          </a:r>
          <a:endParaRPr lang="zh-CN" altLang="en-US" sz="2400" b="1" kern="1200" dirty="0">
            <a:solidFill>
              <a:srgbClr val="FFC000"/>
            </a:solidFill>
            <a:latin typeface="微软雅黑" panose="020B0503020204020204" pitchFamily="34" charset="-122"/>
            <a:ea typeface="微软雅黑" panose="020B0503020204020204" pitchFamily="34" charset="-122"/>
          </a:endParaRPr>
        </a:p>
      </dsp:txBody>
      <dsp:txXfrm>
        <a:off x="3106591" y="922291"/>
        <a:ext cx="2282418" cy="2000673"/>
      </dsp:txXfrm>
    </dsp:sp>
    <dsp:sp modelId="{9485AF56-303A-42FA-B240-A0400DF2D60E}">
      <dsp:nvSpPr>
        <dsp:cNvPr id="0" name=""/>
        <dsp:cNvSpPr/>
      </dsp:nvSpPr>
      <dsp:spPr>
        <a:xfrm>
          <a:off x="4899957" y="892545"/>
          <a:ext cx="430644" cy="430644"/>
        </a:xfrm>
        <a:prstGeom prst="triangle">
          <a:avLst>
            <a:gd name="adj" fmla="val 1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264368-ABD1-45EC-A096-71E71AD4A34D}">
      <dsp:nvSpPr>
        <dsp:cNvPr id="0" name=""/>
        <dsp:cNvSpPr/>
      </dsp:nvSpPr>
      <dsp:spPr>
        <a:xfrm rot="5400000">
          <a:off x="6095925" y="415400"/>
          <a:ext cx="1519334" cy="2528139"/>
        </a:xfrm>
        <a:prstGeom prst="corner">
          <a:avLst>
            <a:gd name="adj1" fmla="val 16120"/>
            <a:gd name="adj2" fmla="val 1611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C6FD23-FBA1-4983-BB3E-B876A4F3A987}">
      <dsp:nvSpPr>
        <dsp:cNvPr id="0" name=""/>
        <dsp:cNvSpPr/>
      </dsp:nvSpPr>
      <dsp:spPr>
        <a:xfrm>
          <a:off x="5838635" y="329856"/>
          <a:ext cx="2282418" cy="194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50000"/>
            </a:lnSpc>
            <a:spcBef>
              <a:spcPct val="0"/>
            </a:spcBef>
            <a:spcAft>
              <a:spcPts val="0"/>
            </a:spcAft>
          </a:pPr>
          <a:r>
            <a:rPr lang="en-US" altLang="zh-CN" sz="2000" b="1" kern="1200" dirty="0" smtClean="0">
              <a:solidFill>
                <a:srgbClr val="C00000"/>
              </a:solidFill>
              <a:latin typeface="微软雅黑" panose="020B0503020204020204" pitchFamily="34" charset="-122"/>
              <a:ea typeface="微软雅黑" panose="020B0503020204020204" pitchFamily="34" charset="-122"/>
            </a:rPr>
            <a:t>5</a:t>
          </a:r>
          <a:r>
            <a:rPr lang="zh-CN" altLang="en-US" sz="2000" b="1" kern="1200" dirty="0" smtClean="0">
              <a:solidFill>
                <a:srgbClr val="C00000"/>
              </a:solidFill>
              <a:latin typeface="微软雅黑" panose="020B0503020204020204" pitchFamily="34" charset="-122"/>
              <a:ea typeface="微软雅黑" panose="020B0503020204020204" pitchFamily="34" charset="-122"/>
            </a:rPr>
            <a:t>年</a:t>
          </a:r>
          <a:endParaRPr lang="en-US" altLang="zh-CN" sz="2000" b="1" kern="1200" dirty="0" smtClean="0">
            <a:solidFill>
              <a:srgbClr val="C00000"/>
            </a:solidFill>
            <a:latin typeface="微软雅黑" panose="020B0503020204020204" pitchFamily="34" charset="-122"/>
            <a:ea typeface="微软雅黑" panose="020B0503020204020204" pitchFamily="34" charset="-122"/>
          </a:endParaRPr>
        </a:p>
        <a:p>
          <a:pPr lvl="0" algn="l" defTabSz="889000">
            <a:lnSpc>
              <a:spcPct val="100000"/>
            </a:lnSpc>
            <a:spcBef>
              <a:spcPct val="0"/>
            </a:spcBef>
            <a:spcAft>
              <a:spcPts val="0"/>
            </a:spcAft>
          </a:pPr>
          <a:r>
            <a:rPr lang="zh-CN" altLang="en-US" sz="2000" b="1" kern="1200" dirty="0" smtClean="0">
              <a:solidFill>
                <a:srgbClr val="C00000"/>
              </a:solidFill>
              <a:latin typeface="微软雅黑" panose="020B0503020204020204" pitchFamily="34" charset="-122"/>
              <a:ea typeface="微软雅黑" panose="020B0503020204020204" pitchFamily="34" charset="-122"/>
            </a:rPr>
            <a:t>成熟的项目负责人</a:t>
          </a:r>
          <a:endParaRPr lang="zh-CN" altLang="en-US" sz="2000" b="1" kern="1200" dirty="0">
            <a:solidFill>
              <a:srgbClr val="C00000"/>
            </a:solidFill>
            <a:latin typeface="微软雅黑" panose="020B0503020204020204" pitchFamily="34" charset="-122"/>
            <a:ea typeface="微软雅黑" panose="020B0503020204020204" pitchFamily="34" charset="-122"/>
          </a:endParaRPr>
        </a:p>
      </dsp:txBody>
      <dsp:txXfrm>
        <a:off x="5838635" y="329856"/>
        <a:ext cx="2282418" cy="194439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9D6B9-4F51-444E-B7F9-94A297AAF03F}" type="datetimeFigureOut">
              <a:rPr lang="zh-HK" altLang="en-US" smtClean="0"/>
              <a:t>2/8/2016</a:t>
            </a:fld>
            <a:endParaRPr lang="zh-HK"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DC678-EC9E-4218-8B69-BD43C415182B}" type="slidenum">
              <a:rPr lang="zh-HK" altLang="en-US" smtClean="0"/>
              <a:t>‹#›</a:t>
            </a:fld>
            <a:endParaRPr lang="zh-HK" altLang="en-US"/>
          </a:p>
        </p:txBody>
      </p:sp>
    </p:spTree>
    <p:extLst>
      <p:ext uri="{BB962C8B-B14F-4D97-AF65-F5344CB8AC3E}">
        <p14:creationId xmlns:p14="http://schemas.microsoft.com/office/powerpoint/2010/main" val="414465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尊敬的各位领导、各位同事</a:t>
            </a:r>
            <a:r>
              <a:rPr lang="en-US" altLang="zh-CN" sz="1200" kern="120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我</a:t>
            </a:r>
            <a:r>
              <a:rPr lang="zh-CN" altLang="zh-CN" sz="1200" kern="1200" dirty="0" smtClean="0">
                <a:solidFill>
                  <a:schemeClr val="tx1"/>
                </a:solidFill>
                <a:effectLst/>
                <a:latin typeface="+mn-lt"/>
                <a:ea typeface="+mn-ea"/>
                <a:cs typeface="+mn-cs"/>
              </a:rPr>
              <a:t>是东南公司的张亚洲，导师是韩青老师。非常荣幸能有这个机会与大家交流一年来的工作和感受，我交流的题目是</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夯实基础</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砥砺前行</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1DDC678-EC9E-4218-8B69-BD43C415182B}" type="slidenum">
              <a:rPr lang="zh-HK" altLang="en-US" smtClean="0"/>
              <a:t>1</a:t>
            </a:fld>
            <a:endParaRPr lang="zh-HK" altLang="en-US"/>
          </a:p>
        </p:txBody>
      </p:sp>
    </p:spTree>
    <p:extLst>
      <p:ext uri="{BB962C8B-B14F-4D97-AF65-F5344CB8AC3E}">
        <p14:creationId xmlns:p14="http://schemas.microsoft.com/office/powerpoint/2010/main" val="40966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这时，项目负责人告诉我们：</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信心比黄金更重要，况且我们有很好的基础，没有完成不了的任务</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按照任务分工，我承担了水量水质模型的调试、方案分析、部分报告的编写、项目宣传视频的制作准备相关工作。由于前期打下了良好的基础，项目组成员加班加点，终于在规定的时间内完成了业主的要求，完成报告三份，宣传视频一份，得到了昆山市政府、市水利局及评审专家的充分肯定。只有自信，才能使一个人的潜能和才华发挥到极致；只要自信，没有完成不了的任务、克服不了的困难。</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1DDC678-EC9E-4218-8B69-BD43C415182B}" type="slidenum">
              <a:rPr lang="zh-HK" altLang="en-US" smtClean="0"/>
              <a:t>10</a:t>
            </a:fld>
            <a:endParaRPr lang="zh-HK" altLang="en-US"/>
          </a:p>
        </p:txBody>
      </p:sp>
    </p:spTree>
    <p:extLst>
      <p:ext uri="{BB962C8B-B14F-4D97-AF65-F5344CB8AC3E}">
        <p14:creationId xmlns:p14="http://schemas.microsoft.com/office/powerpoint/2010/main" val="1376335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未来的</a:t>
            </a:r>
            <a:r>
              <a:rPr lang="en-US" altLang="zh-CN" sz="1200" kern="1200" dirty="0" smtClean="0">
                <a:solidFill>
                  <a:schemeClr val="tx1"/>
                </a:solidFill>
                <a:effectLst/>
                <a:latin typeface="+mn-lt"/>
                <a:ea typeface="+mn-ea"/>
                <a:cs typeface="+mn-cs"/>
              </a:rPr>
              <a:t>3-5</a:t>
            </a:r>
            <a:r>
              <a:rPr lang="zh-CN" altLang="zh-CN" sz="1200" kern="1200" dirty="0" smtClean="0">
                <a:solidFill>
                  <a:schemeClr val="tx1"/>
                </a:solidFill>
                <a:effectLst/>
                <a:latin typeface="+mn-lt"/>
                <a:ea typeface="+mn-ea"/>
                <a:cs typeface="+mn-cs"/>
              </a:rPr>
              <a:t>年是我个人积累专业经验、寻求职业发展的黄金期。上周听了叶局长的《天生你材必有用》的专题讲座后，我也根据自身的特点，制定了自己的</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规划，即</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年成为项目技术骨干、</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年有能力成为项目负责人，</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年成为一名成熟的项目负责人。以项目为抓手，提高自己的综合能力。</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1DDC678-EC9E-4218-8B69-BD43C415182B}" type="slidenum">
              <a:rPr lang="zh-HK" altLang="en-US" smtClean="0"/>
              <a:t>11</a:t>
            </a:fld>
            <a:endParaRPr lang="zh-HK" altLang="en-US"/>
          </a:p>
        </p:txBody>
      </p:sp>
    </p:spTree>
    <p:extLst>
      <p:ext uri="{BB962C8B-B14F-4D97-AF65-F5344CB8AC3E}">
        <p14:creationId xmlns:p14="http://schemas.microsoft.com/office/powerpoint/2010/main" val="1405209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最后，再次感谢各位领导、导师、科室主任，以及各位同事一年来对我的指导和帮助！在以后的工作中我会继续努力学习、奋发成长，夯实基础，砥砺前行，为自己钟爱并投身的太湖流域水利事业贡献出自己的一份力量！谢谢大家！</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1DDC678-EC9E-4218-8B69-BD43C415182B}" type="slidenum">
              <a:rPr lang="zh-HK" altLang="en-US" smtClean="0"/>
              <a:t>12</a:t>
            </a:fld>
            <a:endParaRPr lang="zh-HK" altLang="en-US"/>
          </a:p>
        </p:txBody>
      </p:sp>
    </p:spTree>
    <p:extLst>
      <p:ext uri="{BB962C8B-B14F-4D97-AF65-F5344CB8AC3E}">
        <p14:creationId xmlns:p14="http://schemas.microsoft.com/office/powerpoint/2010/main" val="393764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我的汇报分为</a:t>
            </a:r>
            <a:r>
              <a:rPr lang="en-US" altLang="zh-CN" dirty="0" smtClean="0"/>
              <a:t>3</a:t>
            </a:r>
            <a:r>
              <a:rPr lang="zh-CN" altLang="en-US" dirty="0" smtClean="0"/>
              <a:t>个部分，依次为自我介绍、工作感悟、职业规划。</a:t>
            </a:r>
            <a:endParaRPr lang="zh-CN" altLang="en-US" dirty="0"/>
          </a:p>
        </p:txBody>
      </p:sp>
      <p:sp>
        <p:nvSpPr>
          <p:cNvPr id="4" name="灯片编号占位符 3"/>
          <p:cNvSpPr>
            <a:spLocks noGrp="1"/>
          </p:cNvSpPr>
          <p:nvPr>
            <p:ph type="sldNum" sz="quarter" idx="10"/>
          </p:nvPr>
        </p:nvSpPr>
        <p:spPr/>
        <p:txBody>
          <a:bodyPr/>
          <a:lstStyle/>
          <a:p>
            <a:fld id="{91DDC678-EC9E-4218-8B69-BD43C415182B}" type="slidenum">
              <a:rPr lang="zh-HK" altLang="en-US" smtClean="0"/>
              <a:t>2</a:t>
            </a:fld>
            <a:endParaRPr lang="zh-HK" altLang="en-US"/>
          </a:p>
        </p:txBody>
      </p:sp>
    </p:spTree>
    <p:extLst>
      <p:ext uri="{BB962C8B-B14F-4D97-AF65-F5344CB8AC3E}">
        <p14:creationId xmlns:p14="http://schemas.microsoft.com/office/powerpoint/2010/main" val="96083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2015</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zh-CN" sz="1200" kern="1200" dirty="0" smtClean="0">
                <a:solidFill>
                  <a:schemeClr val="tx1"/>
                </a:solidFill>
                <a:effectLst/>
                <a:latin typeface="+mn-lt"/>
                <a:ea typeface="+mn-ea"/>
                <a:cs typeface="+mn-cs"/>
              </a:rPr>
              <a:t>月，我毕业于河海大学生态水利学专业，怀着对太湖的向往和对水利事业的热爱，加入了东南公司，成为太湖局大家庭中的一员。</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1DDC678-EC9E-4218-8B69-BD43C415182B}" type="slidenum">
              <a:rPr lang="zh-HK" altLang="en-US" smtClean="0"/>
              <a:t>3</a:t>
            </a:fld>
            <a:endParaRPr lang="zh-HK" altLang="en-US"/>
          </a:p>
        </p:txBody>
      </p:sp>
    </p:spTree>
    <p:extLst>
      <p:ext uri="{BB962C8B-B14F-4D97-AF65-F5344CB8AC3E}">
        <p14:creationId xmlns:p14="http://schemas.microsoft.com/office/powerpoint/2010/main" val="1348841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还记得一年前，内容丰富、形式多样的新人培训让我全面了解了太湖流域治理与管理取得的丰硕成绩、面临的机遇挑战、当前的重点难点，感受到了太湖局浓厚的文化氛围，也激发了我作为一名太湖水利人的责任感和自豪感。别开生面的辩论赛、重点水利工程考察活动以及</a:t>
            </a:r>
            <a:r>
              <a:rPr lang="en-US" altLang="zh-CN" sz="1200" kern="1200" dirty="0" smtClean="0">
                <a:solidFill>
                  <a:schemeClr val="tx1"/>
                </a:solidFill>
                <a:effectLst/>
                <a:latin typeface="+mn-lt"/>
                <a:ea typeface="+mn-ea"/>
                <a:cs typeface="+mn-cs"/>
              </a:rPr>
              <a:t>2016</a:t>
            </a:r>
            <a:r>
              <a:rPr lang="zh-CN" altLang="zh-CN" sz="1200" kern="1200" dirty="0" smtClean="0">
                <a:solidFill>
                  <a:schemeClr val="tx1"/>
                </a:solidFill>
                <a:effectLst/>
                <a:latin typeface="+mn-lt"/>
                <a:ea typeface="+mn-ea"/>
                <a:cs typeface="+mn-cs"/>
              </a:rPr>
              <a:t>迎春联欢会让我更深入的融入到太湖局大家庭。</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1DDC678-EC9E-4218-8B69-BD43C415182B}" type="slidenum">
              <a:rPr lang="zh-HK" altLang="en-US" smtClean="0"/>
              <a:t>4</a:t>
            </a:fld>
            <a:endParaRPr lang="zh-HK" altLang="en-US"/>
          </a:p>
        </p:txBody>
      </p:sp>
    </p:spTree>
    <p:extLst>
      <p:ext uri="{BB962C8B-B14F-4D97-AF65-F5344CB8AC3E}">
        <p14:creationId xmlns:p14="http://schemas.microsoft.com/office/powerpoint/2010/main" val="3286485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一年来，我参加了水资源管理保护、科研、城市水务技术服务等方面共计</a:t>
            </a:r>
            <a:r>
              <a:rPr lang="en-US" altLang="zh-CN" sz="1200" kern="1200" dirty="0" smtClean="0">
                <a:solidFill>
                  <a:schemeClr val="tx1"/>
                </a:solidFill>
                <a:effectLst/>
                <a:latin typeface="+mn-lt"/>
                <a:ea typeface="+mn-ea"/>
                <a:cs typeface="+mn-cs"/>
              </a:rPr>
              <a:t>8</a:t>
            </a:r>
            <a:r>
              <a:rPr lang="zh-CN" altLang="zh-CN" sz="1200" kern="1200" dirty="0" smtClean="0">
                <a:solidFill>
                  <a:schemeClr val="tx1"/>
                </a:solidFill>
                <a:effectLst/>
                <a:latin typeface="+mn-lt"/>
                <a:ea typeface="+mn-ea"/>
                <a:cs typeface="+mn-cs"/>
              </a:rPr>
              <a:t>个项目，我十分珍惜参与这些项目的宝贵机会，也以项目为契机，努力增强自己的工作能力、提高工作效率、培养专业技能，拓宽知识领域。如今回想一年的工作，受益匪浅，收获良多。下面结合自己的工作，分享几点工作感悟。</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1DDC678-EC9E-4218-8B69-BD43C415182B}" type="slidenum">
              <a:rPr lang="zh-HK" altLang="en-US" smtClean="0"/>
              <a:t>5</a:t>
            </a:fld>
            <a:endParaRPr lang="zh-HK" altLang="en-US"/>
          </a:p>
        </p:txBody>
      </p:sp>
    </p:spTree>
    <p:extLst>
      <p:ext uri="{BB962C8B-B14F-4D97-AF65-F5344CB8AC3E}">
        <p14:creationId xmlns:p14="http://schemas.microsoft.com/office/powerpoint/2010/main" val="1830182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一、以勤补缺，夯实基础</a:t>
            </a:r>
          </a:p>
          <a:p>
            <a:r>
              <a:rPr lang="zh-CN" altLang="zh-CN" sz="1200" kern="1200" dirty="0" smtClean="0">
                <a:solidFill>
                  <a:schemeClr val="tx1"/>
                </a:solidFill>
                <a:effectLst/>
                <a:latin typeface="+mn-lt"/>
                <a:ea typeface="+mn-ea"/>
                <a:cs typeface="+mn-cs"/>
              </a:rPr>
              <a:t>聪明在于勤奋，天才在于积累。我在研究生的研究方向是</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气候变化与水</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应用过很多气候模型、水文模型，能够熟练掌握气候数据处理方法。来到单位之后，随着参与项目的增多和深入，深刻感触到自己的知识储备达不到解决项目中遇到各种疑难问题的要求，相关知识储备量和技能水平也亟待提高。通过对太湖模型、</a:t>
            </a:r>
            <a:r>
              <a:rPr lang="en-US" altLang="zh-CN" sz="1200" kern="1200" dirty="0" smtClean="0">
                <a:solidFill>
                  <a:schemeClr val="tx1"/>
                </a:solidFill>
                <a:effectLst/>
                <a:latin typeface="+mn-lt"/>
                <a:ea typeface="+mn-ea"/>
                <a:cs typeface="+mn-cs"/>
              </a:rPr>
              <a:t>MIKE</a:t>
            </a:r>
            <a:r>
              <a:rPr lang="zh-CN" altLang="zh-CN" sz="1200" kern="1200" dirty="0" smtClean="0">
                <a:solidFill>
                  <a:schemeClr val="tx1"/>
                </a:solidFill>
                <a:effectLst/>
                <a:latin typeface="+mn-lt"/>
                <a:ea typeface="+mn-ea"/>
                <a:cs typeface="+mn-cs"/>
              </a:rPr>
              <a:t>模型两个新模型的潜心学习钻研，让我在逐渐掌握此类技术分析手段的同时，也深刻认识到太湖流域水资源、水环境问题的复杂性、多元性和艰巨性。在这一年中，导师和科室负责人根据我的兴趣及专长，结合项目需求，将我安排在合适的项目组之中，对我个人的成长起到了夯实基础的作用。</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1DDC678-EC9E-4218-8B69-BD43C415182B}" type="slidenum">
              <a:rPr lang="zh-HK" altLang="en-US" smtClean="0"/>
              <a:t>6</a:t>
            </a:fld>
            <a:endParaRPr lang="zh-HK" altLang="en-US"/>
          </a:p>
        </p:txBody>
      </p:sp>
    </p:spTree>
    <p:extLst>
      <p:ext uri="{BB962C8B-B14F-4D97-AF65-F5344CB8AC3E}">
        <p14:creationId xmlns:p14="http://schemas.microsoft.com/office/powerpoint/2010/main" val="381577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一年中，通过参与</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水资源配置与调度管理</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黄浦江上游太浦河和松浦大桥水利联合调度研究</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等项目，我初步掌握了太湖流域水质水量模型的基本应用技能。同时结合大量的实地调研，加深了对流域重要河湖的感性认识。直观认知与模型分析相结合，也促进了各类知识点的碰撞，加快加深了对流域水资源、水环境问题的理解，为今后深入研究流域热点难点问题奠定了坚实基础。</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1DDC678-EC9E-4218-8B69-BD43C415182B}" type="slidenum">
              <a:rPr lang="zh-HK" altLang="en-US" smtClean="0"/>
              <a:t>7</a:t>
            </a:fld>
            <a:endParaRPr lang="zh-HK" altLang="en-US"/>
          </a:p>
        </p:txBody>
      </p:sp>
    </p:spTree>
    <p:extLst>
      <p:ext uri="{BB962C8B-B14F-4D97-AF65-F5344CB8AC3E}">
        <p14:creationId xmlns:p14="http://schemas.microsoft.com/office/powerpoint/2010/main" val="397331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二、端正态度，踏实工作</a:t>
            </a: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一个人的工作态度折射着人生态度，而人生态度决定着一个人一生的成就。知识的储备是专业技能的基础，而真正务实的工作态度才能将知识转化为解决问题的能力。</a:t>
            </a:r>
            <a:r>
              <a:rPr lang="en-US" altLang="zh-CN" sz="1200" kern="1200" dirty="0" smtClean="0">
                <a:solidFill>
                  <a:schemeClr val="tx1"/>
                </a:solidFill>
                <a:effectLst/>
                <a:latin typeface="+mn-lt"/>
                <a:ea typeface="+mn-ea"/>
                <a:cs typeface="+mn-cs"/>
              </a:rPr>
              <a:t>2016</a:t>
            </a:r>
            <a:r>
              <a:rPr lang="zh-CN" altLang="zh-CN" sz="1200" kern="1200" dirty="0" smtClean="0">
                <a:solidFill>
                  <a:schemeClr val="tx1"/>
                </a:solidFill>
                <a:effectLst/>
                <a:latin typeface="+mn-lt"/>
                <a:ea typeface="+mn-ea"/>
                <a:cs typeface="+mn-cs"/>
              </a:rPr>
              <a:t>年，我有幸参加了太湖流域防总防汛值班工作，五月份汛情尚不紧张的时候，值班的工作较为单一，主要做一些基础性的工作。到</a:t>
            </a:r>
            <a:r>
              <a:rPr lang="en-US" altLang="zh-CN" sz="1200" kern="1200" dirty="0" smtClean="0">
                <a:solidFill>
                  <a:schemeClr val="tx1"/>
                </a:solidFill>
                <a:effectLst/>
                <a:latin typeface="+mn-lt"/>
                <a:ea typeface="+mn-ea"/>
                <a:cs typeface="+mn-cs"/>
              </a:rPr>
              <a:t>7</a:t>
            </a:r>
            <a:r>
              <a:rPr lang="zh-CN" altLang="zh-CN" sz="1200" kern="1200" dirty="0" smtClean="0">
                <a:solidFill>
                  <a:schemeClr val="tx1"/>
                </a:solidFill>
                <a:effectLst/>
                <a:latin typeface="+mn-lt"/>
                <a:ea typeface="+mn-ea"/>
                <a:cs typeface="+mn-cs"/>
              </a:rPr>
              <a:t>月份汛情告急之时，我正赶上连续两周值班，第一次遇到了本年度的第一次启动Ⅱ级响应，第二次值班又遇到了本年度</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号强台风，第一次Ⅱ级响应的时候，叶局长告诉我们所有值班的同事他已经准备好了</a:t>
            </a:r>
            <a:r>
              <a:rPr lang="en-US" altLang="zh-CN" sz="1200" kern="1200" dirty="0" smtClean="0">
                <a:solidFill>
                  <a:schemeClr val="tx1"/>
                </a:solidFill>
                <a:effectLst/>
                <a:latin typeface="+mn-lt"/>
                <a:ea typeface="+mn-ea"/>
                <a:cs typeface="+mn-cs"/>
              </a:rPr>
              <a:t>14</a:t>
            </a:r>
            <a:r>
              <a:rPr lang="zh-CN" altLang="zh-CN" sz="1200" kern="1200" dirty="0" smtClean="0">
                <a:solidFill>
                  <a:schemeClr val="tx1"/>
                </a:solidFill>
                <a:effectLst/>
                <a:latin typeface="+mn-lt"/>
                <a:ea typeface="+mn-ea"/>
                <a:cs typeface="+mn-cs"/>
              </a:rPr>
              <a:t>件衣服，准备与同志们一起坚守值班室。会商上的激烈讨论让我感觉到了防汛工作的使命之大，责任之重，无形中也将这种神圣的使命感和责任感根植于我的心中。领导的以身作则，让我深受感染，潜移默化中也使我下定决心，坚持认真负责的的工作态度，严谨对工作中的每一个数据、每一项成果。</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91DDC678-EC9E-4218-8B69-BD43C415182B}" type="slidenum">
              <a:rPr lang="zh-HK" altLang="en-US" smtClean="0"/>
              <a:t>8</a:t>
            </a:fld>
            <a:endParaRPr lang="zh-HK" altLang="en-US"/>
          </a:p>
        </p:txBody>
      </p:sp>
    </p:spTree>
    <p:extLst>
      <p:ext uri="{BB962C8B-B14F-4D97-AF65-F5344CB8AC3E}">
        <p14:creationId xmlns:p14="http://schemas.microsoft.com/office/powerpoint/2010/main" val="2387662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三、增强自信，砥砺前行</a:t>
            </a:r>
          </a:p>
          <a:p>
            <a:r>
              <a:rPr lang="zh-CN" altLang="zh-CN" sz="1200" kern="1200" dirty="0" smtClean="0">
                <a:solidFill>
                  <a:schemeClr val="tx1"/>
                </a:solidFill>
                <a:effectLst/>
                <a:latin typeface="+mn-lt"/>
                <a:ea typeface="+mn-ea"/>
                <a:cs typeface="+mn-cs"/>
              </a:rPr>
              <a:t>困难面前，信心就是力量。在单位参加的城市水环境治理项目过程中，让我对不畏困难这一点感触最深。去年这个时候，我们承担了</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昆山市主城及周边区域活水畅流方案研究</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，我作为主要成员全程参与了该项目。前期为了摸清昆山的水系及水利工程情况，我们组织并参加了不少于</a:t>
            </a:r>
            <a:r>
              <a:rPr lang="en-US" altLang="zh-CN" sz="1200" kern="1200" dirty="0" smtClean="0">
                <a:solidFill>
                  <a:schemeClr val="tx1"/>
                </a:solidFill>
                <a:effectLst/>
                <a:latin typeface="+mn-lt"/>
                <a:ea typeface="+mn-ea"/>
                <a:cs typeface="+mn-cs"/>
              </a:rPr>
              <a:t>15</a:t>
            </a:r>
            <a:r>
              <a:rPr lang="zh-CN" altLang="zh-CN" sz="1200" kern="1200" dirty="0" smtClean="0">
                <a:solidFill>
                  <a:schemeClr val="tx1"/>
                </a:solidFill>
                <a:effectLst/>
                <a:latin typeface="+mn-lt"/>
                <a:ea typeface="+mn-ea"/>
                <a:cs typeface="+mn-cs"/>
              </a:rPr>
              <a:t>次的实地调研，将研究范围</a:t>
            </a:r>
            <a:r>
              <a:rPr lang="en-US" altLang="zh-CN" sz="1200" kern="1200" dirty="0" smtClean="0">
                <a:solidFill>
                  <a:schemeClr val="tx1"/>
                </a:solidFill>
                <a:effectLst/>
                <a:latin typeface="+mn-lt"/>
                <a:ea typeface="+mn-ea"/>
                <a:cs typeface="+mn-cs"/>
              </a:rPr>
              <a:t>302km</a:t>
            </a:r>
            <a:r>
              <a:rPr lang="en-US" altLang="zh-CN" sz="1200" kern="1200" baseline="300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内的大小河流都全部踏勘，复核了近</a:t>
            </a:r>
            <a:r>
              <a:rPr lang="en-US" altLang="zh-CN" sz="1200" kern="1200" dirty="0" smtClean="0">
                <a:solidFill>
                  <a:schemeClr val="tx1"/>
                </a:solidFill>
                <a:effectLst/>
                <a:latin typeface="+mn-lt"/>
                <a:ea typeface="+mn-ea"/>
                <a:cs typeface="+mn-cs"/>
              </a:rPr>
              <a:t>400</a:t>
            </a:r>
            <a:r>
              <a:rPr lang="zh-CN" altLang="zh-CN" sz="1200" kern="1200" dirty="0" smtClean="0">
                <a:solidFill>
                  <a:schemeClr val="tx1"/>
                </a:solidFill>
                <a:effectLst/>
                <a:latin typeface="+mn-lt"/>
                <a:ea typeface="+mn-ea"/>
                <a:cs typeface="+mn-cs"/>
              </a:rPr>
              <a:t>个闸泵信息。昆山水利局依据活水畅流方案中间成果，完成了玉山圩溢流堰的工程建设。今年</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月初，根据地方的实际需求，原定于</a:t>
            </a:r>
            <a:r>
              <a:rPr lang="en-US" altLang="zh-CN" sz="1200" kern="1200" dirty="0" smtClean="0">
                <a:solidFill>
                  <a:schemeClr val="tx1"/>
                </a:solidFill>
                <a:effectLst/>
                <a:latin typeface="+mn-lt"/>
                <a:ea typeface="+mn-ea"/>
                <a:cs typeface="+mn-cs"/>
              </a:rPr>
              <a:t>16</a:t>
            </a:r>
            <a:r>
              <a:rPr lang="zh-CN" altLang="zh-CN" sz="1200" kern="1200" dirty="0" smtClean="0">
                <a:solidFill>
                  <a:schemeClr val="tx1"/>
                </a:solidFill>
                <a:effectLst/>
                <a:latin typeface="+mn-lt"/>
                <a:ea typeface="+mn-ea"/>
                <a:cs typeface="+mn-cs"/>
              </a:rPr>
              <a:t>年年底的审查验收，提前到了</a:t>
            </a:r>
            <a:r>
              <a:rPr lang="en-US" altLang="zh-CN" sz="1200" kern="1200" dirty="0" smtClean="0">
                <a:solidFill>
                  <a:schemeClr val="tx1"/>
                </a:solidFill>
                <a:effectLst/>
                <a:latin typeface="+mn-lt"/>
                <a:ea typeface="+mn-ea"/>
                <a:cs typeface="+mn-cs"/>
              </a:rPr>
              <a:t>6</a:t>
            </a:r>
            <a:r>
              <a:rPr lang="zh-CN" altLang="zh-CN" sz="1200" kern="1200" dirty="0" smtClean="0">
                <a:solidFill>
                  <a:schemeClr val="tx1"/>
                </a:solidFill>
                <a:effectLst/>
                <a:latin typeface="+mn-lt"/>
                <a:ea typeface="+mn-ea"/>
                <a:cs typeface="+mn-cs"/>
              </a:rPr>
              <a:t>月底，但此时项目需要的数值模拟成果还没完全定稿，部分片区的水量水质同步试验尚未开展。所有工作都需大幅度提前，当时我心里很没底。</a:t>
            </a:r>
            <a:endParaRPr lang="zh-CN" altLang="en-US" dirty="0"/>
          </a:p>
        </p:txBody>
      </p:sp>
      <p:sp>
        <p:nvSpPr>
          <p:cNvPr id="4" name="灯片编号占位符 3"/>
          <p:cNvSpPr>
            <a:spLocks noGrp="1"/>
          </p:cNvSpPr>
          <p:nvPr>
            <p:ph type="sldNum" sz="quarter" idx="10"/>
          </p:nvPr>
        </p:nvSpPr>
        <p:spPr/>
        <p:txBody>
          <a:bodyPr/>
          <a:lstStyle/>
          <a:p>
            <a:fld id="{91DDC678-EC9E-4218-8B69-BD43C415182B}" type="slidenum">
              <a:rPr lang="zh-HK" altLang="en-US" smtClean="0"/>
              <a:t>9</a:t>
            </a:fld>
            <a:endParaRPr lang="zh-HK" altLang="en-US"/>
          </a:p>
        </p:txBody>
      </p:sp>
    </p:spTree>
    <p:extLst>
      <p:ext uri="{BB962C8B-B14F-4D97-AF65-F5344CB8AC3E}">
        <p14:creationId xmlns:p14="http://schemas.microsoft.com/office/powerpoint/2010/main" val="380076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HK"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HK" altLang="en-US"/>
          </a:p>
        </p:txBody>
      </p:sp>
      <p:sp>
        <p:nvSpPr>
          <p:cNvPr id="4" name="日期占位符 3"/>
          <p:cNvSpPr>
            <a:spLocks noGrp="1"/>
          </p:cNvSpPr>
          <p:nvPr>
            <p:ph type="dt" sz="half" idx="10"/>
          </p:nvPr>
        </p:nvSpPr>
        <p:spPr/>
        <p:txBody>
          <a:bodyPr/>
          <a:lstStyle/>
          <a:p>
            <a:fld id="{76EF31D4-1AA4-45E7-8F10-C007A9A6DDB0}" type="datetimeFigureOut">
              <a:rPr lang="zh-HK" altLang="en-US" smtClean="0"/>
              <a:t>2/8/2016</a:t>
            </a:fld>
            <a:endParaRPr lang="zh-HK" altLang="en-US"/>
          </a:p>
        </p:txBody>
      </p:sp>
      <p:sp>
        <p:nvSpPr>
          <p:cNvPr id="5" name="页脚占位符 4"/>
          <p:cNvSpPr>
            <a:spLocks noGrp="1"/>
          </p:cNvSpPr>
          <p:nvPr>
            <p:ph type="ftr" sz="quarter" idx="11"/>
          </p:nvPr>
        </p:nvSpPr>
        <p:spPr/>
        <p:txBody>
          <a:bodyPr/>
          <a:lstStyle/>
          <a:p>
            <a:endParaRPr lang="zh-HK" altLang="en-US"/>
          </a:p>
        </p:txBody>
      </p:sp>
      <p:sp>
        <p:nvSpPr>
          <p:cNvPr id="6" name="灯片编号占位符 5"/>
          <p:cNvSpPr>
            <a:spLocks noGrp="1"/>
          </p:cNvSpPr>
          <p:nvPr>
            <p:ph type="sldNum" sz="quarter" idx="12"/>
          </p:nvPr>
        </p:nvSpPr>
        <p:spPr/>
        <p:txBody>
          <a:bodyPr/>
          <a:lstStyle/>
          <a:p>
            <a:fld id="{9E45C72C-05F9-42DA-A32C-E89F323A6F21}" type="slidenum">
              <a:rPr lang="zh-HK" altLang="en-US" smtClean="0"/>
              <a:t>‹#›</a:t>
            </a:fld>
            <a:endParaRPr lang="zh-HK" altLang="en-US"/>
          </a:p>
        </p:txBody>
      </p:sp>
    </p:spTree>
    <p:extLst>
      <p:ext uri="{BB962C8B-B14F-4D97-AF65-F5344CB8AC3E}">
        <p14:creationId xmlns:p14="http://schemas.microsoft.com/office/powerpoint/2010/main" val="1546369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HK"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4" name="日期占位符 3"/>
          <p:cNvSpPr>
            <a:spLocks noGrp="1"/>
          </p:cNvSpPr>
          <p:nvPr>
            <p:ph type="dt" sz="half" idx="10"/>
          </p:nvPr>
        </p:nvSpPr>
        <p:spPr/>
        <p:txBody>
          <a:bodyPr/>
          <a:lstStyle/>
          <a:p>
            <a:fld id="{76EF31D4-1AA4-45E7-8F10-C007A9A6DDB0}" type="datetimeFigureOut">
              <a:rPr lang="zh-HK" altLang="en-US" smtClean="0"/>
              <a:t>2/8/2016</a:t>
            </a:fld>
            <a:endParaRPr lang="zh-HK" altLang="en-US"/>
          </a:p>
        </p:txBody>
      </p:sp>
      <p:sp>
        <p:nvSpPr>
          <p:cNvPr id="5" name="页脚占位符 4"/>
          <p:cNvSpPr>
            <a:spLocks noGrp="1"/>
          </p:cNvSpPr>
          <p:nvPr>
            <p:ph type="ftr" sz="quarter" idx="11"/>
          </p:nvPr>
        </p:nvSpPr>
        <p:spPr/>
        <p:txBody>
          <a:bodyPr/>
          <a:lstStyle/>
          <a:p>
            <a:endParaRPr lang="zh-HK" altLang="en-US"/>
          </a:p>
        </p:txBody>
      </p:sp>
      <p:sp>
        <p:nvSpPr>
          <p:cNvPr id="6" name="灯片编号占位符 5"/>
          <p:cNvSpPr>
            <a:spLocks noGrp="1"/>
          </p:cNvSpPr>
          <p:nvPr>
            <p:ph type="sldNum" sz="quarter" idx="12"/>
          </p:nvPr>
        </p:nvSpPr>
        <p:spPr/>
        <p:txBody>
          <a:bodyPr/>
          <a:lstStyle/>
          <a:p>
            <a:fld id="{9E45C72C-05F9-42DA-A32C-E89F323A6F21}" type="slidenum">
              <a:rPr lang="zh-HK" altLang="en-US" smtClean="0"/>
              <a:t>‹#›</a:t>
            </a:fld>
            <a:endParaRPr lang="zh-HK" altLang="en-US"/>
          </a:p>
        </p:txBody>
      </p:sp>
    </p:spTree>
    <p:extLst>
      <p:ext uri="{BB962C8B-B14F-4D97-AF65-F5344CB8AC3E}">
        <p14:creationId xmlns:p14="http://schemas.microsoft.com/office/powerpoint/2010/main" val="136256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HK"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4" name="日期占位符 3"/>
          <p:cNvSpPr>
            <a:spLocks noGrp="1"/>
          </p:cNvSpPr>
          <p:nvPr>
            <p:ph type="dt" sz="half" idx="10"/>
          </p:nvPr>
        </p:nvSpPr>
        <p:spPr/>
        <p:txBody>
          <a:bodyPr/>
          <a:lstStyle/>
          <a:p>
            <a:fld id="{76EF31D4-1AA4-45E7-8F10-C007A9A6DDB0}" type="datetimeFigureOut">
              <a:rPr lang="zh-HK" altLang="en-US" smtClean="0"/>
              <a:t>2/8/2016</a:t>
            </a:fld>
            <a:endParaRPr lang="zh-HK" altLang="en-US"/>
          </a:p>
        </p:txBody>
      </p:sp>
      <p:sp>
        <p:nvSpPr>
          <p:cNvPr id="5" name="页脚占位符 4"/>
          <p:cNvSpPr>
            <a:spLocks noGrp="1"/>
          </p:cNvSpPr>
          <p:nvPr>
            <p:ph type="ftr" sz="quarter" idx="11"/>
          </p:nvPr>
        </p:nvSpPr>
        <p:spPr/>
        <p:txBody>
          <a:bodyPr/>
          <a:lstStyle/>
          <a:p>
            <a:endParaRPr lang="zh-HK" altLang="en-US"/>
          </a:p>
        </p:txBody>
      </p:sp>
      <p:sp>
        <p:nvSpPr>
          <p:cNvPr id="6" name="灯片编号占位符 5"/>
          <p:cNvSpPr>
            <a:spLocks noGrp="1"/>
          </p:cNvSpPr>
          <p:nvPr>
            <p:ph type="sldNum" sz="quarter" idx="12"/>
          </p:nvPr>
        </p:nvSpPr>
        <p:spPr/>
        <p:txBody>
          <a:bodyPr/>
          <a:lstStyle/>
          <a:p>
            <a:fld id="{9E45C72C-05F9-42DA-A32C-E89F323A6F21}" type="slidenum">
              <a:rPr lang="zh-HK" altLang="en-US" smtClean="0"/>
              <a:t>‹#›</a:t>
            </a:fld>
            <a:endParaRPr lang="zh-HK" altLang="en-US"/>
          </a:p>
        </p:txBody>
      </p:sp>
    </p:spTree>
    <p:extLst>
      <p:ext uri="{BB962C8B-B14F-4D97-AF65-F5344CB8AC3E}">
        <p14:creationId xmlns:p14="http://schemas.microsoft.com/office/powerpoint/2010/main" val="429493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HK"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4" name="日期占位符 3"/>
          <p:cNvSpPr>
            <a:spLocks noGrp="1"/>
          </p:cNvSpPr>
          <p:nvPr>
            <p:ph type="dt" sz="half" idx="10"/>
          </p:nvPr>
        </p:nvSpPr>
        <p:spPr/>
        <p:txBody>
          <a:bodyPr/>
          <a:lstStyle/>
          <a:p>
            <a:fld id="{76EF31D4-1AA4-45E7-8F10-C007A9A6DDB0}" type="datetimeFigureOut">
              <a:rPr lang="zh-HK" altLang="en-US" smtClean="0"/>
              <a:t>2/8/2016</a:t>
            </a:fld>
            <a:endParaRPr lang="zh-HK" altLang="en-US"/>
          </a:p>
        </p:txBody>
      </p:sp>
      <p:sp>
        <p:nvSpPr>
          <p:cNvPr id="5" name="页脚占位符 4"/>
          <p:cNvSpPr>
            <a:spLocks noGrp="1"/>
          </p:cNvSpPr>
          <p:nvPr>
            <p:ph type="ftr" sz="quarter" idx="11"/>
          </p:nvPr>
        </p:nvSpPr>
        <p:spPr/>
        <p:txBody>
          <a:bodyPr/>
          <a:lstStyle/>
          <a:p>
            <a:endParaRPr lang="zh-HK" altLang="en-US"/>
          </a:p>
        </p:txBody>
      </p:sp>
      <p:sp>
        <p:nvSpPr>
          <p:cNvPr id="6" name="灯片编号占位符 5"/>
          <p:cNvSpPr>
            <a:spLocks noGrp="1"/>
          </p:cNvSpPr>
          <p:nvPr>
            <p:ph type="sldNum" sz="quarter" idx="12"/>
          </p:nvPr>
        </p:nvSpPr>
        <p:spPr/>
        <p:txBody>
          <a:bodyPr/>
          <a:lstStyle/>
          <a:p>
            <a:fld id="{9E45C72C-05F9-42DA-A32C-E89F323A6F21}" type="slidenum">
              <a:rPr lang="zh-HK" altLang="en-US" smtClean="0"/>
              <a:t>‹#›</a:t>
            </a:fld>
            <a:endParaRPr lang="zh-HK" altLang="en-US"/>
          </a:p>
        </p:txBody>
      </p:sp>
    </p:spTree>
    <p:extLst>
      <p:ext uri="{BB962C8B-B14F-4D97-AF65-F5344CB8AC3E}">
        <p14:creationId xmlns:p14="http://schemas.microsoft.com/office/powerpoint/2010/main" val="290387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HK"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6EF31D4-1AA4-45E7-8F10-C007A9A6DDB0}" type="datetimeFigureOut">
              <a:rPr lang="zh-HK" altLang="en-US" smtClean="0"/>
              <a:t>2/8/2016</a:t>
            </a:fld>
            <a:endParaRPr lang="zh-HK" altLang="en-US"/>
          </a:p>
        </p:txBody>
      </p:sp>
      <p:sp>
        <p:nvSpPr>
          <p:cNvPr id="5" name="页脚占位符 4"/>
          <p:cNvSpPr>
            <a:spLocks noGrp="1"/>
          </p:cNvSpPr>
          <p:nvPr>
            <p:ph type="ftr" sz="quarter" idx="11"/>
          </p:nvPr>
        </p:nvSpPr>
        <p:spPr/>
        <p:txBody>
          <a:bodyPr/>
          <a:lstStyle/>
          <a:p>
            <a:endParaRPr lang="zh-HK" altLang="en-US"/>
          </a:p>
        </p:txBody>
      </p:sp>
      <p:sp>
        <p:nvSpPr>
          <p:cNvPr id="6" name="灯片编号占位符 5"/>
          <p:cNvSpPr>
            <a:spLocks noGrp="1"/>
          </p:cNvSpPr>
          <p:nvPr>
            <p:ph type="sldNum" sz="quarter" idx="12"/>
          </p:nvPr>
        </p:nvSpPr>
        <p:spPr/>
        <p:txBody>
          <a:bodyPr/>
          <a:lstStyle/>
          <a:p>
            <a:fld id="{9E45C72C-05F9-42DA-A32C-E89F323A6F21}" type="slidenum">
              <a:rPr lang="zh-HK" altLang="en-US" smtClean="0"/>
              <a:t>‹#›</a:t>
            </a:fld>
            <a:endParaRPr lang="zh-HK" altLang="en-US"/>
          </a:p>
        </p:txBody>
      </p:sp>
    </p:spTree>
    <p:extLst>
      <p:ext uri="{BB962C8B-B14F-4D97-AF65-F5344CB8AC3E}">
        <p14:creationId xmlns:p14="http://schemas.microsoft.com/office/powerpoint/2010/main" val="248034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HK"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5" name="日期占位符 4"/>
          <p:cNvSpPr>
            <a:spLocks noGrp="1"/>
          </p:cNvSpPr>
          <p:nvPr>
            <p:ph type="dt" sz="half" idx="10"/>
          </p:nvPr>
        </p:nvSpPr>
        <p:spPr/>
        <p:txBody>
          <a:bodyPr/>
          <a:lstStyle/>
          <a:p>
            <a:fld id="{76EF31D4-1AA4-45E7-8F10-C007A9A6DDB0}" type="datetimeFigureOut">
              <a:rPr lang="zh-HK" altLang="en-US" smtClean="0"/>
              <a:t>2/8/2016</a:t>
            </a:fld>
            <a:endParaRPr lang="zh-HK" altLang="en-US"/>
          </a:p>
        </p:txBody>
      </p:sp>
      <p:sp>
        <p:nvSpPr>
          <p:cNvPr id="6" name="页脚占位符 5"/>
          <p:cNvSpPr>
            <a:spLocks noGrp="1"/>
          </p:cNvSpPr>
          <p:nvPr>
            <p:ph type="ftr" sz="quarter" idx="11"/>
          </p:nvPr>
        </p:nvSpPr>
        <p:spPr/>
        <p:txBody>
          <a:bodyPr/>
          <a:lstStyle/>
          <a:p>
            <a:endParaRPr lang="zh-HK" altLang="en-US"/>
          </a:p>
        </p:txBody>
      </p:sp>
      <p:sp>
        <p:nvSpPr>
          <p:cNvPr id="7" name="灯片编号占位符 6"/>
          <p:cNvSpPr>
            <a:spLocks noGrp="1"/>
          </p:cNvSpPr>
          <p:nvPr>
            <p:ph type="sldNum" sz="quarter" idx="12"/>
          </p:nvPr>
        </p:nvSpPr>
        <p:spPr/>
        <p:txBody>
          <a:bodyPr/>
          <a:lstStyle/>
          <a:p>
            <a:fld id="{9E45C72C-05F9-42DA-A32C-E89F323A6F21}" type="slidenum">
              <a:rPr lang="zh-HK" altLang="en-US" smtClean="0"/>
              <a:t>‹#›</a:t>
            </a:fld>
            <a:endParaRPr lang="zh-HK" altLang="en-US"/>
          </a:p>
        </p:txBody>
      </p:sp>
    </p:spTree>
    <p:extLst>
      <p:ext uri="{BB962C8B-B14F-4D97-AF65-F5344CB8AC3E}">
        <p14:creationId xmlns:p14="http://schemas.microsoft.com/office/powerpoint/2010/main" val="177631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HK"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7" name="日期占位符 6"/>
          <p:cNvSpPr>
            <a:spLocks noGrp="1"/>
          </p:cNvSpPr>
          <p:nvPr>
            <p:ph type="dt" sz="half" idx="10"/>
          </p:nvPr>
        </p:nvSpPr>
        <p:spPr/>
        <p:txBody>
          <a:bodyPr/>
          <a:lstStyle/>
          <a:p>
            <a:fld id="{76EF31D4-1AA4-45E7-8F10-C007A9A6DDB0}" type="datetimeFigureOut">
              <a:rPr lang="zh-HK" altLang="en-US" smtClean="0"/>
              <a:t>2/8/2016</a:t>
            </a:fld>
            <a:endParaRPr lang="zh-HK" altLang="en-US"/>
          </a:p>
        </p:txBody>
      </p:sp>
      <p:sp>
        <p:nvSpPr>
          <p:cNvPr id="8" name="页脚占位符 7"/>
          <p:cNvSpPr>
            <a:spLocks noGrp="1"/>
          </p:cNvSpPr>
          <p:nvPr>
            <p:ph type="ftr" sz="quarter" idx="11"/>
          </p:nvPr>
        </p:nvSpPr>
        <p:spPr/>
        <p:txBody>
          <a:bodyPr/>
          <a:lstStyle/>
          <a:p>
            <a:endParaRPr lang="zh-HK" altLang="en-US"/>
          </a:p>
        </p:txBody>
      </p:sp>
      <p:sp>
        <p:nvSpPr>
          <p:cNvPr id="9" name="灯片编号占位符 8"/>
          <p:cNvSpPr>
            <a:spLocks noGrp="1"/>
          </p:cNvSpPr>
          <p:nvPr>
            <p:ph type="sldNum" sz="quarter" idx="12"/>
          </p:nvPr>
        </p:nvSpPr>
        <p:spPr/>
        <p:txBody>
          <a:bodyPr/>
          <a:lstStyle/>
          <a:p>
            <a:fld id="{9E45C72C-05F9-42DA-A32C-E89F323A6F21}" type="slidenum">
              <a:rPr lang="zh-HK" altLang="en-US" smtClean="0"/>
              <a:t>‹#›</a:t>
            </a:fld>
            <a:endParaRPr lang="zh-HK" altLang="en-US"/>
          </a:p>
        </p:txBody>
      </p:sp>
    </p:spTree>
    <p:extLst>
      <p:ext uri="{BB962C8B-B14F-4D97-AF65-F5344CB8AC3E}">
        <p14:creationId xmlns:p14="http://schemas.microsoft.com/office/powerpoint/2010/main" val="386966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HK" altLang="en-US"/>
          </a:p>
        </p:txBody>
      </p:sp>
      <p:sp>
        <p:nvSpPr>
          <p:cNvPr id="3" name="日期占位符 2"/>
          <p:cNvSpPr>
            <a:spLocks noGrp="1"/>
          </p:cNvSpPr>
          <p:nvPr>
            <p:ph type="dt" sz="half" idx="10"/>
          </p:nvPr>
        </p:nvSpPr>
        <p:spPr/>
        <p:txBody>
          <a:bodyPr/>
          <a:lstStyle/>
          <a:p>
            <a:fld id="{76EF31D4-1AA4-45E7-8F10-C007A9A6DDB0}" type="datetimeFigureOut">
              <a:rPr lang="zh-HK" altLang="en-US" smtClean="0"/>
              <a:t>2/8/2016</a:t>
            </a:fld>
            <a:endParaRPr lang="zh-HK" altLang="en-US"/>
          </a:p>
        </p:txBody>
      </p:sp>
      <p:sp>
        <p:nvSpPr>
          <p:cNvPr id="4" name="页脚占位符 3"/>
          <p:cNvSpPr>
            <a:spLocks noGrp="1"/>
          </p:cNvSpPr>
          <p:nvPr>
            <p:ph type="ftr" sz="quarter" idx="11"/>
          </p:nvPr>
        </p:nvSpPr>
        <p:spPr/>
        <p:txBody>
          <a:bodyPr/>
          <a:lstStyle/>
          <a:p>
            <a:endParaRPr lang="zh-HK" altLang="en-US"/>
          </a:p>
        </p:txBody>
      </p:sp>
      <p:sp>
        <p:nvSpPr>
          <p:cNvPr id="5" name="灯片编号占位符 4"/>
          <p:cNvSpPr>
            <a:spLocks noGrp="1"/>
          </p:cNvSpPr>
          <p:nvPr>
            <p:ph type="sldNum" sz="quarter" idx="12"/>
          </p:nvPr>
        </p:nvSpPr>
        <p:spPr/>
        <p:txBody>
          <a:bodyPr/>
          <a:lstStyle/>
          <a:p>
            <a:fld id="{9E45C72C-05F9-42DA-A32C-E89F323A6F21}" type="slidenum">
              <a:rPr lang="zh-HK" altLang="en-US" smtClean="0"/>
              <a:t>‹#›</a:t>
            </a:fld>
            <a:endParaRPr lang="zh-HK" altLang="en-US"/>
          </a:p>
        </p:txBody>
      </p:sp>
    </p:spTree>
    <p:extLst>
      <p:ext uri="{BB962C8B-B14F-4D97-AF65-F5344CB8AC3E}">
        <p14:creationId xmlns:p14="http://schemas.microsoft.com/office/powerpoint/2010/main" val="244294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EF31D4-1AA4-45E7-8F10-C007A9A6DDB0}" type="datetimeFigureOut">
              <a:rPr lang="zh-HK" altLang="en-US" smtClean="0"/>
              <a:t>2/8/2016</a:t>
            </a:fld>
            <a:endParaRPr lang="zh-HK" altLang="en-US"/>
          </a:p>
        </p:txBody>
      </p:sp>
      <p:sp>
        <p:nvSpPr>
          <p:cNvPr id="3" name="页脚占位符 2"/>
          <p:cNvSpPr>
            <a:spLocks noGrp="1"/>
          </p:cNvSpPr>
          <p:nvPr>
            <p:ph type="ftr" sz="quarter" idx="11"/>
          </p:nvPr>
        </p:nvSpPr>
        <p:spPr/>
        <p:txBody>
          <a:bodyPr/>
          <a:lstStyle/>
          <a:p>
            <a:endParaRPr lang="zh-HK" altLang="en-US"/>
          </a:p>
        </p:txBody>
      </p:sp>
      <p:sp>
        <p:nvSpPr>
          <p:cNvPr id="4" name="灯片编号占位符 3"/>
          <p:cNvSpPr>
            <a:spLocks noGrp="1"/>
          </p:cNvSpPr>
          <p:nvPr>
            <p:ph type="sldNum" sz="quarter" idx="12"/>
          </p:nvPr>
        </p:nvSpPr>
        <p:spPr/>
        <p:txBody>
          <a:bodyPr/>
          <a:lstStyle/>
          <a:p>
            <a:fld id="{9E45C72C-05F9-42DA-A32C-E89F323A6F21}" type="slidenum">
              <a:rPr lang="zh-HK" altLang="en-US" smtClean="0"/>
              <a:t>‹#›</a:t>
            </a:fld>
            <a:endParaRPr lang="zh-HK" altLang="en-US"/>
          </a:p>
        </p:txBody>
      </p:sp>
    </p:spTree>
    <p:extLst>
      <p:ext uri="{BB962C8B-B14F-4D97-AF65-F5344CB8AC3E}">
        <p14:creationId xmlns:p14="http://schemas.microsoft.com/office/powerpoint/2010/main" val="1524365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HK"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6EF31D4-1AA4-45E7-8F10-C007A9A6DDB0}" type="datetimeFigureOut">
              <a:rPr lang="zh-HK" altLang="en-US" smtClean="0"/>
              <a:t>2/8/2016</a:t>
            </a:fld>
            <a:endParaRPr lang="zh-HK" altLang="en-US"/>
          </a:p>
        </p:txBody>
      </p:sp>
      <p:sp>
        <p:nvSpPr>
          <p:cNvPr id="6" name="页脚占位符 5"/>
          <p:cNvSpPr>
            <a:spLocks noGrp="1"/>
          </p:cNvSpPr>
          <p:nvPr>
            <p:ph type="ftr" sz="quarter" idx="11"/>
          </p:nvPr>
        </p:nvSpPr>
        <p:spPr/>
        <p:txBody>
          <a:bodyPr/>
          <a:lstStyle/>
          <a:p>
            <a:endParaRPr lang="zh-HK" altLang="en-US"/>
          </a:p>
        </p:txBody>
      </p:sp>
      <p:sp>
        <p:nvSpPr>
          <p:cNvPr id="7" name="灯片编号占位符 6"/>
          <p:cNvSpPr>
            <a:spLocks noGrp="1"/>
          </p:cNvSpPr>
          <p:nvPr>
            <p:ph type="sldNum" sz="quarter" idx="12"/>
          </p:nvPr>
        </p:nvSpPr>
        <p:spPr/>
        <p:txBody>
          <a:bodyPr/>
          <a:lstStyle/>
          <a:p>
            <a:fld id="{9E45C72C-05F9-42DA-A32C-E89F323A6F21}" type="slidenum">
              <a:rPr lang="zh-HK" altLang="en-US" smtClean="0"/>
              <a:t>‹#›</a:t>
            </a:fld>
            <a:endParaRPr lang="zh-HK" altLang="en-US"/>
          </a:p>
        </p:txBody>
      </p:sp>
    </p:spTree>
    <p:extLst>
      <p:ext uri="{BB962C8B-B14F-4D97-AF65-F5344CB8AC3E}">
        <p14:creationId xmlns:p14="http://schemas.microsoft.com/office/powerpoint/2010/main" val="229493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HK"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6EF31D4-1AA4-45E7-8F10-C007A9A6DDB0}" type="datetimeFigureOut">
              <a:rPr lang="zh-HK" altLang="en-US" smtClean="0"/>
              <a:t>2/8/2016</a:t>
            </a:fld>
            <a:endParaRPr lang="zh-HK" altLang="en-US"/>
          </a:p>
        </p:txBody>
      </p:sp>
      <p:sp>
        <p:nvSpPr>
          <p:cNvPr id="6" name="页脚占位符 5"/>
          <p:cNvSpPr>
            <a:spLocks noGrp="1"/>
          </p:cNvSpPr>
          <p:nvPr>
            <p:ph type="ftr" sz="quarter" idx="11"/>
          </p:nvPr>
        </p:nvSpPr>
        <p:spPr/>
        <p:txBody>
          <a:bodyPr/>
          <a:lstStyle/>
          <a:p>
            <a:endParaRPr lang="zh-HK" altLang="en-US"/>
          </a:p>
        </p:txBody>
      </p:sp>
      <p:sp>
        <p:nvSpPr>
          <p:cNvPr id="7" name="灯片编号占位符 6"/>
          <p:cNvSpPr>
            <a:spLocks noGrp="1"/>
          </p:cNvSpPr>
          <p:nvPr>
            <p:ph type="sldNum" sz="quarter" idx="12"/>
          </p:nvPr>
        </p:nvSpPr>
        <p:spPr/>
        <p:txBody>
          <a:bodyPr/>
          <a:lstStyle/>
          <a:p>
            <a:fld id="{9E45C72C-05F9-42DA-A32C-E89F323A6F21}" type="slidenum">
              <a:rPr lang="zh-HK" altLang="en-US" smtClean="0"/>
              <a:t>‹#›</a:t>
            </a:fld>
            <a:endParaRPr lang="zh-HK" altLang="en-US"/>
          </a:p>
        </p:txBody>
      </p:sp>
    </p:spTree>
    <p:extLst>
      <p:ext uri="{BB962C8B-B14F-4D97-AF65-F5344CB8AC3E}">
        <p14:creationId xmlns:p14="http://schemas.microsoft.com/office/powerpoint/2010/main" val="310459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EAE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HK"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HK"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31D4-1AA4-45E7-8F10-C007A9A6DDB0}" type="datetimeFigureOut">
              <a:rPr lang="zh-HK" altLang="en-US" smtClean="0"/>
              <a:t>2/8/2016</a:t>
            </a:fld>
            <a:endParaRPr lang="zh-HK"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5C72C-05F9-42DA-A32C-E89F323A6F21}" type="slidenum">
              <a:rPr lang="zh-HK" altLang="en-US" smtClean="0"/>
              <a:t>‹#›</a:t>
            </a:fld>
            <a:endParaRPr lang="zh-HK" altLang="en-US"/>
          </a:p>
        </p:txBody>
      </p:sp>
    </p:spTree>
    <p:extLst>
      <p:ext uri="{BB962C8B-B14F-4D97-AF65-F5344CB8AC3E}">
        <p14:creationId xmlns:p14="http://schemas.microsoft.com/office/powerpoint/2010/main" val="223182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794626" y="246709"/>
            <a:ext cx="11192169" cy="2176084"/>
            <a:chOff x="4496465" y="-588616"/>
            <a:chExt cx="4290926" cy="2176084"/>
          </a:xfrm>
        </p:grpSpPr>
        <p:sp>
          <p:nvSpPr>
            <p:cNvPr id="14" name="文本框 13"/>
            <p:cNvSpPr txBox="1"/>
            <p:nvPr/>
          </p:nvSpPr>
          <p:spPr>
            <a:xfrm>
              <a:off x="6377787" y="-588616"/>
              <a:ext cx="2409604" cy="605294"/>
            </a:xfrm>
            <a:prstGeom prst="rect">
              <a:avLst/>
            </a:prstGeom>
            <a:noFill/>
          </p:spPr>
          <p:txBody>
            <a:bodyPr wrap="square" rtlCol="0">
              <a:spAutoFit/>
            </a:bodyPr>
            <a:lstStyle/>
            <a:p>
              <a:pPr algn="ctr">
                <a:lnSpc>
                  <a:spcPts val="4000"/>
                </a:lnSpc>
              </a:pPr>
              <a:r>
                <a:rPr lang="en-US" altLang="zh-HK" sz="2800" dirty="0" smtClean="0">
                  <a:solidFill>
                    <a:srgbClr val="27A88C"/>
                  </a:solidFill>
                  <a:latin typeface="微软雅黑" panose="020B0503020204020204" pitchFamily="34" charset="-122"/>
                  <a:ea typeface="微软雅黑" panose="020B0503020204020204" pitchFamily="34" charset="-122"/>
                </a:rPr>
                <a:t>2015</a:t>
              </a:r>
              <a:r>
                <a:rPr lang="zh-CN" altLang="en-US" sz="2800" dirty="0" smtClean="0">
                  <a:solidFill>
                    <a:srgbClr val="27A88C"/>
                  </a:solidFill>
                  <a:latin typeface="微软雅黑" panose="020B0503020204020204" pitchFamily="34" charset="-122"/>
                  <a:ea typeface="微软雅黑" panose="020B0503020204020204" pitchFamily="34" charset="-122"/>
                </a:rPr>
                <a:t>年新进人员成果交流会</a:t>
              </a:r>
              <a:endParaRPr lang="en-US" altLang="zh-CN" sz="2800" dirty="0" smtClean="0">
                <a:solidFill>
                  <a:srgbClr val="27A88C"/>
                </a:solidFill>
                <a:latin typeface="微软雅黑" panose="020B0503020204020204" pitchFamily="34" charset="-122"/>
                <a:ea typeface="微软雅黑" panose="020B0503020204020204" pitchFamily="34" charset="-122"/>
              </a:endParaRPr>
            </a:p>
          </p:txBody>
        </p:sp>
        <p:sp>
          <p:nvSpPr>
            <p:cNvPr id="17" name="矩形 16"/>
            <p:cNvSpPr/>
            <p:nvPr/>
          </p:nvSpPr>
          <p:spPr>
            <a:xfrm>
              <a:off x="4496465" y="722858"/>
              <a:ext cx="3310222" cy="864610"/>
            </a:xfrm>
            <a:prstGeom prst="rect">
              <a:avLst/>
            </a:prstGeom>
            <a:solidFill>
              <a:srgbClr val="27A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chemeClr val="bg1"/>
                  </a:solidFill>
                  <a:latin typeface="微软雅黑" panose="020B0503020204020204" pitchFamily="34" charset="-122"/>
                  <a:ea typeface="微软雅黑" panose="020B0503020204020204" pitchFamily="34" charset="-122"/>
                </a:rPr>
                <a:t>夯实基础      砥砺前行</a:t>
              </a:r>
              <a:endParaRPr lang="zh-HK" altLang="en-US" sz="6000" b="1" dirty="0">
                <a:solidFill>
                  <a:schemeClr val="bg1"/>
                </a:solidFill>
                <a:latin typeface="微软雅黑" panose="020B0503020204020204" pitchFamily="34" charset="-122"/>
                <a:ea typeface="微软雅黑" panose="020B0503020204020204" pitchFamily="34" charset="-122"/>
              </a:endParaRPr>
            </a:p>
          </p:txBody>
        </p:sp>
      </p:grpSp>
      <p:pic>
        <p:nvPicPr>
          <p:cNvPr id="26" name="图片 25"/>
          <p:cNvPicPr>
            <a:picLocks noChangeAspect="1"/>
          </p:cNvPicPr>
          <p:nvPr/>
        </p:nvPicPr>
        <p:blipFill rotWithShape="1">
          <a:blip r:embed="rId3"/>
          <a:srcRect b="18473"/>
          <a:stretch/>
        </p:blipFill>
        <p:spPr>
          <a:xfrm>
            <a:off x="-14331" y="3641669"/>
            <a:ext cx="12206331" cy="3231571"/>
          </a:xfrm>
          <a:prstGeom prst="rect">
            <a:avLst/>
          </a:prstGeom>
        </p:spPr>
      </p:pic>
      <p:sp>
        <p:nvSpPr>
          <p:cNvPr id="2" name="文本框 1"/>
          <p:cNvSpPr txBox="1"/>
          <p:nvPr/>
        </p:nvSpPr>
        <p:spPr>
          <a:xfrm>
            <a:off x="4768770" y="4282632"/>
            <a:ext cx="3032567" cy="1384995"/>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汇报人：张亚洲</a:t>
            </a:r>
            <a:endParaRPr lang="en-US" altLang="zh-CN" sz="2800" dirty="0" smtClean="0">
              <a:solidFill>
                <a:schemeClr val="bg1"/>
              </a:solidFill>
              <a:latin typeface="微软雅黑" panose="020B0503020204020204" pitchFamily="34" charset="-122"/>
              <a:ea typeface="微软雅黑" panose="020B0503020204020204" pitchFamily="34" charset="-122"/>
            </a:endParaRPr>
          </a:p>
          <a:p>
            <a:r>
              <a:rPr lang="zh-CN" altLang="en-US" sz="2800" dirty="0" smtClean="0">
                <a:solidFill>
                  <a:schemeClr val="bg1"/>
                </a:solidFill>
                <a:latin typeface="微软雅黑" panose="020B0503020204020204" pitchFamily="34" charset="-122"/>
                <a:ea typeface="微软雅黑" panose="020B0503020204020204" pitchFamily="34" charset="-122"/>
              </a:rPr>
              <a:t>导   师：韩    青</a:t>
            </a:r>
            <a:endParaRPr lang="en-US" altLang="zh-CN" sz="2800" dirty="0" smtClean="0">
              <a:solidFill>
                <a:schemeClr val="bg1"/>
              </a:solidFill>
              <a:latin typeface="微软雅黑" panose="020B0503020204020204" pitchFamily="34" charset="-122"/>
              <a:ea typeface="微软雅黑" panose="020B0503020204020204" pitchFamily="34" charset="-122"/>
            </a:endParaRPr>
          </a:p>
          <a:p>
            <a:r>
              <a:rPr lang="en-US" altLang="zh-CN" sz="2800" dirty="0" smtClean="0">
                <a:solidFill>
                  <a:schemeClr val="bg1"/>
                </a:solidFill>
                <a:latin typeface="微软雅黑" panose="020B0503020204020204" pitchFamily="34" charset="-122"/>
                <a:ea typeface="微软雅黑" panose="020B0503020204020204" pitchFamily="34" charset="-122"/>
              </a:rPr>
              <a:t>2016</a:t>
            </a:r>
            <a:r>
              <a:rPr lang="zh-CN" altLang="en-US" sz="2800" dirty="0" smtClean="0">
                <a:solidFill>
                  <a:schemeClr val="bg1"/>
                </a:solidFill>
                <a:latin typeface="微软雅黑" panose="020B0503020204020204" pitchFamily="34" charset="-122"/>
                <a:ea typeface="微软雅黑" panose="020B0503020204020204" pitchFamily="34" charset="-122"/>
              </a:rPr>
              <a:t>年</a:t>
            </a:r>
            <a:r>
              <a:rPr lang="en-US" altLang="zh-CN" sz="2800" dirty="0" smtClean="0">
                <a:solidFill>
                  <a:schemeClr val="bg1"/>
                </a:solidFill>
                <a:latin typeface="微软雅黑" panose="020B0503020204020204" pitchFamily="34" charset="-122"/>
                <a:ea typeface="微软雅黑" panose="020B0503020204020204" pitchFamily="34" charset="-122"/>
              </a:rPr>
              <a:t>8</a:t>
            </a:r>
            <a:r>
              <a:rPr lang="zh-CN" altLang="en-US" sz="2800" dirty="0" smtClean="0">
                <a:solidFill>
                  <a:schemeClr val="bg1"/>
                </a:solidFill>
                <a:latin typeface="微软雅黑" panose="020B0503020204020204" pitchFamily="34" charset="-122"/>
                <a:ea typeface="微软雅黑" panose="020B0503020204020204" pitchFamily="34" charset="-122"/>
              </a:rPr>
              <a:t>月</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3983000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a:off x="0" y="259080"/>
            <a:ext cx="2392680" cy="655320"/>
          </a:xfrm>
          <a:custGeom>
            <a:avLst/>
            <a:gdLst>
              <a:gd name="connsiteX0" fmla="*/ 0 w 2392680"/>
              <a:gd name="connsiteY0" fmla="*/ 0 h 655320"/>
              <a:gd name="connsiteX1" fmla="*/ 2392680 w 2392680"/>
              <a:gd name="connsiteY1" fmla="*/ 0 h 655320"/>
              <a:gd name="connsiteX2" fmla="*/ 2392680 w 2392680"/>
              <a:gd name="connsiteY2" fmla="*/ 655320 h 655320"/>
              <a:gd name="connsiteX3" fmla="*/ 0 w 2392680"/>
              <a:gd name="connsiteY3" fmla="*/ 655320 h 655320"/>
              <a:gd name="connsiteX4" fmla="*/ 0 w 2392680"/>
              <a:gd name="connsiteY4" fmla="*/ 0 h 655320"/>
              <a:gd name="connsiteX0" fmla="*/ 0 w 2392680"/>
              <a:gd name="connsiteY0" fmla="*/ 0 h 655320"/>
              <a:gd name="connsiteX1" fmla="*/ 2392680 w 2392680"/>
              <a:gd name="connsiteY1" fmla="*/ 0 h 655320"/>
              <a:gd name="connsiteX2" fmla="*/ 2237697 w 2392680"/>
              <a:gd name="connsiteY2" fmla="*/ 655320 h 655320"/>
              <a:gd name="connsiteX3" fmla="*/ 0 w 2392680"/>
              <a:gd name="connsiteY3" fmla="*/ 655320 h 655320"/>
              <a:gd name="connsiteX4" fmla="*/ 0 w 2392680"/>
              <a:gd name="connsiteY4" fmla="*/ 0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655320">
                <a:moveTo>
                  <a:pt x="0" y="0"/>
                </a:moveTo>
                <a:lnTo>
                  <a:pt x="2392680" y="0"/>
                </a:lnTo>
                <a:lnTo>
                  <a:pt x="2237697" y="655320"/>
                </a:lnTo>
                <a:lnTo>
                  <a:pt x="0" y="655320"/>
                </a:lnTo>
                <a:lnTo>
                  <a:pt x="0" y="0"/>
                </a:lnTo>
                <a:close/>
              </a:path>
            </a:pathLst>
          </a:custGeom>
          <a:solidFill>
            <a:srgbClr val="27A98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0" y="198120"/>
            <a:ext cx="2392680" cy="716280"/>
          </a:xfrm>
          <a:custGeom>
            <a:avLst/>
            <a:gdLst>
              <a:gd name="connsiteX0" fmla="*/ 0 w 2392680"/>
              <a:gd name="connsiteY0" fmla="*/ 0 h 716280"/>
              <a:gd name="connsiteX1" fmla="*/ 2392680 w 2392680"/>
              <a:gd name="connsiteY1" fmla="*/ 0 h 716280"/>
              <a:gd name="connsiteX2" fmla="*/ 2392680 w 2392680"/>
              <a:gd name="connsiteY2" fmla="*/ 716280 h 716280"/>
              <a:gd name="connsiteX3" fmla="*/ 0 w 2392680"/>
              <a:gd name="connsiteY3" fmla="*/ 716280 h 716280"/>
              <a:gd name="connsiteX4" fmla="*/ 0 w 2392680"/>
              <a:gd name="connsiteY4" fmla="*/ 0 h 716280"/>
              <a:gd name="connsiteX0" fmla="*/ 0 w 2392680"/>
              <a:gd name="connsiteY0" fmla="*/ 0 h 716280"/>
              <a:gd name="connsiteX1" fmla="*/ 2392680 w 2392680"/>
              <a:gd name="connsiteY1" fmla="*/ 0 h 716280"/>
              <a:gd name="connsiteX2" fmla="*/ 1996440 w 2392680"/>
              <a:gd name="connsiteY2" fmla="*/ 716280 h 716280"/>
              <a:gd name="connsiteX3" fmla="*/ 0 w 2392680"/>
              <a:gd name="connsiteY3" fmla="*/ 716280 h 716280"/>
              <a:gd name="connsiteX4" fmla="*/ 0 w 2392680"/>
              <a:gd name="connsiteY4" fmla="*/ 0 h 71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716280">
                <a:moveTo>
                  <a:pt x="0" y="0"/>
                </a:moveTo>
                <a:lnTo>
                  <a:pt x="2392680" y="0"/>
                </a:lnTo>
                <a:lnTo>
                  <a:pt x="1996440" y="716280"/>
                </a:lnTo>
                <a:lnTo>
                  <a:pt x="0" y="716280"/>
                </a:lnTo>
                <a:lnTo>
                  <a:pt x="0" y="0"/>
                </a:lnTo>
                <a:close/>
              </a:path>
            </a:pathLst>
          </a:custGeom>
          <a:solidFill>
            <a:srgbClr val="27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文本框 3"/>
          <p:cNvSpPr txBox="1"/>
          <p:nvPr/>
        </p:nvSpPr>
        <p:spPr>
          <a:xfrm>
            <a:off x="-15240" y="294650"/>
            <a:ext cx="2072640" cy="523220"/>
          </a:xfrm>
          <a:prstGeom prst="rect">
            <a:avLst/>
          </a:prstGeom>
          <a:noFill/>
        </p:spPr>
        <p:txBody>
          <a:bodyPr wrap="square" rtlCol="0">
            <a:spAutoFit/>
          </a:bodyPr>
          <a:lstStyle/>
          <a:p>
            <a:pPr algn="ctr"/>
            <a:r>
              <a:rPr lang="en-US" altLang="zh-HK" sz="28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工作感悟</a:t>
            </a:r>
            <a:endParaRPr lang="zh-HK" altLang="en-US" sz="2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图片 4"/>
          <p:cNvPicPr>
            <a:picLocks noChangeAspect="1"/>
          </p:cNvPicPr>
          <p:nvPr/>
        </p:nvPicPr>
        <p:blipFill>
          <a:blip r:embed="rId3"/>
          <a:stretch>
            <a:fillRect/>
          </a:stretch>
        </p:blipFill>
        <p:spPr>
          <a:xfrm>
            <a:off x="883561" y="2309311"/>
            <a:ext cx="4853691" cy="3289158"/>
          </a:xfrm>
          <a:prstGeom prst="rect">
            <a:avLst/>
          </a:prstGeom>
        </p:spPr>
      </p:pic>
      <p:sp>
        <p:nvSpPr>
          <p:cNvPr id="6" name="文本框 5"/>
          <p:cNvSpPr txBox="1"/>
          <p:nvPr/>
        </p:nvSpPr>
        <p:spPr>
          <a:xfrm>
            <a:off x="1489028" y="4885820"/>
            <a:ext cx="1043618" cy="52322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信心</a:t>
            </a:r>
            <a:endParaRPr lang="zh-CN" altLang="en-US" sz="2800"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4250333" y="3805061"/>
            <a:ext cx="1043618" cy="52322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黄金</a:t>
            </a:r>
            <a:endParaRPr lang="zh-CN" altLang="en-US" sz="2800" b="1"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4"/>
          <a:stretch>
            <a:fillRect/>
          </a:stretch>
        </p:blipFill>
        <p:spPr>
          <a:xfrm rot="20056485">
            <a:off x="7245145" y="932442"/>
            <a:ext cx="2121686" cy="2998761"/>
          </a:xfrm>
          <a:prstGeom prst="rect">
            <a:avLst/>
          </a:prstGeom>
          <a:ln>
            <a:solidFill>
              <a:schemeClr val="tx1"/>
            </a:solidFill>
          </a:ln>
          <a:effectLst>
            <a:outerShdw blurRad="292100" dist="139700" dir="2700000" algn="tl" rotWithShape="0">
              <a:srgbClr val="333333">
                <a:alpha val="65000"/>
              </a:srgbClr>
            </a:outerShdw>
          </a:effectLst>
        </p:spPr>
      </p:pic>
      <p:pic>
        <p:nvPicPr>
          <p:cNvPr id="9" name="图片 8"/>
          <p:cNvPicPr>
            <a:picLocks noChangeAspect="1"/>
          </p:cNvPicPr>
          <p:nvPr/>
        </p:nvPicPr>
        <p:blipFill>
          <a:blip r:embed="rId5"/>
          <a:stretch>
            <a:fillRect/>
          </a:stretch>
        </p:blipFill>
        <p:spPr>
          <a:xfrm>
            <a:off x="8143410" y="924297"/>
            <a:ext cx="2059729" cy="2923750"/>
          </a:xfrm>
          <a:prstGeom prst="rect">
            <a:avLst/>
          </a:prstGeom>
          <a:ln>
            <a:solidFill>
              <a:schemeClr val="tx1"/>
            </a:solidFill>
          </a:ln>
          <a:effectLst>
            <a:outerShdw blurRad="292100" dist="139700" dir="2700000" algn="tl" rotWithShape="0">
              <a:srgbClr val="333333">
                <a:alpha val="65000"/>
              </a:srgbClr>
            </a:outerShdw>
          </a:effectLst>
        </p:spPr>
      </p:pic>
      <p:pic>
        <p:nvPicPr>
          <p:cNvPr id="10" name="图片 9"/>
          <p:cNvPicPr>
            <a:picLocks noChangeAspect="1"/>
          </p:cNvPicPr>
          <p:nvPr/>
        </p:nvPicPr>
        <p:blipFill>
          <a:blip r:embed="rId6"/>
          <a:stretch>
            <a:fillRect/>
          </a:stretch>
        </p:blipFill>
        <p:spPr>
          <a:xfrm rot="1475959">
            <a:off x="8894554" y="1086819"/>
            <a:ext cx="2183237" cy="2923750"/>
          </a:xfrm>
          <a:prstGeom prst="rect">
            <a:avLst/>
          </a:prstGeom>
          <a:ln>
            <a:solidFill>
              <a:schemeClr val="tx1"/>
            </a:solidFill>
          </a:ln>
          <a:effectLst>
            <a:outerShdw blurRad="292100" dist="139700" dir="2700000" algn="tl" rotWithShape="0">
              <a:srgbClr val="333333">
                <a:alpha val="65000"/>
              </a:srgbClr>
            </a:outerShdw>
          </a:effectLst>
        </p:spPr>
      </p:pic>
      <p:pic>
        <p:nvPicPr>
          <p:cNvPr id="11" name="图片 10"/>
          <p:cNvPicPr>
            <a:picLocks noChangeAspect="1"/>
          </p:cNvPicPr>
          <p:nvPr/>
        </p:nvPicPr>
        <p:blipFill>
          <a:blip r:embed="rId7"/>
          <a:stretch>
            <a:fillRect/>
          </a:stretch>
        </p:blipFill>
        <p:spPr>
          <a:xfrm>
            <a:off x="7261255" y="4528919"/>
            <a:ext cx="3358928" cy="1514163"/>
          </a:xfrm>
          <a:prstGeom prst="rect">
            <a:avLst/>
          </a:prstGeom>
        </p:spPr>
      </p:pic>
      <p:sp>
        <p:nvSpPr>
          <p:cNvPr id="12" name="文本框 11"/>
          <p:cNvSpPr txBox="1"/>
          <p:nvPr/>
        </p:nvSpPr>
        <p:spPr>
          <a:xfrm>
            <a:off x="310063" y="1381023"/>
            <a:ext cx="3401547"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增强自信，砥砺前行</a:t>
            </a:r>
          </a:p>
        </p:txBody>
      </p:sp>
      <p:sp>
        <p:nvSpPr>
          <p:cNvPr id="13" name="矩形 12"/>
          <p:cNvSpPr/>
          <p:nvPr/>
        </p:nvSpPr>
        <p:spPr bwMode="auto">
          <a:xfrm>
            <a:off x="883561" y="5673750"/>
            <a:ext cx="4853691" cy="369332"/>
          </a:xfrm>
          <a:prstGeom prst="rect">
            <a:avLst/>
          </a:prstGeom>
          <a:solidFill>
            <a:srgbClr val="27A98C"/>
          </a:solidFill>
          <a:ln w="12700"/>
        </p:spPr>
        <p:style>
          <a:lnRef idx="3">
            <a:schemeClr val="lt1"/>
          </a:lnRef>
          <a:fillRef idx="1">
            <a:schemeClr val="accent5"/>
          </a:fillRef>
          <a:effectRef idx="1">
            <a:schemeClr val="accent5"/>
          </a:effectRef>
          <a:fontRef idx="minor">
            <a:schemeClr val="lt1"/>
          </a:fontRef>
        </p:style>
        <p:txBody>
          <a:bodyPr wrap="square">
            <a:spAutoFit/>
          </a:bodyPr>
          <a:lstStyle/>
          <a:p>
            <a:pPr algn="ctr">
              <a:buFont typeface="Arial" charset="0"/>
              <a:buNone/>
              <a:defRPr/>
            </a:pPr>
            <a:r>
              <a:rPr lang="zh-CN" altLang="en-US" b="1" dirty="0" smtClean="0">
                <a:solidFill>
                  <a:schemeClr val="tx1"/>
                </a:solidFill>
              </a:rPr>
              <a:t>信心比黄金更重要</a:t>
            </a:r>
            <a:endParaRPr lang="zh-CN" altLang="en-US" b="1" dirty="0">
              <a:solidFill>
                <a:schemeClr val="tx1"/>
              </a:solidFill>
            </a:endParaRPr>
          </a:p>
        </p:txBody>
      </p:sp>
    </p:spTree>
    <p:extLst>
      <p:ext uri="{BB962C8B-B14F-4D97-AF65-F5344CB8AC3E}">
        <p14:creationId xmlns:p14="http://schemas.microsoft.com/office/powerpoint/2010/main" val="316128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a:off x="0" y="259080"/>
            <a:ext cx="2392680" cy="655320"/>
          </a:xfrm>
          <a:custGeom>
            <a:avLst/>
            <a:gdLst>
              <a:gd name="connsiteX0" fmla="*/ 0 w 2392680"/>
              <a:gd name="connsiteY0" fmla="*/ 0 h 655320"/>
              <a:gd name="connsiteX1" fmla="*/ 2392680 w 2392680"/>
              <a:gd name="connsiteY1" fmla="*/ 0 h 655320"/>
              <a:gd name="connsiteX2" fmla="*/ 2392680 w 2392680"/>
              <a:gd name="connsiteY2" fmla="*/ 655320 h 655320"/>
              <a:gd name="connsiteX3" fmla="*/ 0 w 2392680"/>
              <a:gd name="connsiteY3" fmla="*/ 655320 h 655320"/>
              <a:gd name="connsiteX4" fmla="*/ 0 w 2392680"/>
              <a:gd name="connsiteY4" fmla="*/ 0 h 655320"/>
              <a:gd name="connsiteX0" fmla="*/ 0 w 2392680"/>
              <a:gd name="connsiteY0" fmla="*/ 0 h 655320"/>
              <a:gd name="connsiteX1" fmla="*/ 2392680 w 2392680"/>
              <a:gd name="connsiteY1" fmla="*/ 0 h 655320"/>
              <a:gd name="connsiteX2" fmla="*/ 2237697 w 2392680"/>
              <a:gd name="connsiteY2" fmla="*/ 655320 h 655320"/>
              <a:gd name="connsiteX3" fmla="*/ 0 w 2392680"/>
              <a:gd name="connsiteY3" fmla="*/ 655320 h 655320"/>
              <a:gd name="connsiteX4" fmla="*/ 0 w 2392680"/>
              <a:gd name="connsiteY4" fmla="*/ 0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655320">
                <a:moveTo>
                  <a:pt x="0" y="0"/>
                </a:moveTo>
                <a:lnTo>
                  <a:pt x="2392680" y="0"/>
                </a:lnTo>
                <a:lnTo>
                  <a:pt x="2237697" y="655320"/>
                </a:lnTo>
                <a:lnTo>
                  <a:pt x="0" y="655320"/>
                </a:lnTo>
                <a:lnTo>
                  <a:pt x="0" y="0"/>
                </a:lnTo>
                <a:close/>
              </a:path>
            </a:pathLst>
          </a:custGeom>
          <a:solidFill>
            <a:srgbClr val="27A98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0" y="198120"/>
            <a:ext cx="2392680" cy="716280"/>
          </a:xfrm>
          <a:custGeom>
            <a:avLst/>
            <a:gdLst>
              <a:gd name="connsiteX0" fmla="*/ 0 w 2392680"/>
              <a:gd name="connsiteY0" fmla="*/ 0 h 716280"/>
              <a:gd name="connsiteX1" fmla="*/ 2392680 w 2392680"/>
              <a:gd name="connsiteY1" fmla="*/ 0 h 716280"/>
              <a:gd name="connsiteX2" fmla="*/ 2392680 w 2392680"/>
              <a:gd name="connsiteY2" fmla="*/ 716280 h 716280"/>
              <a:gd name="connsiteX3" fmla="*/ 0 w 2392680"/>
              <a:gd name="connsiteY3" fmla="*/ 716280 h 716280"/>
              <a:gd name="connsiteX4" fmla="*/ 0 w 2392680"/>
              <a:gd name="connsiteY4" fmla="*/ 0 h 716280"/>
              <a:gd name="connsiteX0" fmla="*/ 0 w 2392680"/>
              <a:gd name="connsiteY0" fmla="*/ 0 h 716280"/>
              <a:gd name="connsiteX1" fmla="*/ 2392680 w 2392680"/>
              <a:gd name="connsiteY1" fmla="*/ 0 h 716280"/>
              <a:gd name="connsiteX2" fmla="*/ 1996440 w 2392680"/>
              <a:gd name="connsiteY2" fmla="*/ 716280 h 716280"/>
              <a:gd name="connsiteX3" fmla="*/ 0 w 2392680"/>
              <a:gd name="connsiteY3" fmla="*/ 716280 h 716280"/>
              <a:gd name="connsiteX4" fmla="*/ 0 w 2392680"/>
              <a:gd name="connsiteY4" fmla="*/ 0 h 71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716280">
                <a:moveTo>
                  <a:pt x="0" y="0"/>
                </a:moveTo>
                <a:lnTo>
                  <a:pt x="2392680" y="0"/>
                </a:lnTo>
                <a:lnTo>
                  <a:pt x="1996440" y="716280"/>
                </a:lnTo>
                <a:lnTo>
                  <a:pt x="0" y="716280"/>
                </a:lnTo>
                <a:lnTo>
                  <a:pt x="0" y="0"/>
                </a:lnTo>
                <a:close/>
              </a:path>
            </a:pathLst>
          </a:custGeom>
          <a:solidFill>
            <a:srgbClr val="27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文本框 3"/>
          <p:cNvSpPr txBox="1"/>
          <p:nvPr/>
        </p:nvSpPr>
        <p:spPr>
          <a:xfrm>
            <a:off x="-15240" y="294650"/>
            <a:ext cx="2072640" cy="523220"/>
          </a:xfrm>
          <a:prstGeom prst="rect">
            <a:avLst/>
          </a:prstGeom>
          <a:noFill/>
        </p:spPr>
        <p:txBody>
          <a:bodyPr wrap="square" rtlCol="0">
            <a:spAutoFit/>
          </a:bodyPr>
          <a:lstStyle/>
          <a:p>
            <a:pPr algn="ctr"/>
            <a:r>
              <a:rPr lang="en-US" altLang="zh-HK" sz="28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职业规划</a:t>
            </a:r>
            <a:endParaRPr lang="zh-HK" altLang="en-US" sz="2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灯片编号占位符 5"/>
          <p:cNvSpPr>
            <a:spLocks noGrp="1"/>
          </p:cNvSpPr>
          <p:nvPr>
            <p:ph type="sldNum" sz="quarter" idx="12"/>
          </p:nvPr>
        </p:nvSpPr>
        <p:spPr>
          <a:xfrm>
            <a:off x="7805486" y="5660232"/>
            <a:ext cx="2057400" cy="273844"/>
          </a:xfrm>
          <a:noFill/>
        </p:spPr>
        <p:txBody>
          <a:bodyPr/>
          <a:lstStyle>
            <a:lvl1pPr eaLnBrk="0" hangingPunct="0">
              <a:lnSpc>
                <a:spcPct val="90000"/>
              </a:lnSpc>
              <a:spcBef>
                <a:spcPts val="750"/>
              </a:spcBef>
              <a:buChar char="•"/>
              <a:defRPr sz="21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557213" indent="-214313" eaLnBrk="0" hangingPunct="0">
              <a:lnSpc>
                <a:spcPct val="90000"/>
              </a:lnSpc>
              <a:spcBef>
                <a:spcPts val="375"/>
              </a:spcBef>
              <a:buChar char="•"/>
              <a:defRPr sz="1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857250" indent="-171450" eaLnBrk="0" hangingPunct="0">
              <a:lnSpc>
                <a:spcPct val="90000"/>
              </a:lnSpc>
              <a:spcBef>
                <a:spcPts val="375"/>
              </a:spcBef>
              <a:buChar char="•"/>
              <a:defRPr sz="15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200150" indent="-171450" eaLnBrk="0" hangingPunct="0">
              <a:lnSpc>
                <a:spcPct val="90000"/>
              </a:lnSpc>
              <a:spcBef>
                <a:spcPts val="375"/>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1543050" indent="-171450" eaLnBrk="0" hangingPunct="0">
              <a:lnSpc>
                <a:spcPct val="90000"/>
              </a:lnSpc>
              <a:spcBef>
                <a:spcPts val="375"/>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fld id="{8967FEC8-91DB-4821-8DDB-35E5D90FFB4F}" type="slidenum">
              <a:rPr lang="zh-CN" altLang="en-US" sz="900">
                <a:solidFill>
                  <a:srgbClr val="898989"/>
                </a:solidFill>
                <a:latin typeface="Arial" panose="020B0604020202020204" pitchFamily="34" charset="0"/>
              </a:rPr>
              <a:pPr eaLnBrk="1" hangingPunct="1">
                <a:lnSpc>
                  <a:spcPct val="100000"/>
                </a:lnSpc>
                <a:spcBef>
                  <a:spcPct val="0"/>
                </a:spcBef>
                <a:buFont typeface="Arial" panose="020B0604020202020204" pitchFamily="34" charset="0"/>
                <a:buNone/>
              </a:pPr>
              <a:t>11</a:t>
            </a:fld>
            <a:endParaRPr lang="zh-CN" altLang="en-US" sz="1350">
              <a:latin typeface="Arial" panose="020B0604020202020204" pitchFamily="34" charset="0"/>
            </a:endParaRPr>
          </a:p>
        </p:txBody>
      </p:sp>
      <p:graphicFrame>
        <p:nvGraphicFramePr>
          <p:cNvPr id="30" name="图示 29"/>
          <p:cNvGraphicFramePr/>
          <p:nvPr>
            <p:extLst>
              <p:ext uri="{D42A27DB-BD31-4B8C-83A1-F6EECF244321}">
                <p14:modId xmlns:p14="http://schemas.microsoft.com/office/powerpoint/2010/main" val="1292691353"/>
              </p:ext>
            </p:extLst>
          </p:nvPr>
        </p:nvGraphicFramePr>
        <p:xfrm>
          <a:off x="1854345" y="91308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6" name="图片 45"/>
          <p:cNvPicPr>
            <a:picLocks noChangeAspect="1"/>
          </p:cNvPicPr>
          <p:nvPr/>
        </p:nvPicPr>
        <p:blipFill>
          <a:blip r:embed="rId8"/>
          <a:stretch>
            <a:fillRect/>
          </a:stretch>
        </p:blipFill>
        <p:spPr>
          <a:xfrm>
            <a:off x="8006699" y="3836051"/>
            <a:ext cx="2230242" cy="2265309"/>
          </a:xfrm>
          <a:prstGeom prst="rect">
            <a:avLst/>
          </a:prstGeom>
        </p:spPr>
      </p:pic>
      <p:sp>
        <p:nvSpPr>
          <p:cNvPr id="48" name="文本框 47"/>
          <p:cNvSpPr txBox="1"/>
          <p:nvPr/>
        </p:nvSpPr>
        <p:spPr>
          <a:xfrm>
            <a:off x="1710319" y="5071622"/>
            <a:ext cx="7123867"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以项目为抓手，提高自己的综合能力！</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71866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A98C"/>
        </a:solidFill>
        <a:effectLst/>
      </p:bgPr>
    </p:bg>
    <p:spTree>
      <p:nvGrpSpPr>
        <p:cNvPr id="1" name=""/>
        <p:cNvGrpSpPr/>
        <p:nvPr/>
      </p:nvGrpSpPr>
      <p:grpSpPr>
        <a:xfrm>
          <a:off x="0" y="0"/>
          <a:ext cx="0" cy="0"/>
          <a:chOff x="0" y="0"/>
          <a:chExt cx="0" cy="0"/>
        </a:xfrm>
      </p:grpSpPr>
      <p:sp>
        <p:nvSpPr>
          <p:cNvPr id="3" name="等腰三角形 2"/>
          <p:cNvSpPr/>
          <p:nvPr/>
        </p:nvSpPr>
        <p:spPr>
          <a:xfrm rot="5400000">
            <a:off x="74000" y="3349013"/>
            <a:ext cx="1460136" cy="1646238"/>
          </a:xfrm>
          <a:prstGeom prst="triangl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矩形 4"/>
          <p:cNvSpPr/>
          <p:nvPr/>
        </p:nvSpPr>
        <p:spPr>
          <a:xfrm>
            <a:off x="1627188" y="742950"/>
            <a:ext cx="10583862" cy="6115050"/>
          </a:xfrm>
          <a:custGeom>
            <a:avLst/>
            <a:gdLst>
              <a:gd name="connsiteX0" fmla="*/ 0 w 7859712"/>
              <a:gd name="connsiteY0" fmla="*/ 0 h 5067300"/>
              <a:gd name="connsiteX1" fmla="*/ 7859712 w 7859712"/>
              <a:gd name="connsiteY1" fmla="*/ 0 h 5067300"/>
              <a:gd name="connsiteX2" fmla="*/ 7859712 w 7859712"/>
              <a:gd name="connsiteY2" fmla="*/ 5067300 h 5067300"/>
              <a:gd name="connsiteX3" fmla="*/ 0 w 7859712"/>
              <a:gd name="connsiteY3" fmla="*/ 5067300 h 5067300"/>
              <a:gd name="connsiteX4" fmla="*/ 0 w 7859712"/>
              <a:gd name="connsiteY4" fmla="*/ 0 h 5067300"/>
              <a:gd name="connsiteX0" fmla="*/ 0 w 10564812"/>
              <a:gd name="connsiteY0" fmla="*/ 2381250 h 5067300"/>
              <a:gd name="connsiteX1" fmla="*/ 10564812 w 10564812"/>
              <a:gd name="connsiteY1" fmla="*/ 0 h 5067300"/>
              <a:gd name="connsiteX2" fmla="*/ 10564812 w 10564812"/>
              <a:gd name="connsiteY2" fmla="*/ 5067300 h 5067300"/>
              <a:gd name="connsiteX3" fmla="*/ 2705100 w 10564812"/>
              <a:gd name="connsiteY3" fmla="*/ 5067300 h 5067300"/>
              <a:gd name="connsiteX4" fmla="*/ 0 w 10564812"/>
              <a:gd name="connsiteY4" fmla="*/ 2381250 h 5067300"/>
              <a:gd name="connsiteX0" fmla="*/ 0 w 10564812"/>
              <a:gd name="connsiteY0" fmla="*/ 2381250 h 5067300"/>
              <a:gd name="connsiteX1" fmla="*/ 10564812 w 10564812"/>
              <a:gd name="connsiteY1" fmla="*/ 0 h 5067300"/>
              <a:gd name="connsiteX2" fmla="*/ 10564812 w 10564812"/>
              <a:gd name="connsiteY2" fmla="*/ 5067300 h 5067300"/>
              <a:gd name="connsiteX3" fmla="*/ 5886450 w 10564812"/>
              <a:gd name="connsiteY3" fmla="*/ 5067300 h 5067300"/>
              <a:gd name="connsiteX4" fmla="*/ 0 w 10564812"/>
              <a:gd name="connsiteY4" fmla="*/ 2381250 h 5067300"/>
              <a:gd name="connsiteX0" fmla="*/ 0 w 10583862"/>
              <a:gd name="connsiteY0" fmla="*/ 3429000 h 6115050"/>
              <a:gd name="connsiteX1" fmla="*/ 10583862 w 10583862"/>
              <a:gd name="connsiteY1" fmla="*/ 0 h 6115050"/>
              <a:gd name="connsiteX2" fmla="*/ 10564812 w 10583862"/>
              <a:gd name="connsiteY2" fmla="*/ 6115050 h 6115050"/>
              <a:gd name="connsiteX3" fmla="*/ 5886450 w 10583862"/>
              <a:gd name="connsiteY3" fmla="*/ 6115050 h 6115050"/>
              <a:gd name="connsiteX4" fmla="*/ 0 w 10583862"/>
              <a:gd name="connsiteY4" fmla="*/ 3429000 h 6115050"/>
              <a:gd name="connsiteX0" fmla="*/ 0 w 10583862"/>
              <a:gd name="connsiteY0" fmla="*/ 3429000 h 6115050"/>
              <a:gd name="connsiteX1" fmla="*/ 10583862 w 10583862"/>
              <a:gd name="connsiteY1" fmla="*/ 0 h 6115050"/>
              <a:gd name="connsiteX2" fmla="*/ 10564812 w 10583862"/>
              <a:gd name="connsiteY2" fmla="*/ 6115050 h 6115050"/>
              <a:gd name="connsiteX3" fmla="*/ 5391150 w 10583862"/>
              <a:gd name="connsiteY3" fmla="*/ 6115050 h 6115050"/>
              <a:gd name="connsiteX4" fmla="*/ 0 w 10583862"/>
              <a:gd name="connsiteY4" fmla="*/ 3429000 h 611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3862" h="6115050">
                <a:moveTo>
                  <a:pt x="0" y="3429000"/>
                </a:moveTo>
                <a:lnTo>
                  <a:pt x="10583862" y="0"/>
                </a:lnTo>
                <a:lnTo>
                  <a:pt x="10564812" y="6115050"/>
                </a:lnTo>
                <a:lnTo>
                  <a:pt x="5391150" y="6115050"/>
                </a:lnTo>
                <a:lnTo>
                  <a:pt x="0" y="34290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957" y="4162425"/>
            <a:ext cx="4086225" cy="2724150"/>
          </a:xfrm>
          <a:prstGeom prst="triangle">
            <a:avLst/>
          </a:prstGeom>
        </p:spPr>
      </p:pic>
      <p:cxnSp>
        <p:nvCxnSpPr>
          <p:cNvPr id="8" name="直接连接符 7"/>
          <p:cNvCxnSpPr>
            <a:stCxn id="3" idx="0"/>
          </p:cNvCxnSpPr>
          <p:nvPr/>
        </p:nvCxnSpPr>
        <p:spPr>
          <a:xfrm flipV="1">
            <a:off x="1627187" y="23202"/>
            <a:ext cx="3078163" cy="414893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3" idx="0"/>
          </p:cNvCxnSpPr>
          <p:nvPr/>
        </p:nvCxnSpPr>
        <p:spPr>
          <a:xfrm flipH="1" flipV="1">
            <a:off x="33011" y="2097667"/>
            <a:ext cx="1594176" cy="2074465"/>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705350" y="2408099"/>
            <a:ext cx="5048250" cy="1754326"/>
          </a:xfrm>
          <a:prstGeom prst="rect">
            <a:avLst/>
          </a:prstGeom>
          <a:noFill/>
        </p:spPr>
        <p:txBody>
          <a:bodyPr wrap="square" rtlCol="0">
            <a:spAutoFit/>
          </a:bodyPr>
          <a:lstStyle/>
          <a:p>
            <a:r>
              <a:rPr lang="en-US" altLang="zh-HK" sz="5400" dirty="0" smtClean="0">
                <a:solidFill>
                  <a:schemeClr val="bg1"/>
                </a:solidFill>
                <a:latin typeface="张海山锐谐体2.0-授权联系：Samtype@QQ.com" panose="02000000000000000000" pitchFamily="2" charset="-122"/>
                <a:ea typeface="张海山锐谐体2.0-授权联系：Samtype@QQ.com" panose="02000000000000000000" pitchFamily="2" charset="-122"/>
              </a:rPr>
              <a:t>THANKS</a:t>
            </a:r>
          </a:p>
          <a:p>
            <a:r>
              <a:rPr lang="zh-CN" altLang="en-US" sz="5400" dirty="0" smtClean="0">
                <a:solidFill>
                  <a:schemeClr val="bg1"/>
                </a:solidFill>
                <a:latin typeface="微软雅黑" panose="020B0503020204020204" pitchFamily="34" charset="-122"/>
                <a:ea typeface="微软雅黑" panose="020B0503020204020204" pitchFamily="34" charset="-122"/>
              </a:rPr>
              <a:t>谢谢</a:t>
            </a:r>
            <a:r>
              <a:rPr lang="zh-CN" altLang="en-US" sz="5400" dirty="0">
                <a:solidFill>
                  <a:schemeClr val="bg1"/>
                </a:solidFill>
                <a:latin typeface="微软雅黑" panose="020B0503020204020204" pitchFamily="34" charset="-122"/>
                <a:ea typeface="微软雅黑" panose="020B0503020204020204" pitchFamily="34" charset="-122"/>
              </a:rPr>
              <a:t>聆听</a:t>
            </a:r>
            <a:endParaRPr lang="zh-HK" altLang="en-US" sz="54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775467" y="1155773"/>
            <a:ext cx="8634165" cy="864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chemeClr val="bg1"/>
                </a:solidFill>
                <a:latin typeface="微软雅黑" panose="020B0503020204020204" pitchFamily="34" charset="-122"/>
                <a:ea typeface="微软雅黑" panose="020B0503020204020204" pitchFamily="34" charset="-122"/>
              </a:rPr>
              <a:t>夯实基础      砥砺前行</a:t>
            </a:r>
            <a:endParaRPr lang="zh-HK" altLang="en-US" sz="6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7715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角三角形 2"/>
          <p:cNvSpPr/>
          <p:nvPr/>
        </p:nvSpPr>
        <p:spPr>
          <a:xfrm flipV="1">
            <a:off x="0" y="-2"/>
            <a:ext cx="1114425" cy="1316699"/>
          </a:xfrm>
          <a:prstGeom prst="rtTriangle">
            <a:avLst/>
          </a:prstGeom>
          <a:solidFill>
            <a:srgbClr val="27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直角三角形 7"/>
          <p:cNvSpPr/>
          <p:nvPr/>
        </p:nvSpPr>
        <p:spPr>
          <a:xfrm rot="16200000">
            <a:off x="10905603" y="5571602"/>
            <a:ext cx="1425036" cy="1147760"/>
          </a:xfrm>
          <a:prstGeom prst="rtTriangle">
            <a:avLst/>
          </a:prstGeom>
          <a:solidFill>
            <a:srgbClr val="5A5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任意多边形 12"/>
          <p:cNvSpPr/>
          <p:nvPr/>
        </p:nvSpPr>
        <p:spPr>
          <a:xfrm>
            <a:off x="4472764" y="1651870"/>
            <a:ext cx="5297485" cy="989012"/>
          </a:xfrm>
          <a:custGeom>
            <a:avLst/>
            <a:gdLst>
              <a:gd name="connsiteX0" fmla="*/ 0 w 5297485"/>
              <a:gd name="connsiteY0" fmla="*/ 0 h 989012"/>
              <a:gd name="connsiteX1" fmla="*/ 4802979 w 5297485"/>
              <a:gd name="connsiteY1" fmla="*/ 0 h 989012"/>
              <a:gd name="connsiteX2" fmla="*/ 4805361 w 5297485"/>
              <a:gd name="connsiteY2" fmla="*/ 0 h 989012"/>
              <a:gd name="connsiteX3" fmla="*/ 4805361 w 5297485"/>
              <a:gd name="connsiteY3" fmla="*/ 240 h 989012"/>
              <a:gd name="connsiteX4" fmla="*/ 4902639 w 5297485"/>
              <a:gd name="connsiteY4" fmla="*/ 10047 h 989012"/>
              <a:gd name="connsiteX5" fmla="*/ 5297485 w 5297485"/>
              <a:gd name="connsiteY5" fmla="*/ 494506 h 989012"/>
              <a:gd name="connsiteX6" fmla="*/ 4902639 w 5297485"/>
              <a:gd name="connsiteY6" fmla="*/ 978966 h 989012"/>
              <a:gd name="connsiteX7" fmla="*/ 4805361 w 5297485"/>
              <a:gd name="connsiteY7" fmla="*/ 988772 h 989012"/>
              <a:gd name="connsiteX8" fmla="*/ 4805361 w 5297485"/>
              <a:gd name="connsiteY8" fmla="*/ 989012 h 989012"/>
              <a:gd name="connsiteX9" fmla="*/ 4802979 w 5297485"/>
              <a:gd name="connsiteY9" fmla="*/ 989012 h 989012"/>
              <a:gd name="connsiteX10" fmla="*/ 0 w 5297485"/>
              <a:gd name="connsiteY10" fmla="*/ 989012 h 98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7485" h="989012">
                <a:moveTo>
                  <a:pt x="0" y="0"/>
                </a:moveTo>
                <a:lnTo>
                  <a:pt x="4802979" y="0"/>
                </a:lnTo>
                <a:lnTo>
                  <a:pt x="4805361" y="0"/>
                </a:lnTo>
                <a:lnTo>
                  <a:pt x="4805361" y="240"/>
                </a:lnTo>
                <a:lnTo>
                  <a:pt x="4902639" y="10047"/>
                </a:lnTo>
                <a:cubicBezTo>
                  <a:pt x="5127977" y="56158"/>
                  <a:pt x="5297485" y="255537"/>
                  <a:pt x="5297485" y="494506"/>
                </a:cubicBezTo>
                <a:cubicBezTo>
                  <a:pt x="5297485" y="733476"/>
                  <a:pt x="5127977" y="932855"/>
                  <a:pt x="4902639" y="978966"/>
                </a:cubicBezTo>
                <a:lnTo>
                  <a:pt x="4805361" y="988772"/>
                </a:lnTo>
                <a:lnTo>
                  <a:pt x="4805361" y="989012"/>
                </a:lnTo>
                <a:lnTo>
                  <a:pt x="4802979" y="989012"/>
                </a:lnTo>
                <a:lnTo>
                  <a:pt x="0" y="989012"/>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椭圆 4"/>
          <p:cNvSpPr/>
          <p:nvPr/>
        </p:nvSpPr>
        <p:spPr>
          <a:xfrm>
            <a:off x="3966352" y="1651870"/>
            <a:ext cx="989012" cy="989012"/>
          </a:xfrm>
          <a:prstGeom prst="ellipse">
            <a:avLst/>
          </a:prstGeom>
          <a:solidFill>
            <a:srgbClr val="5BB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4000" dirty="0" smtClean="0">
                <a:latin typeface="Times New Roman" panose="02020603050405020304" pitchFamily="18" charset="0"/>
                <a:ea typeface="张海山锐谐体2.0-授权联系：Samtype@QQ.com" panose="02000000000000000000" pitchFamily="2" charset="-122"/>
                <a:cs typeface="Times New Roman" panose="02020603050405020304" pitchFamily="18" charset="0"/>
              </a:rPr>
              <a:t>1</a:t>
            </a:r>
            <a:endParaRPr lang="zh-HK" altLang="en-US" sz="4000" dirty="0">
              <a:latin typeface="Times New Roman" panose="02020603050405020304" pitchFamily="18" charset="0"/>
              <a:ea typeface="张海山锐谐体2.0-授权联系：Samtype@QQ.com" panose="02000000000000000000" pitchFamily="2" charset="-122"/>
              <a:cs typeface="Times New Roman" panose="02020603050405020304" pitchFamily="18" charset="0"/>
            </a:endParaRPr>
          </a:p>
        </p:txBody>
      </p:sp>
      <p:sp>
        <p:nvSpPr>
          <p:cNvPr id="14" name="椭圆 13"/>
          <p:cNvSpPr/>
          <p:nvPr/>
        </p:nvSpPr>
        <p:spPr>
          <a:xfrm>
            <a:off x="4034614" y="1720132"/>
            <a:ext cx="852488" cy="852488"/>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 name="文本框 8"/>
          <p:cNvSpPr txBox="1"/>
          <p:nvPr/>
        </p:nvSpPr>
        <p:spPr>
          <a:xfrm>
            <a:off x="5325252" y="1823210"/>
            <a:ext cx="2047875" cy="646331"/>
          </a:xfrm>
          <a:prstGeom prst="rect">
            <a:avLst/>
          </a:prstGeom>
          <a:noFill/>
        </p:spPr>
        <p:txBody>
          <a:bodyPr wrap="square" rtlCol="0">
            <a:spAutoFit/>
          </a:bodyPr>
          <a:lstStyle/>
          <a:p>
            <a:r>
              <a:rPr lang="zh-CN" altLang="en-US" sz="3600" dirty="0" smtClean="0">
                <a:solidFill>
                  <a:srgbClr val="5A514A"/>
                </a:solidFill>
                <a:latin typeface="微软雅黑" panose="020B0503020204020204" pitchFamily="34" charset="-122"/>
                <a:ea typeface="微软雅黑" panose="020B0503020204020204" pitchFamily="34" charset="-122"/>
              </a:rPr>
              <a:t>自我介绍</a:t>
            </a:r>
            <a:endParaRPr lang="zh-HK" altLang="en-US" sz="3600" dirty="0">
              <a:solidFill>
                <a:srgbClr val="5A514A"/>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4472764" y="3023959"/>
            <a:ext cx="5297485" cy="989012"/>
          </a:xfrm>
          <a:custGeom>
            <a:avLst/>
            <a:gdLst>
              <a:gd name="connsiteX0" fmla="*/ 0 w 5297485"/>
              <a:gd name="connsiteY0" fmla="*/ 0 h 989012"/>
              <a:gd name="connsiteX1" fmla="*/ 4802979 w 5297485"/>
              <a:gd name="connsiteY1" fmla="*/ 0 h 989012"/>
              <a:gd name="connsiteX2" fmla="*/ 4805361 w 5297485"/>
              <a:gd name="connsiteY2" fmla="*/ 0 h 989012"/>
              <a:gd name="connsiteX3" fmla="*/ 4805361 w 5297485"/>
              <a:gd name="connsiteY3" fmla="*/ 240 h 989012"/>
              <a:gd name="connsiteX4" fmla="*/ 4902639 w 5297485"/>
              <a:gd name="connsiteY4" fmla="*/ 10047 h 989012"/>
              <a:gd name="connsiteX5" fmla="*/ 5297485 w 5297485"/>
              <a:gd name="connsiteY5" fmla="*/ 494506 h 989012"/>
              <a:gd name="connsiteX6" fmla="*/ 4902639 w 5297485"/>
              <a:gd name="connsiteY6" fmla="*/ 978966 h 989012"/>
              <a:gd name="connsiteX7" fmla="*/ 4805361 w 5297485"/>
              <a:gd name="connsiteY7" fmla="*/ 988772 h 989012"/>
              <a:gd name="connsiteX8" fmla="*/ 4805361 w 5297485"/>
              <a:gd name="connsiteY8" fmla="*/ 989012 h 989012"/>
              <a:gd name="connsiteX9" fmla="*/ 4802979 w 5297485"/>
              <a:gd name="connsiteY9" fmla="*/ 989012 h 989012"/>
              <a:gd name="connsiteX10" fmla="*/ 0 w 5297485"/>
              <a:gd name="connsiteY10" fmla="*/ 989012 h 98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7485" h="989012">
                <a:moveTo>
                  <a:pt x="0" y="0"/>
                </a:moveTo>
                <a:lnTo>
                  <a:pt x="4802979" y="0"/>
                </a:lnTo>
                <a:lnTo>
                  <a:pt x="4805361" y="0"/>
                </a:lnTo>
                <a:lnTo>
                  <a:pt x="4805361" y="240"/>
                </a:lnTo>
                <a:lnTo>
                  <a:pt x="4902639" y="10047"/>
                </a:lnTo>
                <a:cubicBezTo>
                  <a:pt x="5127977" y="56158"/>
                  <a:pt x="5297485" y="255537"/>
                  <a:pt x="5297485" y="494506"/>
                </a:cubicBezTo>
                <a:cubicBezTo>
                  <a:pt x="5297485" y="733476"/>
                  <a:pt x="5127977" y="932855"/>
                  <a:pt x="4902639" y="978966"/>
                </a:cubicBezTo>
                <a:lnTo>
                  <a:pt x="4805361" y="988772"/>
                </a:lnTo>
                <a:lnTo>
                  <a:pt x="4805361" y="989012"/>
                </a:lnTo>
                <a:lnTo>
                  <a:pt x="4802979" y="989012"/>
                </a:lnTo>
                <a:lnTo>
                  <a:pt x="0" y="989012"/>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椭圆 15"/>
          <p:cNvSpPr/>
          <p:nvPr/>
        </p:nvSpPr>
        <p:spPr>
          <a:xfrm>
            <a:off x="3966352" y="3023959"/>
            <a:ext cx="989012" cy="989012"/>
          </a:xfrm>
          <a:prstGeom prst="ellipse">
            <a:avLst/>
          </a:prstGeom>
          <a:solidFill>
            <a:srgbClr val="5BB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4000" dirty="0">
                <a:latin typeface="Times New Roman" panose="02020603050405020304" pitchFamily="18" charset="0"/>
                <a:ea typeface="张海山锐谐体2.0-授权联系：Samtype@QQ.com" panose="02000000000000000000" pitchFamily="2" charset="-122"/>
                <a:cs typeface="Times New Roman" panose="02020603050405020304" pitchFamily="18" charset="0"/>
              </a:rPr>
              <a:t>2</a:t>
            </a:r>
            <a:endParaRPr lang="zh-HK" altLang="en-US" sz="4000" dirty="0">
              <a:latin typeface="Times New Roman" panose="02020603050405020304" pitchFamily="18" charset="0"/>
              <a:ea typeface="张海山锐谐体2.0-授权联系：Samtype@QQ.com" panose="02000000000000000000" pitchFamily="2" charset="-122"/>
              <a:cs typeface="Times New Roman" panose="02020603050405020304" pitchFamily="18" charset="0"/>
            </a:endParaRPr>
          </a:p>
        </p:txBody>
      </p:sp>
      <p:sp>
        <p:nvSpPr>
          <p:cNvPr id="17" name="椭圆 16"/>
          <p:cNvSpPr/>
          <p:nvPr/>
        </p:nvSpPr>
        <p:spPr>
          <a:xfrm>
            <a:off x="4034614" y="3092221"/>
            <a:ext cx="852488" cy="852488"/>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5" name="文本框 24"/>
          <p:cNvSpPr txBox="1"/>
          <p:nvPr/>
        </p:nvSpPr>
        <p:spPr>
          <a:xfrm>
            <a:off x="5325252" y="3201550"/>
            <a:ext cx="2733675" cy="646331"/>
          </a:xfrm>
          <a:prstGeom prst="rect">
            <a:avLst/>
          </a:prstGeom>
          <a:noFill/>
        </p:spPr>
        <p:txBody>
          <a:bodyPr wrap="square" rtlCol="0">
            <a:spAutoFit/>
          </a:bodyPr>
          <a:lstStyle/>
          <a:p>
            <a:r>
              <a:rPr lang="zh-CN" altLang="en-US" sz="3600" dirty="0" smtClean="0">
                <a:solidFill>
                  <a:srgbClr val="5A514A"/>
                </a:solidFill>
                <a:latin typeface="微软雅黑" panose="020B0503020204020204" pitchFamily="34" charset="-122"/>
                <a:ea typeface="微软雅黑" panose="020B0503020204020204" pitchFamily="34" charset="-122"/>
              </a:rPr>
              <a:t>工作感悟</a:t>
            </a:r>
            <a:endParaRPr lang="zh-HK" altLang="en-US" sz="3600" dirty="0">
              <a:solidFill>
                <a:srgbClr val="5A514A"/>
              </a:solidFill>
              <a:latin typeface="微软雅黑" panose="020B0503020204020204" pitchFamily="34" charset="-122"/>
              <a:ea typeface="微软雅黑" panose="020B0503020204020204" pitchFamily="34" charset="-122"/>
            </a:endParaRPr>
          </a:p>
        </p:txBody>
      </p:sp>
      <p:sp>
        <p:nvSpPr>
          <p:cNvPr id="18" name="任意多边形 17"/>
          <p:cNvSpPr/>
          <p:nvPr/>
        </p:nvSpPr>
        <p:spPr>
          <a:xfrm>
            <a:off x="4472764" y="4396048"/>
            <a:ext cx="5297485" cy="989012"/>
          </a:xfrm>
          <a:custGeom>
            <a:avLst/>
            <a:gdLst>
              <a:gd name="connsiteX0" fmla="*/ 0 w 5297485"/>
              <a:gd name="connsiteY0" fmla="*/ 0 h 989012"/>
              <a:gd name="connsiteX1" fmla="*/ 4802979 w 5297485"/>
              <a:gd name="connsiteY1" fmla="*/ 0 h 989012"/>
              <a:gd name="connsiteX2" fmla="*/ 4805361 w 5297485"/>
              <a:gd name="connsiteY2" fmla="*/ 0 h 989012"/>
              <a:gd name="connsiteX3" fmla="*/ 4805361 w 5297485"/>
              <a:gd name="connsiteY3" fmla="*/ 240 h 989012"/>
              <a:gd name="connsiteX4" fmla="*/ 4902639 w 5297485"/>
              <a:gd name="connsiteY4" fmla="*/ 10047 h 989012"/>
              <a:gd name="connsiteX5" fmla="*/ 5297485 w 5297485"/>
              <a:gd name="connsiteY5" fmla="*/ 494506 h 989012"/>
              <a:gd name="connsiteX6" fmla="*/ 4902639 w 5297485"/>
              <a:gd name="connsiteY6" fmla="*/ 978966 h 989012"/>
              <a:gd name="connsiteX7" fmla="*/ 4805361 w 5297485"/>
              <a:gd name="connsiteY7" fmla="*/ 988772 h 989012"/>
              <a:gd name="connsiteX8" fmla="*/ 4805361 w 5297485"/>
              <a:gd name="connsiteY8" fmla="*/ 989012 h 989012"/>
              <a:gd name="connsiteX9" fmla="*/ 4802979 w 5297485"/>
              <a:gd name="connsiteY9" fmla="*/ 989012 h 989012"/>
              <a:gd name="connsiteX10" fmla="*/ 0 w 5297485"/>
              <a:gd name="connsiteY10" fmla="*/ 989012 h 98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7485" h="989012">
                <a:moveTo>
                  <a:pt x="0" y="0"/>
                </a:moveTo>
                <a:lnTo>
                  <a:pt x="4802979" y="0"/>
                </a:lnTo>
                <a:lnTo>
                  <a:pt x="4805361" y="0"/>
                </a:lnTo>
                <a:lnTo>
                  <a:pt x="4805361" y="240"/>
                </a:lnTo>
                <a:lnTo>
                  <a:pt x="4902639" y="10047"/>
                </a:lnTo>
                <a:cubicBezTo>
                  <a:pt x="5127977" y="56158"/>
                  <a:pt x="5297485" y="255537"/>
                  <a:pt x="5297485" y="494506"/>
                </a:cubicBezTo>
                <a:cubicBezTo>
                  <a:pt x="5297485" y="733476"/>
                  <a:pt x="5127977" y="932855"/>
                  <a:pt x="4902639" y="978966"/>
                </a:cubicBezTo>
                <a:lnTo>
                  <a:pt x="4805361" y="988772"/>
                </a:lnTo>
                <a:lnTo>
                  <a:pt x="4805361" y="989012"/>
                </a:lnTo>
                <a:lnTo>
                  <a:pt x="4802979" y="989012"/>
                </a:lnTo>
                <a:lnTo>
                  <a:pt x="0" y="989012"/>
                </a:ln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椭圆 18"/>
          <p:cNvSpPr/>
          <p:nvPr/>
        </p:nvSpPr>
        <p:spPr>
          <a:xfrm>
            <a:off x="3966352" y="4396048"/>
            <a:ext cx="989012" cy="989012"/>
          </a:xfrm>
          <a:prstGeom prst="ellipse">
            <a:avLst/>
          </a:prstGeom>
          <a:solidFill>
            <a:srgbClr val="5BB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4000" dirty="0">
                <a:latin typeface="Times New Roman" panose="02020603050405020304" pitchFamily="18" charset="0"/>
                <a:ea typeface="张海山锐谐体2.0-授权联系：Samtype@QQ.com" panose="02000000000000000000" pitchFamily="2" charset="-122"/>
                <a:cs typeface="Times New Roman" panose="02020603050405020304" pitchFamily="18" charset="0"/>
              </a:rPr>
              <a:t>3</a:t>
            </a:r>
            <a:endParaRPr lang="zh-HK" altLang="en-US" sz="4000" dirty="0">
              <a:latin typeface="Times New Roman" panose="02020603050405020304" pitchFamily="18" charset="0"/>
              <a:ea typeface="张海山锐谐体2.0-授权联系：Samtype@QQ.com" panose="02000000000000000000" pitchFamily="2" charset="-122"/>
              <a:cs typeface="Times New Roman" panose="02020603050405020304" pitchFamily="18" charset="0"/>
            </a:endParaRPr>
          </a:p>
        </p:txBody>
      </p:sp>
      <p:sp>
        <p:nvSpPr>
          <p:cNvPr id="20" name="椭圆 19"/>
          <p:cNvSpPr/>
          <p:nvPr/>
        </p:nvSpPr>
        <p:spPr>
          <a:xfrm>
            <a:off x="4034614" y="4464310"/>
            <a:ext cx="852488" cy="852488"/>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6" name="文本框 25"/>
          <p:cNvSpPr txBox="1"/>
          <p:nvPr/>
        </p:nvSpPr>
        <p:spPr>
          <a:xfrm>
            <a:off x="5325252" y="4567388"/>
            <a:ext cx="2733675" cy="646331"/>
          </a:xfrm>
          <a:prstGeom prst="rect">
            <a:avLst/>
          </a:prstGeom>
          <a:noFill/>
        </p:spPr>
        <p:txBody>
          <a:bodyPr wrap="square" rtlCol="0">
            <a:spAutoFit/>
          </a:bodyPr>
          <a:lstStyle/>
          <a:p>
            <a:r>
              <a:rPr lang="zh-CN" altLang="en-US" sz="3600" dirty="0" smtClean="0">
                <a:solidFill>
                  <a:srgbClr val="5A514A"/>
                </a:solidFill>
                <a:latin typeface="微软雅黑" panose="020B0503020204020204" pitchFamily="34" charset="-122"/>
                <a:ea typeface="微软雅黑" panose="020B0503020204020204" pitchFamily="34" charset="-122"/>
              </a:rPr>
              <a:t>职业规划</a:t>
            </a:r>
            <a:endParaRPr lang="zh-HK" altLang="en-US" sz="3600" dirty="0">
              <a:solidFill>
                <a:srgbClr val="5A514A"/>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04177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a:off x="0" y="259080"/>
            <a:ext cx="2392680" cy="655320"/>
          </a:xfrm>
          <a:custGeom>
            <a:avLst/>
            <a:gdLst>
              <a:gd name="connsiteX0" fmla="*/ 0 w 2392680"/>
              <a:gd name="connsiteY0" fmla="*/ 0 h 655320"/>
              <a:gd name="connsiteX1" fmla="*/ 2392680 w 2392680"/>
              <a:gd name="connsiteY1" fmla="*/ 0 h 655320"/>
              <a:gd name="connsiteX2" fmla="*/ 2392680 w 2392680"/>
              <a:gd name="connsiteY2" fmla="*/ 655320 h 655320"/>
              <a:gd name="connsiteX3" fmla="*/ 0 w 2392680"/>
              <a:gd name="connsiteY3" fmla="*/ 655320 h 655320"/>
              <a:gd name="connsiteX4" fmla="*/ 0 w 2392680"/>
              <a:gd name="connsiteY4" fmla="*/ 0 h 655320"/>
              <a:gd name="connsiteX0" fmla="*/ 0 w 2392680"/>
              <a:gd name="connsiteY0" fmla="*/ 0 h 655320"/>
              <a:gd name="connsiteX1" fmla="*/ 2392680 w 2392680"/>
              <a:gd name="connsiteY1" fmla="*/ 0 h 655320"/>
              <a:gd name="connsiteX2" fmla="*/ 2237697 w 2392680"/>
              <a:gd name="connsiteY2" fmla="*/ 655320 h 655320"/>
              <a:gd name="connsiteX3" fmla="*/ 0 w 2392680"/>
              <a:gd name="connsiteY3" fmla="*/ 655320 h 655320"/>
              <a:gd name="connsiteX4" fmla="*/ 0 w 2392680"/>
              <a:gd name="connsiteY4" fmla="*/ 0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655320">
                <a:moveTo>
                  <a:pt x="0" y="0"/>
                </a:moveTo>
                <a:lnTo>
                  <a:pt x="2392680" y="0"/>
                </a:lnTo>
                <a:lnTo>
                  <a:pt x="2237697" y="655320"/>
                </a:lnTo>
                <a:lnTo>
                  <a:pt x="0" y="655320"/>
                </a:lnTo>
                <a:lnTo>
                  <a:pt x="0" y="0"/>
                </a:lnTo>
                <a:close/>
              </a:path>
            </a:pathLst>
          </a:custGeom>
          <a:solidFill>
            <a:srgbClr val="27A98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0" y="198120"/>
            <a:ext cx="2392680" cy="716280"/>
          </a:xfrm>
          <a:custGeom>
            <a:avLst/>
            <a:gdLst>
              <a:gd name="connsiteX0" fmla="*/ 0 w 2392680"/>
              <a:gd name="connsiteY0" fmla="*/ 0 h 716280"/>
              <a:gd name="connsiteX1" fmla="*/ 2392680 w 2392680"/>
              <a:gd name="connsiteY1" fmla="*/ 0 h 716280"/>
              <a:gd name="connsiteX2" fmla="*/ 2392680 w 2392680"/>
              <a:gd name="connsiteY2" fmla="*/ 716280 h 716280"/>
              <a:gd name="connsiteX3" fmla="*/ 0 w 2392680"/>
              <a:gd name="connsiteY3" fmla="*/ 716280 h 716280"/>
              <a:gd name="connsiteX4" fmla="*/ 0 w 2392680"/>
              <a:gd name="connsiteY4" fmla="*/ 0 h 716280"/>
              <a:gd name="connsiteX0" fmla="*/ 0 w 2392680"/>
              <a:gd name="connsiteY0" fmla="*/ 0 h 716280"/>
              <a:gd name="connsiteX1" fmla="*/ 2392680 w 2392680"/>
              <a:gd name="connsiteY1" fmla="*/ 0 h 716280"/>
              <a:gd name="connsiteX2" fmla="*/ 1996440 w 2392680"/>
              <a:gd name="connsiteY2" fmla="*/ 716280 h 716280"/>
              <a:gd name="connsiteX3" fmla="*/ 0 w 2392680"/>
              <a:gd name="connsiteY3" fmla="*/ 716280 h 716280"/>
              <a:gd name="connsiteX4" fmla="*/ 0 w 2392680"/>
              <a:gd name="connsiteY4" fmla="*/ 0 h 71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716280">
                <a:moveTo>
                  <a:pt x="0" y="0"/>
                </a:moveTo>
                <a:lnTo>
                  <a:pt x="2392680" y="0"/>
                </a:lnTo>
                <a:lnTo>
                  <a:pt x="1996440" y="716280"/>
                </a:lnTo>
                <a:lnTo>
                  <a:pt x="0" y="716280"/>
                </a:lnTo>
                <a:lnTo>
                  <a:pt x="0" y="0"/>
                </a:lnTo>
                <a:close/>
              </a:path>
            </a:pathLst>
          </a:custGeom>
          <a:solidFill>
            <a:srgbClr val="27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文本框 3"/>
          <p:cNvSpPr txBox="1"/>
          <p:nvPr/>
        </p:nvSpPr>
        <p:spPr>
          <a:xfrm>
            <a:off x="-15240" y="294650"/>
            <a:ext cx="2072640" cy="523220"/>
          </a:xfrm>
          <a:prstGeom prst="rect">
            <a:avLst/>
          </a:prstGeom>
          <a:noFill/>
        </p:spPr>
        <p:txBody>
          <a:bodyPr wrap="square" rtlCol="0">
            <a:spAutoFit/>
          </a:bodyPr>
          <a:lstStyle/>
          <a:p>
            <a:pPr algn="ctr"/>
            <a:r>
              <a:rPr lang="en-US" altLang="zh-HK" sz="28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自我介绍</a:t>
            </a:r>
            <a:endParaRPr lang="zh-HK" altLang="en-US" sz="2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937549" y="1712568"/>
            <a:ext cx="379623" cy="1036394"/>
          </a:xfrm>
          <a:prstGeom prst="rect">
            <a:avLst/>
          </a:prstGeom>
          <a:solidFill>
            <a:srgbClr val="27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本科</a:t>
            </a:r>
            <a:endParaRPr lang="zh-HK" altLang="en-US" sz="2400"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436915" y="2224182"/>
            <a:ext cx="2400299" cy="0"/>
          </a:xfrm>
          <a:prstGeom prst="line">
            <a:avLst/>
          </a:prstGeom>
          <a:ln>
            <a:solidFill>
              <a:srgbClr val="27A98C"/>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317172" y="1762517"/>
            <a:ext cx="1480457" cy="461665"/>
          </a:xfrm>
          <a:prstGeom prst="rect">
            <a:avLst/>
          </a:prstGeom>
          <a:noFill/>
        </p:spPr>
        <p:txBody>
          <a:bodyPr wrap="square" rtlCol="0">
            <a:spAutoFit/>
          </a:bodyPr>
          <a:lstStyle/>
          <a:p>
            <a:r>
              <a:rPr lang="zh-CN" altLang="en-US" sz="2400" dirty="0" smtClean="0">
                <a:solidFill>
                  <a:srgbClr val="27A98C"/>
                </a:solidFill>
                <a:latin typeface="微软雅黑" panose="020B0503020204020204" pitchFamily="34" charset="-122"/>
                <a:ea typeface="微软雅黑" panose="020B0503020204020204" pitchFamily="34" charset="-122"/>
              </a:rPr>
              <a:t>郑州大学</a:t>
            </a:r>
            <a:endParaRPr lang="zh-HK" altLang="en-US" sz="2400" dirty="0">
              <a:solidFill>
                <a:srgbClr val="27A98C"/>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302345" y="2287685"/>
            <a:ext cx="4517571" cy="461665"/>
          </a:xfrm>
          <a:prstGeom prst="rect">
            <a:avLst/>
          </a:prstGeom>
          <a:noFill/>
        </p:spPr>
        <p:txBody>
          <a:bodyPr wrap="square" rtlCol="0">
            <a:spAutoFit/>
          </a:bodyPr>
          <a:lstStyle/>
          <a:p>
            <a:r>
              <a:rPr lang="zh-CN" altLang="en-US" sz="2400" dirty="0" smtClean="0">
                <a:solidFill>
                  <a:srgbClr val="5A514A"/>
                </a:solidFill>
                <a:latin typeface="微软雅黑" panose="020B0503020204020204" pitchFamily="34" charset="-122"/>
                <a:ea typeface="微软雅黑" panose="020B0503020204020204" pitchFamily="34" charset="-122"/>
              </a:rPr>
              <a:t>水文与水资源工程</a:t>
            </a:r>
            <a:endParaRPr lang="zh-HK" altLang="en-US" sz="2400" dirty="0">
              <a:solidFill>
                <a:srgbClr val="5A514A"/>
              </a:solidFill>
              <a:latin typeface="微软雅黑" panose="020B0503020204020204" pitchFamily="34" charset="-122"/>
              <a:ea typeface="微软雅黑" panose="020B0503020204020204" pitchFamily="34" charset="-122"/>
            </a:endParaRPr>
          </a:p>
        </p:txBody>
      </p:sp>
      <p:sp>
        <p:nvSpPr>
          <p:cNvPr id="15" name="矩形 14"/>
          <p:cNvSpPr/>
          <p:nvPr/>
        </p:nvSpPr>
        <p:spPr>
          <a:xfrm>
            <a:off x="4357813" y="2975337"/>
            <a:ext cx="394063" cy="1045028"/>
          </a:xfrm>
          <a:prstGeom prst="rect">
            <a:avLst/>
          </a:prstGeom>
          <a:solidFill>
            <a:srgbClr val="27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硕士</a:t>
            </a:r>
            <a:endParaRPr lang="zh-HK" altLang="en-US" sz="2400" dirty="0">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4871619" y="3497851"/>
            <a:ext cx="1611085" cy="0"/>
          </a:xfrm>
          <a:prstGeom prst="line">
            <a:avLst/>
          </a:prstGeom>
          <a:ln>
            <a:solidFill>
              <a:srgbClr val="27A98C"/>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751876" y="3036186"/>
            <a:ext cx="1480457" cy="461665"/>
          </a:xfrm>
          <a:prstGeom prst="rect">
            <a:avLst/>
          </a:prstGeom>
          <a:noFill/>
        </p:spPr>
        <p:txBody>
          <a:bodyPr wrap="square" rtlCol="0">
            <a:spAutoFit/>
          </a:bodyPr>
          <a:lstStyle/>
          <a:p>
            <a:r>
              <a:rPr lang="zh-CN" altLang="en-US" sz="2400" dirty="0" smtClean="0">
                <a:solidFill>
                  <a:srgbClr val="27A98C"/>
                </a:solidFill>
                <a:latin typeface="微软雅黑" panose="020B0503020204020204" pitchFamily="34" charset="-122"/>
                <a:ea typeface="微软雅黑" panose="020B0503020204020204" pitchFamily="34" charset="-122"/>
              </a:rPr>
              <a:t>河海大学</a:t>
            </a:r>
            <a:endParaRPr lang="zh-HK" altLang="en-US" sz="2400" dirty="0">
              <a:solidFill>
                <a:srgbClr val="27A98C"/>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4751876" y="3544018"/>
            <a:ext cx="1868843" cy="461665"/>
          </a:xfrm>
          <a:prstGeom prst="rect">
            <a:avLst/>
          </a:prstGeom>
          <a:noFill/>
        </p:spPr>
        <p:txBody>
          <a:bodyPr wrap="square" rtlCol="0">
            <a:spAutoFit/>
          </a:bodyPr>
          <a:lstStyle/>
          <a:p>
            <a:r>
              <a:rPr lang="zh-CN" altLang="en-US" sz="2400" dirty="0" smtClean="0">
                <a:solidFill>
                  <a:srgbClr val="5A514A"/>
                </a:solidFill>
                <a:latin typeface="微软雅黑" panose="020B0503020204020204" pitchFamily="34" charset="-122"/>
                <a:ea typeface="微软雅黑" panose="020B0503020204020204" pitchFamily="34" charset="-122"/>
              </a:rPr>
              <a:t>生态水利学</a:t>
            </a:r>
            <a:endParaRPr lang="zh-HK" altLang="en-US" sz="2400" dirty="0">
              <a:solidFill>
                <a:srgbClr val="5A514A"/>
              </a:solidFill>
              <a:latin typeface="微软雅黑" panose="020B0503020204020204" pitchFamily="34" charset="-122"/>
              <a:ea typeface="微软雅黑" panose="020B0503020204020204" pitchFamily="34" charset="-122"/>
            </a:endParaRPr>
          </a:p>
        </p:txBody>
      </p:sp>
      <p:sp>
        <p:nvSpPr>
          <p:cNvPr id="21" name="矩形 20"/>
          <p:cNvSpPr/>
          <p:nvPr/>
        </p:nvSpPr>
        <p:spPr>
          <a:xfrm>
            <a:off x="7170190" y="1467304"/>
            <a:ext cx="394063" cy="1045028"/>
          </a:xfrm>
          <a:prstGeom prst="rect">
            <a:avLst/>
          </a:prstGeom>
          <a:solidFill>
            <a:srgbClr val="27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工作</a:t>
            </a:r>
            <a:endParaRPr lang="zh-HK" altLang="en-US" sz="2400"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7683996" y="1989818"/>
            <a:ext cx="2463393" cy="0"/>
          </a:xfrm>
          <a:prstGeom prst="line">
            <a:avLst/>
          </a:prstGeom>
          <a:ln>
            <a:solidFill>
              <a:srgbClr val="27A98C"/>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602353" y="1551237"/>
            <a:ext cx="1480457" cy="461665"/>
          </a:xfrm>
          <a:prstGeom prst="rect">
            <a:avLst/>
          </a:prstGeom>
          <a:noFill/>
        </p:spPr>
        <p:txBody>
          <a:bodyPr wrap="square" rtlCol="0">
            <a:spAutoFit/>
          </a:bodyPr>
          <a:lstStyle/>
          <a:p>
            <a:r>
              <a:rPr lang="zh-CN" altLang="en-US" sz="2400" dirty="0" smtClean="0">
                <a:solidFill>
                  <a:srgbClr val="27A98C"/>
                </a:solidFill>
                <a:latin typeface="微软雅黑" panose="020B0503020204020204" pitchFamily="34" charset="-122"/>
                <a:ea typeface="微软雅黑" panose="020B0503020204020204" pitchFamily="34" charset="-122"/>
              </a:rPr>
              <a:t>东南公司</a:t>
            </a:r>
            <a:endParaRPr lang="zh-HK" altLang="en-US" sz="2400" dirty="0">
              <a:solidFill>
                <a:srgbClr val="27A98C"/>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602353" y="2001019"/>
            <a:ext cx="2675971" cy="461665"/>
          </a:xfrm>
          <a:prstGeom prst="rect">
            <a:avLst/>
          </a:prstGeom>
          <a:noFill/>
        </p:spPr>
        <p:txBody>
          <a:bodyPr wrap="square" rtlCol="0">
            <a:spAutoFit/>
          </a:bodyPr>
          <a:lstStyle/>
          <a:p>
            <a:r>
              <a:rPr lang="zh-CN" altLang="en-US" sz="2400" dirty="0" smtClean="0">
                <a:solidFill>
                  <a:srgbClr val="5A514A"/>
                </a:solidFill>
                <a:latin typeface="微软雅黑" panose="020B0503020204020204" pitchFamily="34" charset="-122"/>
                <a:ea typeface="微软雅黑" panose="020B0503020204020204" pitchFamily="34" charset="-122"/>
              </a:rPr>
              <a:t>水资源管理和保护</a:t>
            </a:r>
            <a:endParaRPr lang="zh-HK" altLang="en-US" sz="2400" dirty="0">
              <a:solidFill>
                <a:srgbClr val="5A514A"/>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V="1">
            <a:off x="746154" y="2811457"/>
            <a:ext cx="10811262" cy="63244"/>
          </a:xfrm>
          <a:prstGeom prst="line">
            <a:avLst/>
          </a:prstGeom>
          <a:noFill/>
          <a:ln w="12700">
            <a:solidFill>
              <a:srgbClr val="48A2A0"/>
            </a:solidFill>
            <a:headEnd w="med" len="lg"/>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26" name="椭圆 25"/>
          <p:cNvSpPr/>
          <p:nvPr/>
        </p:nvSpPr>
        <p:spPr>
          <a:xfrm>
            <a:off x="651886" y="2780433"/>
            <a:ext cx="188536" cy="188536"/>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a:stCxn id="26" idx="0"/>
          </p:cNvCxnSpPr>
          <p:nvPr/>
        </p:nvCxnSpPr>
        <p:spPr>
          <a:xfrm flipV="1">
            <a:off x="746154" y="1317593"/>
            <a:ext cx="0" cy="1462840"/>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sp>
        <p:nvSpPr>
          <p:cNvPr id="28" name="椭圆 27"/>
          <p:cNvSpPr/>
          <p:nvPr/>
        </p:nvSpPr>
        <p:spPr>
          <a:xfrm flipV="1">
            <a:off x="4147188" y="2811457"/>
            <a:ext cx="108000" cy="108000"/>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flipH="1" flipV="1">
            <a:off x="4193808" y="2919457"/>
            <a:ext cx="6191" cy="1345362"/>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sp>
        <p:nvSpPr>
          <p:cNvPr id="30" name="椭圆 29"/>
          <p:cNvSpPr/>
          <p:nvPr/>
        </p:nvSpPr>
        <p:spPr>
          <a:xfrm flipV="1">
            <a:off x="6967834" y="2813957"/>
            <a:ext cx="108000" cy="108000"/>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flipH="1">
            <a:off x="7014455" y="1253455"/>
            <a:ext cx="327" cy="1668502"/>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sp>
        <p:nvSpPr>
          <p:cNvPr id="32" name="文本框 31"/>
          <p:cNvSpPr txBox="1"/>
          <p:nvPr/>
        </p:nvSpPr>
        <p:spPr>
          <a:xfrm>
            <a:off x="1037559" y="2966559"/>
            <a:ext cx="2148208" cy="461665"/>
          </a:xfrm>
          <a:prstGeom prst="rect">
            <a:avLst/>
          </a:prstGeom>
          <a:noFill/>
        </p:spPr>
        <p:txBody>
          <a:bodyPr wrap="square" rtlCol="0">
            <a:spAutoFit/>
          </a:bodyPr>
          <a:lstStyle/>
          <a:p>
            <a:r>
              <a:rPr lang="en-US" altLang="zh-CN" sz="2400" dirty="0" smtClean="0">
                <a:solidFill>
                  <a:srgbClr val="0070C0"/>
                </a:solidFill>
                <a:latin typeface="Times New Roman" panose="02020603050405020304" pitchFamily="18" charset="0"/>
                <a:cs typeface="Times New Roman" panose="02020603050405020304" pitchFamily="18" charset="0"/>
              </a:rPr>
              <a:t>2008-2012</a:t>
            </a:r>
            <a:endParaRPr lang="zh-CN" altLang="en-US" sz="2400" dirty="0">
              <a:solidFill>
                <a:srgbClr val="0070C0"/>
              </a:solidFill>
              <a:latin typeface="Times New Roman" panose="02020603050405020304" pitchFamily="18" charset="0"/>
              <a:cs typeface="Times New Roman" panose="02020603050405020304" pitchFamily="18" charset="0"/>
            </a:endParaRPr>
          </a:p>
        </p:txBody>
      </p:sp>
      <p:sp>
        <p:nvSpPr>
          <p:cNvPr id="33" name="文本框 32"/>
          <p:cNvSpPr txBox="1"/>
          <p:nvPr/>
        </p:nvSpPr>
        <p:spPr>
          <a:xfrm>
            <a:off x="4418000" y="2310063"/>
            <a:ext cx="2148208" cy="461665"/>
          </a:xfrm>
          <a:prstGeom prst="rect">
            <a:avLst/>
          </a:prstGeom>
          <a:noFill/>
        </p:spPr>
        <p:txBody>
          <a:bodyPr wrap="square" rtlCol="0">
            <a:spAutoFit/>
          </a:bodyPr>
          <a:lstStyle/>
          <a:p>
            <a:r>
              <a:rPr lang="en-US" altLang="zh-CN" sz="2400" dirty="0" smtClean="0">
                <a:solidFill>
                  <a:srgbClr val="0070C0"/>
                </a:solidFill>
                <a:latin typeface="Times New Roman" panose="02020603050405020304" pitchFamily="18" charset="0"/>
                <a:cs typeface="Times New Roman" panose="02020603050405020304" pitchFamily="18" charset="0"/>
              </a:rPr>
              <a:t>2012-2015</a:t>
            </a:r>
            <a:endParaRPr lang="zh-CN" altLang="en-US" sz="2400" dirty="0">
              <a:solidFill>
                <a:srgbClr val="0070C0"/>
              </a:solidFill>
              <a:latin typeface="Times New Roman" panose="02020603050405020304" pitchFamily="18" charset="0"/>
              <a:cs typeface="Times New Roman" panose="02020603050405020304" pitchFamily="18" charset="0"/>
            </a:endParaRPr>
          </a:p>
        </p:txBody>
      </p:sp>
      <p:sp>
        <p:nvSpPr>
          <p:cNvPr id="34" name="文本框 33"/>
          <p:cNvSpPr txBox="1"/>
          <p:nvPr/>
        </p:nvSpPr>
        <p:spPr>
          <a:xfrm>
            <a:off x="7771390" y="2942220"/>
            <a:ext cx="2148208" cy="461665"/>
          </a:xfrm>
          <a:prstGeom prst="rect">
            <a:avLst/>
          </a:prstGeom>
          <a:noFill/>
        </p:spPr>
        <p:txBody>
          <a:bodyPr wrap="square" rtlCol="0">
            <a:spAutoFit/>
          </a:bodyPr>
          <a:lstStyle/>
          <a:p>
            <a:r>
              <a:rPr lang="en-US" altLang="zh-CN" sz="2400" dirty="0" smtClean="0">
                <a:solidFill>
                  <a:srgbClr val="0070C0"/>
                </a:solidFill>
                <a:latin typeface="Times New Roman" panose="02020603050405020304" pitchFamily="18" charset="0"/>
                <a:cs typeface="Times New Roman" panose="02020603050405020304" pitchFamily="18" charset="0"/>
              </a:rPr>
              <a:t>2015-</a:t>
            </a:r>
            <a:r>
              <a:rPr lang="zh-CN" altLang="en-US" sz="2400" dirty="0" smtClean="0">
                <a:solidFill>
                  <a:srgbClr val="0070C0"/>
                </a:solidFill>
                <a:latin typeface="Times New Roman" panose="02020603050405020304" pitchFamily="18" charset="0"/>
                <a:cs typeface="Times New Roman" panose="02020603050405020304" pitchFamily="18" charset="0"/>
              </a:rPr>
              <a:t>至今</a:t>
            </a:r>
            <a:endParaRPr lang="zh-CN" altLang="en-US" sz="2400" dirty="0">
              <a:solidFill>
                <a:srgbClr val="0070C0"/>
              </a:solidFill>
              <a:latin typeface="Times New Roman" panose="02020603050405020304" pitchFamily="18" charset="0"/>
              <a:cs typeface="Times New Roman" panose="02020603050405020304" pitchFamily="18" charset="0"/>
            </a:endParaRPr>
          </a:p>
        </p:txBody>
      </p:sp>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54" y="4099428"/>
            <a:ext cx="2203200" cy="2203200"/>
          </a:xfrm>
          <a:prstGeom prst="rect">
            <a:avLst/>
          </a:prstGeom>
        </p:spPr>
      </p:pic>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588" y="4099428"/>
            <a:ext cx="2355729" cy="2203200"/>
          </a:xfrm>
          <a:prstGeom prst="rect">
            <a:avLst/>
          </a:prstGeom>
        </p:spPr>
      </p:pic>
      <p:pic>
        <p:nvPicPr>
          <p:cNvPr id="37" name="图片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6661" y="4095042"/>
            <a:ext cx="2936032" cy="2202024"/>
          </a:xfrm>
          <a:prstGeom prst="rect">
            <a:avLst/>
          </a:prstGeom>
        </p:spPr>
      </p:pic>
    </p:spTree>
    <p:extLst>
      <p:ext uri="{BB962C8B-B14F-4D97-AF65-F5344CB8AC3E}">
        <p14:creationId xmlns:p14="http://schemas.microsoft.com/office/powerpoint/2010/main" val="3728072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a:off x="0" y="259080"/>
            <a:ext cx="2392680" cy="655320"/>
          </a:xfrm>
          <a:custGeom>
            <a:avLst/>
            <a:gdLst>
              <a:gd name="connsiteX0" fmla="*/ 0 w 2392680"/>
              <a:gd name="connsiteY0" fmla="*/ 0 h 655320"/>
              <a:gd name="connsiteX1" fmla="*/ 2392680 w 2392680"/>
              <a:gd name="connsiteY1" fmla="*/ 0 h 655320"/>
              <a:gd name="connsiteX2" fmla="*/ 2392680 w 2392680"/>
              <a:gd name="connsiteY2" fmla="*/ 655320 h 655320"/>
              <a:gd name="connsiteX3" fmla="*/ 0 w 2392680"/>
              <a:gd name="connsiteY3" fmla="*/ 655320 h 655320"/>
              <a:gd name="connsiteX4" fmla="*/ 0 w 2392680"/>
              <a:gd name="connsiteY4" fmla="*/ 0 h 655320"/>
              <a:gd name="connsiteX0" fmla="*/ 0 w 2392680"/>
              <a:gd name="connsiteY0" fmla="*/ 0 h 655320"/>
              <a:gd name="connsiteX1" fmla="*/ 2392680 w 2392680"/>
              <a:gd name="connsiteY1" fmla="*/ 0 h 655320"/>
              <a:gd name="connsiteX2" fmla="*/ 2237697 w 2392680"/>
              <a:gd name="connsiteY2" fmla="*/ 655320 h 655320"/>
              <a:gd name="connsiteX3" fmla="*/ 0 w 2392680"/>
              <a:gd name="connsiteY3" fmla="*/ 655320 h 655320"/>
              <a:gd name="connsiteX4" fmla="*/ 0 w 2392680"/>
              <a:gd name="connsiteY4" fmla="*/ 0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655320">
                <a:moveTo>
                  <a:pt x="0" y="0"/>
                </a:moveTo>
                <a:lnTo>
                  <a:pt x="2392680" y="0"/>
                </a:lnTo>
                <a:lnTo>
                  <a:pt x="2237697" y="655320"/>
                </a:lnTo>
                <a:lnTo>
                  <a:pt x="0" y="655320"/>
                </a:lnTo>
                <a:lnTo>
                  <a:pt x="0" y="0"/>
                </a:lnTo>
                <a:close/>
              </a:path>
            </a:pathLst>
          </a:custGeom>
          <a:solidFill>
            <a:srgbClr val="27A98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0" y="198120"/>
            <a:ext cx="2392680" cy="716280"/>
          </a:xfrm>
          <a:custGeom>
            <a:avLst/>
            <a:gdLst>
              <a:gd name="connsiteX0" fmla="*/ 0 w 2392680"/>
              <a:gd name="connsiteY0" fmla="*/ 0 h 716280"/>
              <a:gd name="connsiteX1" fmla="*/ 2392680 w 2392680"/>
              <a:gd name="connsiteY1" fmla="*/ 0 h 716280"/>
              <a:gd name="connsiteX2" fmla="*/ 2392680 w 2392680"/>
              <a:gd name="connsiteY2" fmla="*/ 716280 h 716280"/>
              <a:gd name="connsiteX3" fmla="*/ 0 w 2392680"/>
              <a:gd name="connsiteY3" fmla="*/ 716280 h 716280"/>
              <a:gd name="connsiteX4" fmla="*/ 0 w 2392680"/>
              <a:gd name="connsiteY4" fmla="*/ 0 h 716280"/>
              <a:gd name="connsiteX0" fmla="*/ 0 w 2392680"/>
              <a:gd name="connsiteY0" fmla="*/ 0 h 716280"/>
              <a:gd name="connsiteX1" fmla="*/ 2392680 w 2392680"/>
              <a:gd name="connsiteY1" fmla="*/ 0 h 716280"/>
              <a:gd name="connsiteX2" fmla="*/ 1996440 w 2392680"/>
              <a:gd name="connsiteY2" fmla="*/ 716280 h 716280"/>
              <a:gd name="connsiteX3" fmla="*/ 0 w 2392680"/>
              <a:gd name="connsiteY3" fmla="*/ 716280 h 716280"/>
              <a:gd name="connsiteX4" fmla="*/ 0 w 2392680"/>
              <a:gd name="connsiteY4" fmla="*/ 0 h 71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716280">
                <a:moveTo>
                  <a:pt x="0" y="0"/>
                </a:moveTo>
                <a:lnTo>
                  <a:pt x="2392680" y="0"/>
                </a:lnTo>
                <a:lnTo>
                  <a:pt x="1996440" y="716280"/>
                </a:lnTo>
                <a:lnTo>
                  <a:pt x="0" y="716280"/>
                </a:lnTo>
                <a:lnTo>
                  <a:pt x="0" y="0"/>
                </a:lnTo>
                <a:close/>
              </a:path>
            </a:pathLst>
          </a:custGeom>
          <a:solidFill>
            <a:srgbClr val="27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文本框 3"/>
          <p:cNvSpPr txBox="1"/>
          <p:nvPr/>
        </p:nvSpPr>
        <p:spPr>
          <a:xfrm>
            <a:off x="-15240" y="294650"/>
            <a:ext cx="2072640" cy="523220"/>
          </a:xfrm>
          <a:prstGeom prst="rect">
            <a:avLst/>
          </a:prstGeom>
          <a:noFill/>
        </p:spPr>
        <p:txBody>
          <a:bodyPr wrap="square" rtlCol="0">
            <a:spAutoFit/>
          </a:bodyPr>
          <a:lstStyle/>
          <a:p>
            <a:pPr algn="ctr"/>
            <a:r>
              <a:rPr lang="en-US" altLang="zh-HK" sz="28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8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自我介绍</a:t>
            </a:r>
            <a:endParaRPr lang="zh-HK" altLang="en-US" sz="28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2377004" y="1174319"/>
            <a:ext cx="394063" cy="2160000"/>
          </a:xfrm>
          <a:prstGeom prst="rect">
            <a:avLst/>
          </a:prstGeom>
          <a:solidFill>
            <a:srgbClr val="27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新人培训</a:t>
            </a:r>
            <a:endParaRPr lang="zh-HK" altLang="en-US" sz="2400" dirty="0">
              <a:latin typeface="微软雅黑" panose="020B0503020204020204" pitchFamily="34" charset="-122"/>
              <a:ea typeface="微软雅黑" panose="020B0503020204020204" pitchFamily="34" charset="-122"/>
            </a:endParaRPr>
          </a:p>
        </p:txBody>
      </p:sp>
      <p:sp>
        <p:nvSpPr>
          <p:cNvPr id="15" name="矩形 14"/>
          <p:cNvSpPr/>
          <p:nvPr/>
        </p:nvSpPr>
        <p:spPr>
          <a:xfrm>
            <a:off x="2377003" y="3495888"/>
            <a:ext cx="394063" cy="2163039"/>
          </a:xfrm>
          <a:prstGeom prst="rect">
            <a:avLst/>
          </a:prstGeom>
          <a:solidFill>
            <a:srgbClr val="27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工程考察</a:t>
            </a:r>
            <a:endParaRPr lang="zh-HK" altLang="en-US" sz="2400" dirty="0">
              <a:latin typeface="微软雅黑" panose="020B0503020204020204" pitchFamily="34" charset="-122"/>
              <a:ea typeface="微软雅黑" panose="020B0503020204020204" pitchFamily="34" charset="-122"/>
            </a:endParaRPr>
          </a:p>
        </p:txBody>
      </p:sp>
      <p:sp>
        <p:nvSpPr>
          <p:cNvPr id="21" name="矩形 20"/>
          <p:cNvSpPr/>
          <p:nvPr/>
        </p:nvSpPr>
        <p:spPr>
          <a:xfrm>
            <a:off x="9426249" y="1174319"/>
            <a:ext cx="394063" cy="2160000"/>
          </a:xfrm>
          <a:prstGeom prst="rect">
            <a:avLst/>
          </a:prstGeom>
          <a:solidFill>
            <a:srgbClr val="27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辩论赛</a:t>
            </a:r>
            <a:endParaRPr lang="zh-HK" altLang="en-US" sz="2400" dirty="0">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3"/>
          <a:stretch>
            <a:fillRect/>
          </a:stretch>
        </p:blipFill>
        <p:spPr>
          <a:xfrm>
            <a:off x="2771067" y="1174319"/>
            <a:ext cx="3256744" cy="2160000"/>
          </a:xfrm>
          <a:prstGeom prst="rect">
            <a:avLst/>
          </a:prstGeom>
        </p:spPr>
      </p:pic>
      <p:pic>
        <p:nvPicPr>
          <p:cNvPr id="22" name="图片 21"/>
          <p:cNvPicPr>
            <a:picLocks/>
          </p:cNvPicPr>
          <p:nvPr/>
        </p:nvPicPr>
        <p:blipFill>
          <a:blip r:embed="rId4">
            <a:extLst>
              <a:ext uri="{28A0092B-C50C-407E-A947-70E740481C1C}">
                <a14:useLocalDpi xmlns:a14="http://schemas.microsoft.com/office/drawing/2010/main" val="0"/>
              </a:ext>
            </a:extLst>
          </a:blip>
          <a:stretch>
            <a:fillRect/>
          </a:stretch>
        </p:blipFill>
        <p:spPr>
          <a:xfrm>
            <a:off x="6168249" y="1174319"/>
            <a:ext cx="3258000" cy="2160000"/>
          </a:xfrm>
          <a:prstGeom prst="rect">
            <a:avLst/>
          </a:prstGeom>
        </p:spPr>
      </p:pic>
      <p:pic>
        <p:nvPicPr>
          <p:cNvPr id="26" name="Picture 6" descr="G:\private\2015新人培训\IMG_8699.JPG"/>
          <p:cNvPicPr>
            <a:picLocks noChangeArrowheads="1"/>
          </p:cNvPicPr>
          <p:nvPr/>
        </p:nvPicPr>
        <p:blipFill rotWithShape="1">
          <a:blip r:embed="rId5" cstate="email">
            <a:extLst>
              <a:ext uri="{BEBA8EAE-BF5A-486C-A8C5-ECC9F3942E4B}">
                <a14:imgProps xmlns:a14="http://schemas.microsoft.com/office/drawing/2010/main">
                  <a14:imgLayer r:embed="rId6">
                    <a14:imgEffect>
                      <a14:brightnessContrast bright="10000"/>
                    </a14:imgEffect>
                  </a14:imgLayer>
                </a14:imgProps>
              </a:ext>
              <a:ext uri="{28A0092B-C50C-407E-A947-70E740481C1C}">
                <a14:useLocalDpi xmlns:a14="http://schemas.microsoft.com/office/drawing/2010/main"/>
              </a:ext>
            </a:extLst>
          </a:blip>
          <a:srcRect l="6279" r="19973"/>
          <a:stretch/>
        </p:blipFill>
        <p:spPr bwMode="auto">
          <a:xfrm>
            <a:off x="2771067" y="3498927"/>
            <a:ext cx="3258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168249" y="3528379"/>
            <a:ext cx="3258000" cy="2130548"/>
          </a:xfrm>
          <a:prstGeom prst="rect">
            <a:avLst/>
          </a:prstGeom>
        </p:spPr>
      </p:pic>
      <p:sp>
        <p:nvSpPr>
          <p:cNvPr id="28" name="矩形 27"/>
          <p:cNvSpPr/>
          <p:nvPr/>
        </p:nvSpPr>
        <p:spPr>
          <a:xfrm>
            <a:off x="9426249" y="3533899"/>
            <a:ext cx="394063" cy="2125028"/>
          </a:xfrm>
          <a:prstGeom prst="rect">
            <a:avLst/>
          </a:prstGeom>
          <a:solidFill>
            <a:srgbClr val="27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迎春联欢会</a:t>
            </a:r>
            <a:endParaRPr lang="zh-HK"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99017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a:off x="0" y="259080"/>
            <a:ext cx="2392680" cy="655320"/>
          </a:xfrm>
          <a:custGeom>
            <a:avLst/>
            <a:gdLst>
              <a:gd name="connsiteX0" fmla="*/ 0 w 2392680"/>
              <a:gd name="connsiteY0" fmla="*/ 0 h 655320"/>
              <a:gd name="connsiteX1" fmla="*/ 2392680 w 2392680"/>
              <a:gd name="connsiteY1" fmla="*/ 0 h 655320"/>
              <a:gd name="connsiteX2" fmla="*/ 2392680 w 2392680"/>
              <a:gd name="connsiteY2" fmla="*/ 655320 h 655320"/>
              <a:gd name="connsiteX3" fmla="*/ 0 w 2392680"/>
              <a:gd name="connsiteY3" fmla="*/ 655320 h 655320"/>
              <a:gd name="connsiteX4" fmla="*/ 0 w 2392680"/>
              <a:gd name="connsiteY4" fmla="*/ 0 h 655320"/>
              <a:gd name="connsiteX0" fmla="*/ 0 w 2392680"/>
              <a:gd name="connsiteY0" fmla="*/ 0 h 655320"/>
              <a:gd name="connsiteX1" fmla="*/ 2392680 w 2392680"/>
              <a:gd name="connsiteY1" fmla="*/ 0 h 655320"/>
              <a:gd name="connsiteX2" fmla="*/ 2237697 w 2392680"/>
              <a:gd name="connsiteY2" fmla="*/ 655320 h 655320"/>
              <a:gd name="connsiteX3" fmla="*/ 0 w 2392680"/>
              <a:gd name="connsiteY3" fmla="*/ 655320 h 655320"/>
              <a:gd name="connsiteX4" fmla="*/ 0 w 2392680"/>
              <a:gd name="connsiteY4" fmla="*/ 0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655320">
                <a:moveTo>
                  <a:pt x="0" y="0"/>
                </a:moveTo>
                <a:lnTo>
                  <a:pt x="2392680" y="0"/>
                </a:lnTo>
                <a:lnTo>
                  <a:pt x="2237697" y="655320"/>
                </a:lnTo>
                <a:lnTo>
                  <a:pt x="0" y="655320"/>
                </a:lnTo>
                <a:lnTo>
                  <a:pt x="0" y="0"/>
                </a:lnTo>
                <a:close/>
              </a:path>
            </a:pathLst>
          </a:custGeom>
          <a:solidFill>
            <a:srgbClr val="27A98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0" y="198120"/>
            <a:ext cx="2392680" cy="716280"/>
          </a:xfrm>
          <a:custGeom>
            <a:avLst/>
            <a:gdLst>
              <a:gd name="connsiteX0" fmla="*/ 0 w 2392680"/>
              <a:gd name="connsiteY0" fmla="*/ 0 h 716280"/>
              <a:gd name="connsiteX1" fmla="*/ 2392680 w 2392680"/>
              <a:gd name="connsiteY1" fmla="*/ 0 h 716280"/>
              <a:gd name="connsiteX2" fmla="*/ 2392680 w 2392680"/>
              <a:gd name="connsiteY2" fmla="*/ 716280 h 716280"/>
              <a:gd name="connsiteX3" fmla="*/ 0 w 2392680"/>
              <a:gd name="connsiteY3" fmla="*/ 716280 h 716280"/>
              <a:gd name="connsiteX4" fmla="*/ 0 w 2392680"/>
              <a:gd name="connsiteY4" fmla="*/ 0 h 716280"/>
              <a:gd name="connsiteX0" fmla="*/ 0 w 2392680"/>
              <a:gd name="connsiteY0" fmla="*/ 0 h 716280"/>
              <a:gd name="connsiteX1" fmla="*/ 2392680 w 2392680"/>
              <a:gd name="connsiteY1" fmla="*/ 0 h 716280"/>
              <a:gd name="connsiteX2" fmla="*/ 1996440 w 2392680"/>
              <a:gd name="connsiteY2" fmla="*/ 716280 h 716280"/>
              <a:gd name="connsiteX3" fmla="*/ 0 w 2392680"/>
              <a:gd name="connsiteY3" fmla="*/ 716280 h 716280"/>
              <a:gd name="connsiteX4" fmla="*/ 0 w 2392680"/>
              <a:gd name="connsiteY4" fmla="*/ 0 h 71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716280">
                <a:moveTo>
                  <a:pt x="0" y="0"/>
                </a:moveTo>
                <a:lnTo>
                  <a:pt x="2392680" y="0"/>
                </a:lnTo>
                <a:lnTo>
                  <a:pt x="1996440" y="716280"/>
                </a:lnTo>
                <a:lnTo>
                  <a:pt x="0" y="716280"/>
                </a:lnTo>
                <a:lnTo>
                  <a:pt x="0" y="0"/>
                </a:lnTo>
                <a:close/>
              </a:path>
            </a:pathLst>
          </a:custGeom>
          <a:solidFill>
            <a:srgbClr val="27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文本框 3"/>
          <p:cNvSpPr txBox="1"/>
          <p:nvPr/>
        </p:nvSpPr>
        <p:spPr>
          <a:xfrm>
            <a:off x="-15240" y="294650"/>
            <a:ext cx="2072640" cy="523220"/>
          </a:xfrm>
          <a:prstGeom prst="rect">
            <a:avLst/>
          </a:prstGeom>
          <a:noFill/>
        </p:spPr>
        <p:txBody>
          <a:bodyPr wrap="square" rtlCol="0">
            <a:spAutoFit/>
          </a:bodyPr>
          <a:lstStyle/>
          <a:p>
            <a:pPr algn="ctr"/>
            <a:r>
              <a:rPr lang="en-US" altLang="zh-HK" sz="2800" dirty="0" smtClean="0">
                <a:solidFill>
                  <a:schemeClr val="bg1"/>
                </a:solidFill>
                <a:latin typeface="微软雅黑" panose="020B0503020204020204" pitchFamily="34" charset="-122"/>
                <a:ea typeface="微软雅黑" panose="020B0503020204020204" pitchFamily="34" charset="-122"/>
              </a:rPr>
              <a:t>2.</a:t>
            </a:r>
            <a:r>
              <a:rPr lang="zh-CN" altLang="en-US" sz="2800" dirty="0" smtClean="0">
                <a:solidFill>
                  <a:schemeClr val="bg1"/>
                </a:solidFill>
                <a:latin typeface="微软雅黑" panose="020B0503020204020204" pitchFamily="34" charset="-122"/>
                <a:ea typeface="微软雅黑" panose="020B0503020204020204" pitchFamily="34" charset="-122"/>
              </a:rPr>
              <a:t>工作感悟</a:t>
            </a:r>
            <a:endParaRPr lang="zh-HK" altLang="en-US" sz="2800" dirty="0">
              <a:solidFill>
                <a:schemeClr val="bg1"/>
              </a:solidFill>
              <a:latin typeface="微软雅黑" panose="020B0503020204020204" pitchFamily="34" charset="-122"/>
              <a:ea typeface="微软雅黑" panose="020B0503020204020204" pitchFamily="34" charset="-122"/>
            </a:endParaRPr>
          </a:p>
        </p:txBody>
      </p:sp>
      <p:sp>
        <p:nvSpPr>
          <p:cNvPr id="46" name="灯片编号占位符 5"/>
          <p:cNvSpPr>
            <a:spLocks noGrp="1"/>
          </p:cNvSpPr>
          <p:nvPr>
            <p:ph type="sldNum" sz="quarter" idx="12"/>
          </p:nvPr>
        </p:nvSpPr>
        <p:spPr>
          <a:xfrm>
            <a:off x="5571423" y="5641182"/>
            <a:ext cx="1811399" cy="358724"/>
          </a:xfrm>
          <a:noFill/>
        </p:spPr>
        <p:txBody>
          <a:bodyPr/>
          <a:lstStyle>
            <a:lvl1pPr eaLnBrk="0" hangingPunct="0">
              <a:lnSpc>
                <a:spcPct val="90000"/>
              </a:lnSpc>
              <a:spcBef>
                <a:spcPts val="750"/>
              </a:spcBef>
              <a:buChar char="•"/>
              <a:defRPr sz="21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557213" indent="-214313" eaLnBrk="0" hangingPunct="0">
              <a:lnSpc>
                <a:spcPct val="90000"/>
              </a:lnSpc>
              <a:spcBef>
                <a:spcPts val="375"/>
              </a:spcBef>
              <a:buChar char="•"/>
              <a:defRPr sz="1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857250" indent="-171450" eaLnBrk="0" hangingPunct="0">
              <a:lnSpc>
                <a:spcPct val="90000"/>
              </a:lnSpc>
              <a:spcBef>
                <a:spcPts val="375"/>
              </a:spcBef>
              <a:buChar char="•"/>
              <a:defRPr sz="15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200150" indent="-171450" eaLnBrk="0" hangingPunct="0">
              <a:lnSpc>
                <a:spcPct val="90000"/>
              </a:lnSpc>
              <a:spcBef>
                <a:spcPts val="375"/>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1543050" indent="-171450" eaLnBrk="0" hangingPunct="0">
              <a:lnSpc>
                <a:spcPct val="90000"/>
              </a:lnSpc>
              <a:spcBef>
                <a:spcPts val="375"/>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fld id="{8967FEC8-91DB-4821-8DDB-35E5D90FFB4F}" type="slidenum">
              <a:rPr lang="zh-CN" altLang="en-US" sz="900">
                <a:solidFill>
                  <a:srgbClr val="898989"/>
                </a:solidFill>
                <a:latin typeface="Arial" panose="020B0604020202020204" pitchFamily="34" charset="0"/>
              </a:rPr>
              <a:pPr eaLnBrk="1" hangingPunct="1">
                <a:lnSpc>
                  <a:spcPct val="100000"/>
                </a:lnSpc>
                <a:spcBef>
                  <a:spcPct val="0"/>
                </a:spcBef>
                <a:buFont typeface="Arial" panose="020B0604020202020204" pitchFamily="34" charset="0"/>
                <a:buNone/>
              </a:pPr>
              <a:t>5</a:t>
            </a:fld>
            <a:endParaRPr lang="zh-CN" altLang="en-US" sz="1350">
              <a:latin typeface="Arial" panose="020B0604020202020204" pitchFamily="34" charset="0"/>
            </a:endParaRPr>
          </a:p>
        </p:txBody>
      </p:sp>
      <p:sp>
        <p:nvSpPr>
          <p:cNvPr id="48" name="任意多边形 47"/>
          <p:cNvSpPr/>
          <p:nvPr/>
        </p:nvSpPr>
        <p:spPr>
          <a:xfrm>
            <a:off x="1413373" y="3134587"/>
            <a:ext cx="803235" cy="1106223"/>
          </a:xfrm>
          <a:custGeom>
            <a:avLst/>
            <a:gdLst>
              <a:gd name="connsiteX0" fmla="*/ 0 w 1947004"/>
              <a:gd name="connsiteY0" fmla="*/ 0 h 538564"/>
              <a:gd name="connsiteX1" fmla="*/ 1947004 w 1947004"/>
              <a:gd name="connsiteY1" fmla="*/ 0 h 538564"/>
              <a:gd name="connsiteX2" fmla="*/ 1947004 w 1947004"/>
              <a:gd name="connsiteY2" fmla="*/ 538564 h 538564"/>
              <a:gd name="connsiteX3" fmla="*/ 0 w 1947004"/>
              <a:gd name="connsiteY3" fmla="*/ 538564 h 538564"/>
              <a:gd name="connsiteX4" fmla="*/ 0 w 1947004"/>
              <a:gd name="connsiteY4" fmla="*/ 0 h 53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004" h="538564">
                <a:moveTo>
                  <a:pt x="0" y="0"/>
                </a:moveTo>
                <a:lnTo>
                  <a:pt x="1947004" y="0"/>
                </a:lnTo>
                <a:lnTo>
                  <a:pt x="1947004" y="538564"/>
                </a:lnTo>
                <a:lnTo>
                  <a:pt x="0" y="538564"/>
                </a:lnTo>
                <a:lnTo>
                  <a:pt x="0" y="0"/>
                </a:lnTo>
                <a:close/>
              </a:path>
            </a:pathLst>
          </a:custGeom>
          <a:solidFill>
            <a:srgbClr val="265897"/>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项</a:t>
            </a:r>
            <a:endParaRPr lang="en-US" altLang="zh-CN" sz="28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800" b="1" dirty="0" smtClean="0">
                <a:solidFill>
                  <a:schemeClr val="bg1"/>
                </a:solidFill>
                <a:latin typeface="微软雅黑" panose="020B0503020204020204" pitchFamily="34" charset="-122"/>
                <a:ea typeface="微软雅黑" panose="020B0503020204020204" pitchFamily="34" charset="-122"/>
              </a:rPr>
              <a:t>目</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9" name="任意多边形 48"/>
          <p:cNvSpPr/>
          <p:nvPr/>
        </p:nvSpPr>
        <p:spPr>
          <a:xfrm>
            <a:off x="2570185" y="1331297"/>
            <a:ext cx="1075652" cy="1425202"/>
          </a:xfrm>
          <a:custGeom>
            <a:avLst/>
            <a:gdLst>
              <a:gd name="connsiteX0" fmla="*/ 0 w 1329766"/>
              <a:gd name="connsiteY0" fmla="*/ 0 h 405578"/>
              <a:gd name="connsiteX1" fmla="*/ 1329766 w 1329766"/>
              <a:gd name="connsiteY1" fmla="*/ 0 h 405578"/>
              <a:gd name="connsiteX2" fmla="*/ 1329766 w 1329766"/>
              <a:gd name="connsiteY2" fmla="*/ 405578 h 405578"/>
              <a:gd name="connsiteX3" fmla="*/ 0 w 1329766"/>
              <a:gd name="connsiteY3" fmla="*/ 405578 h 405578"/>
              <a:gd name="connsiteX4" fmla="*/ 0 w 1329766"/>
              <a:gd name="connsiteY4" fmla="*/ 0 h 40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9766" h="405578">
                <a:moveTo>
                  <a:pt x="0" y="0"/>
                </a:moveTo>
                <a:lnTo>
                  <a:pt x="1329766" y="0"/>
                </a:lnTo>
                <a:lnTo>
                  <a:pt x="1329766" y="405578"/>
                </a:lnTo>
                <a:lnTo>
                  <a:pt x="0" y="405578"/>
                </a:lnTo>
                <a:lnTo>
                  <a:pt x="0" y="0"/>
                </a:lnTo>
                <a:close/>
              </a:path>
            </a:pathLst>
          </a:custGeom>
          <a:solidFill>
            <a:srgbClr val="067FD2"/>
          </a:solidFill>
          <a:ln>
            <a:noFill/>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zh-CN" altLang="en-US" sz="2200" b="1" dirty="0" smtClean="0">
                <a:solidFill>
                  <a:schemeClr val="bg1"/>
                </a:solidFill>
                <a:latin typeface="微软雅黑" panose="020B0503020204020204" pitchFamily="34" charset="-122"/>
                <a:ea typeface="微软雅黑" panose="020B0503020204020204" pitchFamily="34" charset="-122"/>
              </a:rPr>
              <a:t>水资源管理</a:t>
            </a:r>
            <a:endParaRPr lang="en-US" altLang="zh-CN" sz="22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200" b="1" dirty="0" smtClean="0">
                <a:solidFill>
                  <a:schemeClr val="bg1"/>
                </a:solidFill>
                <a:latin typeface="微软雅黑" panose="020B0503020204020204" pitchFamily="34" charset="-122"/>
                <a:ea typeface="微软雅黑" panose="020B0503020204020204" pitchFamily="34" charset="-122"/>
              </a:rPr>
              <a:t>保护</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50" name="任意多边形 49"/>
          <p:cNvSpPr/>
          <p:nvPr/>
        </p:nvSpPr>
        <p:spPr>
          <a:xfrm>
            <a:off x="4007260" y="779893"/>
            <a:ext cx="5650116" cy="531290"/>
          </a:xfrm>
          <a:custGeom>
            <a:avLst/>
            <a:gdLst>
              <a:gd name="connsiteX0" fmla="*/ 0 w 5232406"/>
              <a:gd name="connsiteY0" fmla="*/ 0 h 405578"/>
              <a:gd name="connsiteX1" fmla="*/ 5232406 w 5232406"/>
              <a:gd name="connsiteY1" fmla="*/ 0 h 405578"/>
              <a:gd name="connsiteX2" fmla="*/ 5232406 w 5232406"/>
              <a:gd name="connsiteY2" fmla="*/ 405578 h 405578"/>
              <a:gd name="connsiteX3" fmla="*/ 0 w 5232406"/>
              <a:gd name="connsiteY3" fmla="*/ 405578 h 405578"/>
              <a:gd name="connsiteX4" fmla="*/ 0 w 5232406"/>
              <a:gd name="connsiteY4" fmla="*/ 0 h 40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2406" h="405578">
                <a:moveTo>
                  <a:pt x="0" y="0"/>
                </a:moveTo>
                <a:lnTo>
                  <a:pt x="5232406" y="0"/>
                </a:lnTo>
                <a:lnTo>
                  <a:pt x="5232406" y="405578"/>
                </a:lnTo>
                <a:lnTo>
                  <a:pt x="0" y="405578"/>
                </a:lnTo>
                <a:lnTo>
                  <a:pt x="0" y="0"/>
                </a:lnTo>
                <a:close/>
              </a:path>
            </a:pathLst>
          </a:custGeom>
          <a:solidFill>
            <a:srgbClr val="06A7D2"/>
          </a:solidFill>
          <a:ln>
            <a:noFill/>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水资源管理与保护</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 name="任意多边形 50"/>
          <p:cNvSpPr/>
          <p:nvPr/>
        </p:nvSpPr>
        <p:spPr>
          <a:xfrm>
            <a:off x="4007260" y="1409496"/>
            <a:ext cx="5650116" cy="531290"/>
          </a:xfrm>
          <a:custGeom>
            <a:avLst/>
            <a:gdLst>
              <a:gd name="connsiteX0" fmla="*/ 0 w 4987955"/>
              <a:gd name="connsiteY0" fmla="*/ 0 h 405578"/>
              <a:gd name="connsiteX1" fmla="*/ 4987955 w 4987955"/>
              <a:gd name="connsiteY1" fmla="*/ 0 h 405578"/>
              <a:gd name="connsiteX2" fmla="*/ 4987955 w 4987955"/>
              <a:gd name="connsiteY2" fmla="*/ 405578 h 405578"/>
              <a:gd name="connsiteX3" fmla="*/ 0 w 4987955"/>
              <a:gd name="connsiteY3" fmla="*/ 405578 h 405578"/>
              <a:gd name="connsiteX4" fmla="*/ 0 w 4987955"/>
              <a:gd name="connsiteY4" fmla="*/ 0 h 40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7955" h="405578">
                <a:moveTo>
                  <a:pt x="0" y="0"/>
                </a:moveTo>
                <a:lnTo>
                  <a:pt x="4987955" y="0"/>
                </a:lnTo>
                <a:lnTo>
                  <a:pt x="4987955" y="405578"/>
                </a:lnTo>
                <a:lnTo>
                  <a:pt x="0" y="405578"/>
                </a:lnTo>
                <a:lnTo>
                  <a:pt x="0" y="0"/>
                </a:lnTo>
                <a:close/>
              </a:path>
            </a:pathLst>
          </a:custGeom>
          <a:solidFill>
            <a:srgbClr val="06A7D2"/>
          </a:solidFill>
          <a:ln>
            <a:noFill/>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zh-CN" altLang="en-US" sz="2000" b="1" dirty="0">
                <a:solidFill>
                  <a:schemeClr val="bg1"/>
                </a:solidFill>
                <a:latin typeface="微软雅黑" panose="020B0503020204020204" pitchFamily="34" charset="-122"/>
                <a:ea typeface="微软雅黑" panose="020B0503020204020204" pitchFamily="34" charset="-122"/>
              </a:rPr>
              <a:t>太湖流域水量分配工作组织实施及后评估</a:t>
            </a:r>
          </a:p>
        </p:txBody>
      </p:sp>
      <p:sp>
        <p:nvSpPr>
          <p:cNvPr id="52" name="任意多边形 51"/>
          <p:cNvSpPr/>
          <p:nvPr/>
        </p:nvSpPr>
        <p:spPr>
          <a:xfrm>
            <a:off x="4007260" y="2056711"/>
            <a:ext cx="5650116" cy="531290"/>
          </a:xfrm>
          <a:custGeom>
            <a:avLst/>
            <a:gdLst>
              <a:gd name="connsiteX0" fmla="*/ 0 w 6019308"/>
              <a:gd name="connsiteY0" fmla="*/ 0 h 405578"/>
              <a:gd name="connsiteX1" fmla="*/ 6019308 w 6019308"/>
              <a:gd name="connsiteY1" fmla="*/ 0 h 405578"/>
              <a:gd name="connsiteX2" fmla="*/ 6019308 w 6019308"/>
              <a:gd name="connsiteY2" fmla="*/ 405578 h 405578"/>
              <a:gd name="connsiteX3" fmla="*/ 0 w 6019308"/>
              <a:gd name="connsiteY3" fmla="*/ 405578 h 405578"/>
              <a:gd name="connsiteX4" fmla="*/ 0 w 6019308"/>
              <a:gd name="connsiteY4" fmla="*/ 0 h 40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308" h="405578">
                <a:moveTo>
                  <a:pt x="0" y="0"/>
                </a:moveTo>
                <a:lnTo>
                  <a:pt x="6019308" y="0"/>
                </a:lnTo>
                <a:lnTo>
                  <a:pt x="6019308" y="405578"/>
                </a:lnTo>
                <a:lnTo>
                  <a:pt x="0" y="405578"/>
                </a:lnTo>
                <a:lnTo>
                  <a:pt x="0" y="0"/>
                </a:lnTo>
                <a:close/>
              </a:path>
            </a:pathLst>
          </a:custGeom>
          <a:solidFill>
            <a:srgbClr val="06A7D2"/>
          </a:solidFill>
          <a:ln>
            <a:noFill/>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zh-CN" altLang="en-US" sz="2000" b="1" dirty="0">
                <a:solidFill>
                  <a:schemeClr val="bg1"/>
                </a:solidFill>
                <a:latin typeface="微软雅黑" panose="020B0503020204020204" pitchFamily="34" charset="-122"/>
                <a:ea typeface="微软雅黑" panose="020B0503020204020204" pitchFamily="34" charset="-122"/>
              </a:rPr>
              <a:t>太湖流域重要河湖河道内年度分配水量拟定</a:t>
            </a:r>
          </a:p>
        </p:txBody>
      </p:sp>
      <p:sp>
        <p:nvSpPr>
          <p:cNvPr id="53" name="任意多边形 52"/>
          <p:cNvSpPr/>
          <p:nvPr/>
        </p:nvSpPr>
        <p:spPr>
          <a:xfrm>
            <a:off x="2577951" y="3710589"/>
            <a:ext cx="1067885" cy="634701"/>
          </a:xfrm>
          <a:custGeom>
            <a:avLst/>
            <a:gdLst>
              <a:gd name="connsiteX0" fmla="*/ 0 w 1329766"/>
              <a:gd name="connsiteY0" fmla="*/ 0 h 405578"/>
              <a:gd name="connsiteX1" fmla="*/ 1329766 w 1329766"/>
              <a:gd name="connsiteY1" fmla="*/ 0 h 405578"/>
              <a:gd name="connsiteX2" fmla="*/ 1329766 w 1329766"/>
              <a:gd name="connsiteY2" fmla="*/ 405578 h 405578"/>
              <a:gd name="connsiteX3" fmla="*/ 0 w 1329766"/>
              <a:gd name="connsiteY3" fmla="*/ 405578 h 405578"/>
              <a:gd name="connsiteX4" fmla="*/ 0 w 1329766"/>
              <a:gd name="connsiteY4" fmla="*/ 0 h 40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9766" h="405578">
                <a:moveTo>
                  <a:pt x="0" y="0"/>
                </a:moveTo>
                <a:lnTo>
                  <a:pt x="1329766" y="0"/>
                </a:lnTo>
                <a:lnTo>
                  <a:pt x="1329766" y="405578"/>
                </a:lnTo>
                <a:lnTo>
                  <a:pt x="0" y="405578"/>
                </a:lnTo>
                <a:lnTo>
                  <a:pt x="0" y="0"/>
                </a:lnTo>
                <a:close/>
              </a:path>
            </a:pathLst>
          </a:custGeom>
          <a:solidFill>
            <a:srgbClr val="067FD2"/>
          </a:solidFill>
          <a:ln>
            <a:noFill/>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zh-CN" altLang="en-US" sz="2200" b="1" dirty="0" smtClean="0">
                <a:solidFill>
                  <a:schemeClr val="bg1"/>
                </a:solidFill>
                <a:latin typeface="微软雅黑" panose="020B0503020204020204" pitchFamily="34" charset="-122"/>
                <a:ea typeface="微软雅黑" panose="020B0503020204020204" pitchFamily="34" charset="-122"/>
              </a:rPr>
              <a:t>科研</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54" name="任意多边形 53"/>
          <p:cNvSpPr/>
          <p:nvPr/>
        </p:nvSpPr>
        <p:spPr>
          <a:xfrm>
            <a:off x="4008979" y="3800926"/>
            <a:ext cx="5648397" cy="493771"/>
          </a:xfrm>
          <a:custGeom>
            <a:avLst/>
            <a:gdLst>
              <a:gd name="connsiteX0" fmla="*/ 0 w 3285414"/>
              <a:gd name="connsiteY0" fmla="*/ 0 h 405578"/>
              <a:gd name="connsiteX1" fmla="*/ 3285414 w 3285414"/>
              <a:gd name="connsiteY1" fmla="*/ 0 h 405578"/>
              <a:gd name="connsiteX2" fmla="*/ 3285414 w 3285414"/>
              <a:gd name="connsiteY2" fmla="*/ 405578 h 405578"/>
              <a:gd name="connsiteX3" fmla="*/ 0 w 3285414"/>
              <a:gd name="connsiteY3" fmla="*/ 405578 h 405578"/>
              <a:gd name="connsiteX4" fmla="*/ 0 w 3285414"/>
              <a:gd name="connsiteY4" fmla="*/ 0 h 40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5414" h="405578">
                <a:moveTo>
                  <a:pt x="0" y="0"/>
                </a:moveTo>
                <a:lnTo>
                  <a:pt x="3285414" y="0"/>
                </a:lnTo>
                <a:lnTo>
                  <a:pt x="3285414" y="405578"/>
                </a:lnTo>
                <a:lnTo>
                  <a:pt x="0" y="405578"/>
                </a:lnTo>
                <a:lnTo>
                  <a:pt x="0" y="0"/>
                </a:lnTo>
                <a:close/>
              </a:path>
            </a:pathLst>
          </a:custGeom>
          <a:solidFill>
            <a:srgbClr val="06A7D2"/>
          </a:solidFill>
          <a:ln>
            <a:noFill/>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zh-CN" altLang="en-US" sz="2000" b="1" dirty="0">
                <a:solidFill>
                  <a:schemeClr val="bg1"/>
                </a:solidFill>
                <a:latin typeface="微软雅黑" panose="020B0503020204020204" pitchFamily="34" charset="-122"/>
                <a:ea typeface="微软雅黑" panose="020B0503020204020204" pitchFamily="34" charset="-122"/>
              </a:rPr>
              <a:t>黄浦江上游太浦河和松浦大桥</a:t>
            </a:r>
            <a:r>
              <a:rPr lang="zh-CN" altLang="en-US" sz="2000" b="1" dirty="0" smtClean="0">
                <a:solidFill>
                  <a:schemeClr val="bg1"/>
                </a:solidFill>
                <a:latin typeface="微软雅黑" panose="020B0503020204020204" pitchFamily="34" charset="-122"/>
                <a:ea typeface="微软雅黑" panose="020B0503020204020204" pitchFamily="34" charset="-122"/>
              </a:rPr>
              <a:t>水利联合</a:t>
            </a:r>
            <a:r>
              <a:rPr lang="zh-CN" altLang="en-US" sz="2000" b="1" dirty="0">
                <a:solidFill>
                  <a:schemeClr val="bg1"/>
                </a:solidFill>
                <a:latin typeface="微软雅黑" panose="020B0503020204020204" pitchFamily="34" charset="-122"/>
                <a:ea typeface="微软雅黑" panose="020B0503020204020204" pitchFamily="34" charset="-122"/>
              </a:rPr>
              <a:t>调度研究</a:t>
            </a:r>
          </a:p>
        </p:txBody>
      </p:sp>
      <p:sp>
        <p:nvSpPr>
          <p:cNvPr id="55" name="任意多边形 54"/>
          <p:cNvSpPr/>
          <p:nvPr/>
        </p:nvSpPr>
        <p:spPr>
          <a:xfrm>
            <a:off x="2577951" y="4761006"/>
            <a:ext cx="1096669" cy="1125651"/>
          </a:xfrm>
          <a:custGeom>
            <a:avLst/>
            <a:gdLst>
              <a:gd name="connsiteX0" fmla="*/ 0 w 1329766"/>
              <a:gd name="connsiteY0" fmla="*/ 0 h 859303"/>
              <a:gd name="connsiteX1" fmla="*/ 1329766 w 1329766"/>
              <a:gd name="connsiteY1" fmla="*/ 0 h 859303"/>
              <a:gd name="connsiteX2" fmla="*/ 1329766 w 1329766"/>
              <a:gd name="connsiteY2" fmla="*/ 859303 h 859303"/>
              <a:gd name="connsiteX3" fmla="*/ 0 w 1329766"/>
              <a:gd name="connsiteY3" fmla="*/ 859303 h 859303"/>
              <a:gd name="connsiteX4" fmla="*/ 0 w 1329766"/>
              <a:gd name="connsiteY4" fmla="*/ 0 h 85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9766" h="859303">
                <a:moveTo>
                  <a:pt x="0" y="0"/>
                </a:moveTo>
                <a:lnTo>
                  <a:pt x="1329766" y="0"/>
                </a:lnTo>
                <a:lnTo>
                  <a:pt x="1329766" y="859303"/>
                </a:lnTo>
                <a:lnTo>
                  <a:pt x="0" y="859303"/>
                </a:lnTo>
                <a:lnTo>
                  <a:pt x="0" y="0"/>
                </a:lnTo>
                <a:close/>
              </a:path>
            </a:pathLst>
          </a:custGeom>
          <a:solidFill>
            <a:srgbClr val="067FD2"/>
          </a:solidFill>
          <a:ln>
            <a:noFill/>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r>
              <a:rPr lang="zh-CN" altLang="en-US" sz="2200" b="1" dirty="0" smtClean="0">
                <a:solidFill>
                  <a:schemeClr val="bg1"/>
                </a:solidFill>
                <a:latin typeface="微软雅黑" panose="020B0503020204020204" pitchFamily="34" charset="-122"/>
                <a:ea typeface="微软雅黑" panose="020B0503020204020204" pitchFamily="34" charset="-122"/>
              </a:rPr>
              <a:t>对外</a:t>
            </a:r>
            <a:endParaRPr lang="en-US" altLang="zh-CN" sz="22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200" b="1" dirty="0" smtClean="0">
                <a:solidFill>
                  <a:schemeClr val="bg1"/>
                </a:solidFill>
                <a:latin typeface="微软雅黑" panose="020B0503020204020204" pitchFamily="34" charset="-122"/>
                <a:ea typeface="微软雅黑" panose="020B0503020204020204" pitchFamily="34" charset="-122"/>
              </a:rPr>
              <a:t>服务</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56" name="任意多边形 55"/>
          <p:cNvSpPr/>
          <p:nvPr/>
        </p:nvSpPr>
        <p:spPr>
          <a:xfrm>
            <a:off x="4008980" y="4494552"/>
            <a:ext cx="5648396" cy="531290"/>
          </a:xfrm>
          <a:custGeom>
            <a:avLst/>
            <a:gdLst>
              <a:gd name="connsiteX0" fmla="*/ 0 w 3931787"/>
              <a:gd name="connsiteY0" fmla="*/ 0 h 405578"/>
              <a:gd name="connsiteX1" fmla="*/ 3931787 w 3931787"/>
              <a:gd name="connsiteY1" fmla="*/ 0 h 405578"/>
              <a:gd name="connsiteX2" fmla="*/ 3931787 w 3931787"/>
              <a:gd name="connsiteY2" fmla="*/ 405578 h 405578"/>
              <a:gd name="connsiteX3" fmla="*/ 0 w 3931787"/>
              <a:gd name="connsiteY3" fmla="*/ 405578 h 405578"/>
              <a:gd name="connsiteX4" fmla="*/ 0 w 3931787"/>
              <a:gd name="connsiteY4" fmla="*/ 0 h 40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787" h="405578">
                <a:moveTo>
                  <a:pt x="0" y="0"/>
                </a:moveTo>
                <a:lnTo>
                  <a:pt x="3931787" y="0"/>
                </a:lnTo>
                <a:lnTo>
                  <a:pt x="3931787" y="405578"/>
                </a:lnTo>
                <a:lnTo>
                  <a:pt x="0" y="405578"/>
                </a:lnTo>
                <a:lnTo>
                  <a:pt x="0" y="0"/>
                </a:lnTo>
                <a:close/>
              </a:path>
            </a:pathLst>
          </a:custGeom>
          <a:solidFill>
            <a:srgbClr val="06A7D2"/>
          </a:solidFill>
          <a:ln>
            <a:noFill/>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zh-CN" altLang="en-US" sz="2000" b="1" dirty="0">
                <a:solidFill>
                  <a:schemeClr val="bg1"/>
                </a:solidFill>
                <a:latin typeface="微软雅黑" panose="020B0503020204020204" pitchFamily="34" charset="-122"/>
                <a:ea typeface="微软雅黑" panose="020B0503020204020204" pitchFamily="34" charset="-122"/>
              </a:rPr>
              <a:t>昆山市主城及周边地区活水畅流方案</a:t>
            </a:r>
            <a:r>
              <a:rPr lang="zh-CN" altLang="en-US" sz="2000" b="1" dirty="0" smtClean="0">
                <a:solidFill>
                  <a:schemeClr val="bg1"/>
                </a:solidFill>
                <a:latin typeface="微软雅黑" panose="020B0503020204020204" pitchFamily="34" charset="-122"/>
                <a:ea typeface="微软雅黑" panose="020B0503020204020204" pitchFamily="34" charset="-122"/>
              </a:rPr>
              <a:t>研究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7" name="任意多边形 56"/>
          <p:cNvSpPr/>
          <p:nvPr/>
        </p:nvSpPr>
        <p:spPr>
          <a:xfrm>
            <a:off x="4008980" y="5111728"/>
            <a:ext cx="5648396" cy="531290"/>
          </a:xfrm>
          <a:custGeom>
            <a:avLst/>
            <a:gdLst>
              <a:gd name="connsiteX0" fmla="*/ 0 w 3640927"/>
              <a:gd name="connsiteY0" fmla="*/ 0 h 405578"/>
              <a:gd name="connsiteX1" fmla="*/ 3640927 w 3640927"/>
              <a:gd name="connsiteY1" fmla="*/ 0 h 405578"/>
              <a:gd name="connsiteX2" fmla="*/ 3640927 w 3640927"/>
              <a:gd name="connsiteY2" fmla="*/ 405578 h 405578"/>
              <a:gd name="connsiteX3" fmla="*/ 0 w 3640927"/>
              <a:gd name="connsiteY3" fmla="*/ 405578 h 405578"/>
              <a:gd name="connsiteX4" fmla="*/ 0 w 3640927"/>
              <a:gd name="connsiteY4" fmla="*/ 0 h 40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0927" h="405578">
                <a:moveTo>
                  <a:pt x="0" y="0"/>
                </a:moveTo>
                <a:lnTo>
                  <a:pt x="3640927" y="0"/>
                </a:lnTo>
                <a:lnTo>
                  <a:pt x="3640927" y="405578"/>
                </a:lnTo>
                <a:lnTo>
                  <a:pt x="0" y="405578"/>
                </a:lnTo>
                <a:lnTo>
                  <a:pt x="0" y="0"/>
                </a:lnTo>
                <a:close/>
              </a:path>
            </a:pathLst>
          </a:custGeom>
          <a:solidFill>
            <a:srgbClr val="06A7D2"/>
          </a:solidFill>
          <a:ln>
            <a:noFill/>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zh-CN" altLang="en-US" sz="2000" b="1" dirty="0">
                <a:solidFill>
                  <a:schemeClr val="bg1"/>
                </a:solidFill>
                <a:latin typeface="微软雅黑" panose="020B0503020204020204" pitchFamily="34" charset="-122"/>
                <a:ea typeface="微软雅黑" panose="020B0503020204020204" pitchFamily="34" charset="-122"/>
              </a:rPr>
              <a:t>数据资料成果整理与数字化管理</a:t>
            </a:r>
          </a:p>
        </p:txBody>
      </p:sp>
      <p:sp>
        <p:nvSpPr>
          <p:cNvPr id="58" name="任意多边形 57"/>
          <p:cNvSpPr/>
          <p:nvPr/>
        </p:nvSpPr>
        <p:spPr>
          <a:xfrm>
            <a:off x="4007260" y="2782064"/>
            <a:ext cx="5650116" cy="581383"/>
          </a:xfrm>
          <a:custGeom>
            <a:avLst/>
            <a:gdLst>
              <a:gd name="connsiteX0" fmla="*/ 0 w 6019308"/>
              <a:gd name="connsiteY0" fmla="*/ 0 h 405578"/>
              <a:gd name="connsiteX1" fmla="*/ 6019308 w 6019308"/>
              <a:gd name="connsiteY1" fmla="*/ 0 h 405578"/>
              <a:gd name="connsiteX2" fmla="*/ 6019308 w 6019308"/>
              <a:gd name="connsiteY2" fmla="*/ 405578 h 405578"/>
              <a:gd name="connsiteX3" fmla="*/ 0 w 6019308"/>
              <a:gd name="connsiteY3" fmla="*/ 405578 h 405578"/>
              <a:gd name="connsiteX4" fmla="*/ 0 w 6019308"/>
              <a:gd name="connsiteY4" fmla="*/ 0 h 40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308" h="405578">
                <a:moveTo>
                  <a:pt x="0" y="0"/>
                </a:moveTo>
                <a:lnTo>
                  <a:pt x="6019308" y="0"/>
                </a:lnTo>
                <a:lnTo>
                  <a:pt x="6019308" y="405578"/>
                </a:lnTo>
                <a:lnTo>
                  <a:pt x="0" y="405578"/>
                </a:lnTo>
                <a:lnTo>
                  <a:pt x="0" y="0"/>
                </a:lnTo>
                <a:close/>
              </a:path>
            </a:pathLst>
          </a:custGeom>
          <a:solidFill>
            <a:srgbClr val="06A7D2"/>
          </a:solidFill>
          <a:ln>
            <a:noFill/>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zh-CN" altLang="en-US" sz="2000" b="1" dirty="0">
                <a:solidFill>
                  <a:schemeClr val="bg1"/>
                </a:solidFill>
                <a:latin typeface="微软雅黑" panose="020B0503020204020204" pitchFamily="34" charset="-122"/>
                <a:ea typeface="微软雅黑" panose="020B0503020204020204" pitchFamily="34" charset="-122"/>
              </a:rPr>
              <a:t>太浦河突发水污染事件风险评估及防控对策研究</a:t>
            </a:r>
          </a:p>
        </p:txBody>
      </p:sp>
      <p:cxnSp>
        <p:nvCxnSpPr>
          <p:cNvPr id="59" name="直接连接符 58"/>
          <p:cNvCxnSpPr/>
          <p:nvPr/>
        </p:nvCxnSpPr>
        <p:spPr bwMode="auto">
          <a:xfrm>
            <a:off x="2329516" y="4007539"/>
            <a:ext cx="248435" cy="0"/>
          </a:xfrm>
          <a:prstGeom prst="line">
            <a:avLst/>
          </a:prstGeom>
          <a:solidFill>
            <a:schemeClr val="accent1"/>
          </a:solidFill>
          <a:ln w="190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任意多边形 59"/>
          <p:cNvSpPr/>
          <p:nvPr/>
        </p:nvSpPr>
        <p:spPr>
          <a:xfrm>
            <a:off x="3989814" y="5719585"/>
            <a:ext cx="5667562" cy="531290"/>
          </a:xfrm>
          <a:custGeom>
            <a:avLst/>
            <a:gdLst>
              <a:gd name="connsiteX0" fmla="*/ 0 w 3640927"/>
              <a:gd name="connsiteY0" fmla="*/ 0 h 405578"/>
              <a:gd name="connsiteX1" fmla="*/ 3640927 w 3640927"/>
              <a:gd name="connsiteY1" fmla="*/ 0 h 405578"/>
              <a:gd name="connsiteX2" fmla="*/ 3640927 w 3640927"/>
              <a:gd name="connsiteY2" fmla="*/ 405578 h 405578"/>
              <a:gd name="connsiteX3" fmla="*/ 0 w 3640927"/>
              <a:gd name="connsiteY3" fmla="*/ 405578 h 405578"/>
              <a:gd name="connsiteX4" fmla="*/ 0 w 3640927"/>
              <a:gd name="connsiteY4" fmla="*/ 0 h 40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0927" h="405578">
                <a:moveTo>
                  <a:pt x="0" y="0"/>
                </a:moveTo>
                <a:lnTo>
                  <a:pt x="3640927" y="0"/>
                </a:lnTo>
                <a:lnTo>
                  <a:pt x="3640927" y="405578"/>
                </a:lnTo>
                <a:lnTo>
                  <a:pt x="0" y="405578"/>
                </a:lnTo>
                <a:lnTo>
                  <a:pt x="0" y="0"/>
                </a:lnTo>
                <a:close/>
              </a:path>
            </a:pathLst>
          </a:custGeom>
          <a:solidFill>
            <a:srgbClr val="06A7D2"/>
          </a:solidFill>
          <a:ln>
            <a:noFill/>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r>
              <a:rPr lang="zh-CN" altLang="en-US" sz="2000" b="1" dirty="0">
                <a:solidFill>
                  <a:schemeClr val="bg1"/>
                </a:solidFill>
                <a:latin typeface="微软雅黑" panose="020B0503020204020204" pitchFamily="34" charset="-122"/>
                <a:ea typeface="微软雅黑" panose="020B0503020204020204" pitchFamily="34" charset="-122"/>
              </a:rPr>
              <a:t>县域水利综合规划编制导则</a:t>
            </a:r>
          </a:p>
        </p:txBody>
      </p:sp>
      <p:sp>
        <p:nvSpPr>
          <p:cNvPr id="61" name="任意多边形 60"/>
          <p:cNvSpPr/>
          <p:nvPr/>
        </p:nvSpPr>
        <p:spPr>
          <a:xfrm>
            <a:off x="3855439" y="5340325"/>
            <a:ext cx="630669" cy="205396"/>
          </a:xfrm>
          <a:custGeom>
            <a:avLst/>
            <a:gdLst/>
            <a:ahLst/>
            <a:cxnLst/>
            <a:rect l="0" t="0" r="0" b="0"/>
            <a:pathLst>
              <a:path>
                <a:moveTo>
                  <a:pt x="0" y="45720"/>
                </a:moveTo>
                <a:lnTo>
                  <a:pt x="26595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cxnSp>
        <p:nvCxnSpPr>
          <p:cNvPr id="62" name="直接连接符 61"/>
          <p:cNvCxnSpPr/>
          <p:nvPr/>
        </p:nvCxnSpPr>
        <p:spPr bwMode="auto">
          <a:xfrm>
            <a:off x="2329516" y="1938247"/>
            <a:ext cx="0" cy="1946043"/>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a:off x="2329516" y="3886793"/>
            <a:ext cx="0" cy="1664421"/>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接连接符 63"/>
          <p:cNvCxnSpPr/>
          <p:nvPr/>
        </p:nvCxnSpPr>
        <p:spPr bwMode="auto">
          <a:xfrm>
            <a:off x="2329516" y="1938247"/>
            <a:ext cx="159978" cy="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bwMode="auto">
          <a:xfrm>
            <a:off x="2329516" y="5551214"/>
            <a:ext cx="159978" cy="0"/>
          </a:xfrm>
          <a:prstGeom prst="line">
            <a:avLst/>
          </a:prstGeom>
          <a:ln w="19050">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sp>
        <p:nvSpPr>
          <p:cNvPr id="66" name="任意多边形 65"/>
          <p:cNvSpPr/>
          <p:nvPr/>
        </p:nvSpPr>
        <p:spPr>
          <a:xfrm>
            <a:off x="3859411" y="4729968"/>
            <a:ext cx="361353" cy="205396"/>
          </a:xfrm>
          <a:custGeom>
            <a:avLst/>
            <a:gdLst/>
            <a:ahLst/>
            <a:cxnLst/>
            <a:rect l="0" t="0" r="0" b="0"/>
            <a:pathLst>
              <a:path>
                <a:moveTo>
                  <a:pt x="0" y="45720"/>
                </a:moveTo>
                <a:lnTo>
                  <a:pt x="26595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7" name="任意多边形 66"/>
          <p:cNvSpPr/>
          <p:nvPr/>
        </p:nvSpPr>
        <p:spPr>
          <a:xfrm>
            <a:off x="3847282" y="5847984"/>
            <a:ext cx="361353" cy="205396"/>
          </a:xfrm>
          <a:custGeom>
            <a:avLst/>
            <a:gdLst/>
            <a:ahLst/>
            <a:cxnLst/>
            <a:rect l="0" t="0" r="0" b="0"/>
            <a:pathLst>
              <a:path>
                <a:moveTo>
                  <a:pt x="0" y="45720"/>
                </a:moveTo>
                <a:lnTo>
                  <a:pt x="26595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cxnSp>
        <p:nvCxnSpPr>
          <p:cNvPr id="68" name="直接连接符 67"/>
          <p:cNvCxnSpPr/>
          <p:nvPr/>
        </p:nvCxnSpPr>
        <p:spPr bwMode="auto">
          <a:xfrm>
            <a:off x="3848530" y="4760197"/>
            <a:ext cx="6909" cy="112646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任意多边形 68"/>
          <p:cNvSpPr/>
          <p:nvPr/>
        </p:nvSpPr>
        <p:spPr>
          <a:xfrm>
            <a:off x="3847282" y="1055625"/>
            <a:ext cx="361353" cy="205396"/>
          </a:xfrm>
          <a:custGeom>
            <a:avLst/>
            <a:gdLst/>
            <a:ahLst/>
            <a:cxnLst/>
            <a:rect l="0" t="0" r="0" b="0"/>
            <a:pathLst>
              <a:path>
                <a:moveTo>
                  <a:pt x="0" y="45720"/>
                </a:moveTo>
                <a:lnTo>
                  <a:pt x="26595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0" name="任意多边形 69"/>
          <p:cNvSpPr/>
          <p:nvPr/>
        </p:nvSpPr>
        <p:spPr>
          <a:xfrm>
            <a:off x="3847283" y="1642850"/>
            <a:ext cx="361353" cy="205396"/>
          </a:xfrm>
          <a:custGeom>
            <a:avLst/>
            <a:gdLst/>
            <a:ahLst/>
            <a:cxnLst/>
            <a:rect l="0" t="0" r="0" b="0"/>
            <a:pathLst>
              <a:path>
                <a:moveTo>
                  <a:pt x="0" y="45720"/>
                </a:moveTo>
                <a:lnTo>
                  <a:pt x="26595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1" name="任意多边形 70"/>
          <p:cNvSpPr/>
          <p:nvPr/>
        </p:nvSpPr>
        <p:spPr>
          <a:xfrm>
            <a:off x="3836612" y="2288132"/>
            <a:ext cx="361353" cy="205396"/>
          </a:xfrm>
          <a:custGeom>
            <a:avLst/>
            <a:gdLst/>
            <a:ahLst/>
            <a:cxnLst/>
            <a:rect l="0" t="0" r="0" b="0"/>
            <a:pathLst>
              <a:path>
                <a:moveTo>
                  <a:pt x="0" y="45720"/>
                </a:moveTo>
                <a:lnTo>
                  <a:pt x="26595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2" name="任意多边形 71"/>
          <p:cNvSpPr/>
          <p:nvPr/>
        </p:nvSpPr>
        <p:spPr>
          <a:xfrm>
            <a:off x="3855439" y="3031889"/>
            <a:ext cx="361353" cy="205396"/>
          </a:xfrm>
          <a:custGeom>
            <a:avLst/>
            <a:gdLst/>
            <a:ahLst/>
            <a:cxnLst/>
            <a:rect l="0" t="0" r="0" b="0"/>
            <a:pathLst>
              <a:path>
                <a:moveTo>
                  <a:pt x="0" y="45720"/>
                </a:moveTo>
                <a:lnTo>
                  <a:pt x="26595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cxnSp>
        <p:nvCxnSpPr>
          <p:cNvPr id="73" name="直接连接符 72"/>
          <p:cNvCxnSpPr/>
          <p:nvPr/>
        </p:nvCxnSpPr>
        <p:spPr bwMode="auto">
          <a:xfrm>
            <a:off x="3847282" y="1101463"/>
            <a:ext cx="0" cy="1975012"/>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接连接符 73"/>
          <p:cNvCxnSpPr/>
          <p:nvPr/>
        </p:nvCxnSpPr>
        <p:spPr bwMode="auto">
          <a:xfrm flipH="1">
            <a:off x="3674620" y="2056711"/>
            <a:ext cx="161992"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p:nvPr/>
        </p:nvCxnSpPr>
        <p:spPr>
          <a:xfrm>
            <a:off x="3645836" y="4007539"/>
            <a:ext cx="4567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3581080" y="5377373"/>
            <a:ext cx="255532" cy="53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544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a:off x="0" y="259080"/>
            <a:ext cx="2392680" cy="655320"/>
          </a:xfrm>
          <a:custGeom>
            <a:avLst/>
            <a:gdLst>
              <a:gd name="connsiteX0" fmla="*/ 0 w 2392680"/>
              <a:gd name="connsiteY0" fmla="*/ 0 h 655320"/>
              <a:gd name="connsiteX1" fmla="*/ 2392680 w 2392680"/>
              <a:gd name="connsiteY1" fmla="*/ 0 h 655320"/>
              <a:gd name="connsiteX2" fmla="*/ 2392680 w 2392680"/>
              <a:gd name="connsiteY2" fmla="*/ 655320 h 655320"/>
              <a:gd name="connsiteX3" fmla="*/ 0 w 2392680"/>
              <a:gd name="connsiteY3" fmla="*/ 655320 h 655320"/>
              <a:gd name="connsiteX4" fmla="*/ 0 w 2392680"/>
              <a:gd name="connsiteY4" fmla="*/ 0 h 655320"/>
              <a:gd name="connsiteX0" fmla="*/ 0 w 2392680"/>
              <a:gd name="connsiteY0" fmla="*/ 0 h 655320"/>
              <a:gd name="connsiteX1" fmla="*/ 2392680 w 2392680"/>
              <a:gd name="connsiteY1" fmla="*/ 0 h 655320"/>
              <a:gd name="connsiteX2" fmla="*/ 2237697 w 2392680"/>
              <a:gd name="connsiteY2" fmla="*/ 655320 h 655320"/>
              <a:gd name="connsiteX3" fmla="*/ 0 w 2392680"/>
              <a:gd name="connsiteY3" fmla="*/ 655320 h 655320"/>
              <a:gd name="connsiteX4" fmla="*/ 0 w 2392680"/>
              <a:gd name="connsiteY4" fmla="*/ 0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655320">
                <a:moveTo>
                  <a:pt x="0" y="0"/>
                </a:moveTo>
                <a:lnTo>
                  <a:pt x="2392680" y="0"/>
                </a:lnTo>
                <a:lnTo>
                  <a:pt x="2237697" y="655320"/>
                </a:lnTo>
                <a:lnTo>
                  <a:pt x="0" y="655320"/>
                </a:lnTo>
                <a:lnTo>
                  <a:pt x="0" y="0"/>
                </a:lnTo>
                <a:close/>
              </a:path>
            </a:pathLst>
          </a:custGeom>
          <a:solidFill>
            <a:srgbClr val="27A98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0" y="198120"/>
            <a:ext cx="2392680" cy="716280"/>
          </a:xfrm>
          <a:custGeom>
            <a:avLst/>
            <a:gdLst>
              <a:gd name="connsiteX0" fmla="*/ 0 w 2392680"/>
              <a:gd name="connsiteY0" fmla="*/ 0 h 716280"/>
              <a:gd name="connsiteX1" fmla="*/ 2392680 w 2392680"/>
              <a:gd name="connsiteY1" fmla="*/ 0 h 716280"/>
              <a:gd name="connsiteX2" fmla="*/ 2392680 w 2392680"/>
              <a:gd name="connsiteY2" fmla="*/ 716280 h 716280"/>
              <a:gd name="connsiteX3" fmla="*/ 0 w 2392680"/>
              <a:gd name="connsiteY3" fmla="*/ 716280 h 716280"/>
              <a:gd name="connsiteX4" fmla="*/ 0 w 2392680"/>
              <a:gd name="connsiteY4" fmla="*/ 0 h 716280"/>
              <a:gd name="connsiteX0" fmla="*/ 0 w 2392680"/>
              <a:gd name="connsiteY0" fmla="*/ 0 h 716280"/>
              <a:gd name="connsiteX1" fmla="*/ 2392680 w 2392680"/>
              <a:gd name="connsiteY1" fmla="*/ 0 h 716280"/>
              <a:gd name="connsiteX2" fmla="*/ 1996440 w 2392680"/>
              <a:gd name="connsiteY2" fmla="*/ 716280 h 716280"/>
              <a:gd name="connsiteX3" fmla="*/ 0 w 2392680"/>
              <a:gd name="connsiteY3" fmla="*/ 716280 h 716280"/>
              <a:gd name="connsiteX4" fmla="*/ 0 w 2392680"/>
              <a:gd name="connsiteY4" fmla="*/ 0 h 71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716280">
                <a:moveTo>
                  <a:pt x="0" y="0"/>
                </a:moveTo>
                <a:lnTo>
                  <a:pt x="2392680" y="0"/>
                </a:lnTo>
                <a:lnTo>
                  <a:pt x="1996440" y="716280"/>
                </a:lnTo>
                <a:lnTo>
                  <a:pt x="0" y="716280"/>
                </a:lnTo>
                <a:lnTo>
                  <a:pt x="0" y="0"/>
                </a:lnTo>
                <a:close/>
              </a:path>
            </a:pathLst>
          </a:custGeom>
          <a:solidFill>
            <a:srgbClr val="27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文本框 3"/>
          <p:cNvSpPr txBox="1"/>
          <p:nvPr/>
        </p:nvSpPr>
        <p:spPr>
          <a:xfrm>
            <a:off x="-15240" y="294650"/>
            <a:ext cx="2072640" cy="523220"/>
          </a:xfrm>
          <a:prstGeom prst="rect">
            <a:avLst/>
          </a:prstGeom>
          <a:noFill/>
        </p:spPr>
        <p:txBody>
          <a:bodyPr wrap="square" rtlCol="0">
            <a:spAutoFit/>
          </a:bodyPr>
          <a:lstStyle/>
          <a:p>
            <a:pPr algn="ctr"/>
            <a:r>
              <a:rPr lang="en-US" altLang="zh-HK" sz="2800" dirty="0" smtClean="0">
                <a:solidFill>
                  <a:schemeClr val="bg1"/>
                </a:solidFill>
                <a:latin typeface="微软雅黑" panose="020B0503020204020204" pitchFamily="34" charset="-122"/>
                <a:ea typeface="微软雅黑" panose="020B0503020204020204" pitchFamily="34" charset="-122"/>
              </a:rPr>
              <a:t>2.</a:t>
            </a:r>
            <a:r>
              <a:rPr lang="zh-CN" altLang="en-US" sz="2800" dirty="0" smtClean="0">
                <a:solidFill>
                  <a:schemeClr val="bg1"/>
                </a:solidFill>
                <a:latin typeface="微软雅黑" panose="020B0503020204020204" pitchFamily="34" charset="-122"/>
                <a:ea typeface="微软雅黑" panose="020B0503020204020204" pitchFamily="34" charset="-122"/>
              </a:rPr>
              <a:t>工作感悟</a:t>
            </a:r>
            <a:endParaRPr lang="zh-HK" altLang="en-US" sz="28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43497" y="1069510"/>
            <a:ext cx="3401547"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以勤补缺，夯实基础</a:t>
            </a:r>
          </a:p>
        </p:txBody>
      </p:sp>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b="16927"/>
          <a:stretch/>
        </p:blipFill>
        <p:spPr>
          <a:xfrm>
            <a:off x="2040363" y="1747841"/>
            <a:ext cx="3009362" cy="1820463"/>
          </a:xfrm>
          <a:prstGeom prst="rect">
            <a:avLst/>
          </a:prstGeom>
        </p:spPr>
      </p:pic>
      <p:pic>
        <p:nvPicPr>
          <p:cNvPr id="15" name="图片 14"/>
          <p:cNvPicPr>
            <a:picLocks noChangeAspect="1"/>
          </p:cNvPicPr>
          <p:nvPr/>
        </p:nvPicPr>
        <p:blipFill>
          <a:blip r:embed="rId4"/>
          <a:stretch>
            <a:fillRect/>
          </a:stretch>
        </p:blipFill>
        <p:spPr>
          <a:xfrm>
            <a:off x="2040363" y="4054687"/>
            <a:ext cx="3009363" cy="1691996"/>
          </a:xfrm>
          <a:prstGeom prst="rect">
            <a:avLst/>
          </a:prstGeom>
        </p:spPr>
      </p:pic>
      <p:sp>
        <p:nvSpPr>
          <p:cNvPr id="16" name="矩形 15"/>
          <p:cNvSpPr/>
          <p:nvPr/>
        </p:nvSpPr>
        <p:spPr bwMode="auto">
          <a:xfrm>
            <a:off x="2040363" y="3593488"/>
            <a:ext cx="3009362" cy="369332"/>
          </a:xfrm>
          <a:prstGeom prst="rect">
            <a:avLst/>
          </a:prstGeom>
          <a:solidFill>
            <a:srgbClr val="27A98C"/>
          </a:solidFill>
          <a:ln w="12700"/>
        </p:spPr>
        <p:style>
          <a:lnRef idx="3">
            <a:schemeClr val="lt1"/>
          </a:lnRef>
          <a:fillRef idx="1">
            <a:schemeClr val="accent5"/>
          </a:fillRef>
          <a:effectRef idx="1">
            <a:schemeClr val="accent5"/>
          </a:effectRef>
          <a:fontRef idx="minor">
            <a:schemeClr val="lt1"/>
          </a:fontRef>
        </p:style>
        <p:txBody>
          <a:bodyPr wrap="square">
            <a:spAutoFit/>
          </a:bodyPr>
          <a:lstStyle/>
          <a:p>
            <a:pPr algn="ctr">
              <a:buFont typeface="Arial" charset="0"/>
              <a:buNone/>
              <a:defRPr/>
            </a:pPr>
            <a:r>
              <a:rPr lang="zh-CN" altLang="en-US" b="1" dirty="0" smtClean="0">
                <a:solidFill>
                  <a:schemeClr val="tx1"/>
                </a:solidFill>
              </a:rPr>
              <a:t>气候变化与水</a:t>
            </a:r>
            <a:endParaRPr lang="zh-CN" altLang="en-US" b="1" dirty="0">
              <a:solidFill>
                <a:schemeClr val="tx1"/>
              </a:solidFill>
            </a:endParaRPr>
          </a:p>
        </p:txBody>
      </p:sp>
      <p:sp>
        <p:nvSpPr>
          <p:cNvPr id="17" name="矩形 16"/>
          <p:cNvSpPr/>
          <p:nvPr/>
        </p:nvSpPr>
        <p:spPr bwMode="auto">
          <a:xfrm>
            <a:off x="2040363" y="5774594"/>
            <a:ext cx="3009362" cy="369332"/>
          </a:xfrm>
          <a:prstGeom prst="rect">
            <a:avLst/>
          </a:prstGeom>
          <a:solidFill>
            <a:srgbClr val="27A98C"/>
          </a:solidFill>
          <a:ln w="12700"/>
        </p:spPr>
        <p:style>
          <a:lnRef idx="3">
            <a:schemeClr val="lt1"/>
          </a:lnRef>
          <a:fillRef idx="1">
            <a:schemeClr val="accent5"/>
          </a:fillRef>
          <a:effectRef idx="1">
            <a:schemeClr val="accent5"/>
          </a:effectRef>
          <a:fontRef idx="minor">
            <a:schemeClr val="lt1"/>
          </a:fontRef>
        </p:style>
        <p:txBody>
          <a:bodyPr wrap="square">
            <a:spAutoFit/>
          </a:bodyPr>
          <a:lstStyle/>
          <a:p>
            <a:pPr algn="ctr">
              <a:buFont typeface="Arial" charset="0"/>
              <a:buNone/>
              <a:defRPr/>
            </a:pPr>
            <a:r>
              <a:rPr lang="en-US" altLang="zh-CN" b="1" dirty="0" smtClean="0">
                <a:solidFill>
                  <a:schemeClr val="tx1"/>
                </a:solidFill>
              </a:rPr>
              <a:t>VIC</a:t>
            </a:r>
            <a:r>
              <a:rPr lang="zh-CN" altLang="en-US" b="1" dirty="0" smtClean="0">
                <a:solidFill>
                  <a:schemeClr val="tx1"/>
                </a:solidFill>
              </a:rPr>
              <a:t>模型</a:t>
            </a:r>
            <a:endParaRPr lang="zh-CN" altLang="en-US" b="1" dirty="0">
              <a:solidFill>
                <a:schemeClr val="tx1"/>
              </a:solidFill>
            </a:endParaRPr>
          </a:p>
        </p:txBody>
      </p:sp>
      <p:sp>
        <p:nvSpPr>
          <p:cNvPr id="18" name="右箭头 17"/>
          <p:cNvSpPr/>
          <p:nvPr/>
        </p:nvSpPr>
        <p:spPr bwMode="auto">
          <a:xfrm>
            <a:off x="5425949" y="2493657"/>
            <a:ext cx="1451427" cy="438000"/>
          </a:xfrm>
          <a:prstGeom prst="rightArrow">
            <a:avLst/>
          </a:prstGeom>
          <a:solidFill>
            <a:srgbClr val="27A9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9" name="图片 18"/>
          <p:cNvPicPr>
            <a:picLocks noChangeAspect="1"/>
          </p:cNvPicPr>
          <p:nvPr/>
        </p:nvPicPr>
        <p:blipFill rotWithShape="1">
          <a:blip r:embed="rId5"/>
          <a:srcRect b="38970"/>
          <a:stretch/>
        </p:blipFill>
        <p:spPr>
          <a:xfrm>
            <a:off x="7032769" y="1692903"/>
            <a:ext cx="3144910" cy="1828434"/>
          </a:xfrm>
          <a:prstGeom prst="rect">
            <a:avLst/>
          </a:prstGeom>
        </p:spPr>
      </p:pic>
      <p:sp>
        <p:nvSpPr>
          <p:cNvPr id="20" name="矩形 19"/>
          <p:cNvSpPr/>
          <p:nvPr/>
        </p:nvSpPr>
        <p:spPr bwMode="auto">
          <a:xfrm>
            <a:off x="7032768" y="3568304"/>
            <a:ext cx="3125322" cy="369332"/>
          </a:xfrm>
          <a:prstGeom prst="rect">
            <a:avLst/>
          </a:prstGeom>
          <a:solidFill>
            <a:srgbClr val="27A98C"/>
          </a:solidFill>
          <a:ln w="12700"/>
        </p:spPr>
        <p:style>
          <a:lnRef idx="3">
            <a:schemeClr val="lt1"/>
          </a:lnRef>
          <a:fillRef idx="1">
            <a:schemeClr val="accent5"/>
          </a:fillRef>
          <a:effectRef idx="1">
            <a:schemeClr val="accent5"/>
          </a:effectRef>
          <a:fontRef idx="minor">
            <a:schemeClr val="lt1"/>
          </a:fontRef>
        </p:style>
        <p:txBody>
          <a:bodyPr wrap="square">
            <a:spAutoFit/>
          </a:bodyPr>
          <a:lstStyle/>
          <a:p>
            <a:pPr algn="ctr">
              <a:buFont typeface="Arial" charset="0"/>
              <a:buNone/>
              <a:defRPr/>
            </a:pPr>
            <a:r>
              <a:rPr lang="zh-CN" altLang="en-US" b="1" dirty="0" smtClean="0">
                <a:solidFill>
                  <a:schemeClr val="tx1"/>
                </a:solidFill>
              </a:rPr>
              <a:t>水资源管理与保护</a:t>
            </a:r>
            <a:endParaRPr lang="zh-CN" altLang="en-US" b="1" dirty="0">
              <a:solidFill>
                <a:schemeClr val="tx1"/>
              </a:solidFill>
            </a:endParaRPr>
          </a:p>
        </p:txBody>
      </p:sp>
      <p:pic>
        <p:nvPicPr>
          <p:cNvPr id="21" name="图片 20"/>
          <p:cNvPicPr>
            <a:picLocks noChangeAspect="1"/>
          </p:cNvPicPr>
          <p:nvPr/>
        </p:nvPicPr>
        <p:blipFill>
          <a:blip r:embed="rId6"/>
          <a:stretch>
            <a:fillRect/>
          </a:stretch>
        </p:blipFill>
        <p:spPr>
          <a:xfrm>
            <a:off x="7032769" y="4078913"/>
            <a:ext cx="3144910" cy="1695681"/>
          </a:xfrm>
          <a:prstGeom prst="rect">
            <a:avLst/>
          </a:prstGeom>
        </p:spPr>
      </p:pic>
      <p:sp>
        <p:nvSpPr>
          <p:cNvPr id="22" name="右箭头 21"/>
          <p:cNvSpPr/>
          <p:nvPr/>
        </p:nvSpPr>
        <p:spPr bwMode="auto">
          <a:xfrm>
            <a:off x="5317047" y="4736100"/>
            <a:ext cx="1451427" cy="438000"/>
          </a:xfrm>
          <a:prstGeom prst="rightArrow">
            <a:avLst/>
          </a:prstGeom>
          <a:solidFill>
            <a:srgbClr val="27A9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23" name="矩形 22"/>
          <p:cNvSpPr/>
          <p:nvPr/>
        </p:nvSpPr>
        <p:spPr bwMode="auto">
          <a:xfrm>
            <a:off x="7032767" y="5774594"/>
            <a:ext cx="3144911" cy="369332"/>
          </a:xfrm>
          <a:prstGeom prst="rect">
            <a:avLst/>
          </a:prstGeom>
          <a:solidFill>
            <a:srgbClr val="27A98C"/>
          </a:solidFill>
          <a:ln w="12700"/>
        </p:spPr>
        <p:style>
          <a:lnRef idx="3">
            <a:schemeClr val="lt1"/>
          </a:lnRef>
          <a:fillRef idx="1">
            <a:schemeClr val="accent5"/>
          </a:fillRef>
          <a:effectRef idx="1">
            <a:schemeClr val="accent5"/>
          </a:effectRef>
          <a:fontRef idx="minor">
            <a:schemeClr val="lt1"/>
          </a:fontRef>
        </p:style>
        <p:txBody>
          <a:bodyPr wrap="square">
            <a:spAutoFit/>
          </a:bodyPr>
          <a:lstStyle/>
          <a:p>
            <a:pPr algn="ctr">
              <a:buFont typeface="Arial" charset="0"/>
              <a:buNone/>
              <a:defRPr/>
            </a:pPr>
            <a:r>
              <a:rPr lang="zh-CN" altLang="en-US" b="1" dirty="0" smtClean="0">
                <a:solidFill>
                  <a:schemeClr val="tx1"/>
                </a:solidFill>
              </a:rPr>
              <a:t>太湖水量水质模型</a:t>
            </a:r>
            <a:endParaRPr lang="zh-CN" altLang="en-US" b="1" dirty="0">
              <a:solidFill>
                <a:schemeClr val="tx1"/>
              </a:solidFill>
            </a:endParaRPr>
          </a:p>
        </p:txBody>
      </p:sp>
    </p:spTree>
    <p:extLst>
      <p:ext uri="{BB962C8B-B14F-4D97-AF65-F5344CB8AC3E}">
        <p14:creationId xmlns:p14="http://schemas.microsoft.com/office/powerpoint/2010/main" val="315799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a:off x="0" y="259080"/>
            <a:ext cx="2392680" cy="655320"/>
          </a:xfrm>
          <a:custGeom>
            <a:avLst/>
            <a:gdLst>
              <a:gd name="connsiteX0" fmla="*/ 0 w 2392680"/>
              <a:gd name="connsiteY0" fmla="*/ 0 h 655320"/>
              <a:gd name="connsiteX1" fmla="*/ 2392680 w 2392680"/>
              <a:gd name="connsiteY1" fmla="*/ 0 h 655320"/>
              <a:gd name="connsiteX2" fmla="*/ 2392680 w 2392680"/>
              <a:gd name="connsiteY2" fmla="*/ 655320 h 655320"/>
              <a:gd name="connsiteX3" fmla="*/ 0 w 2392680"/>
              <a:gd name="connsiteY3" fmla="*/ 655320 h 655320"/>
              <a:gd name="connsiteX4" fmla="*/ 0 w 2392680"/>
              <a:gd name="connsiteY4" fmla="*/ 0 h 655320"/>
              <a:gd name="connsiteX0" fmla="*/ 0 w 2392680"/>
              <a:gd name="connsiteY0" fmla="*/ 0 h 655320"/>
              <a:gd name="connsiteX1" fmla="*/ 2392680 w 2392680"/>
              <a:gd name="connsiteY1" fmla="*/ 0 h 655320"/>
              <a:gd name="connsiteX2" fmla="*/ 2237697 w 2392680"/>
              <a:gd name="connsiteY2" fmla="*/ 655320 h 655320"/>
              <a:gd name="connsiteX3" fmla="*/ 0 w 2392680"/>
              <a:gd name="connsiteY3" fmla="*/ 655320 h 655320"/>
              <a:gd name="connsiteX4" fmla="*/ 0 w 2392680"/>
              <a:gd name="connsiteY4" fmla="*/ 0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655320">
                <a:moveTo>
                  <a:pt x="0" y="0"/>
                </a:moveTo>
                <a:lnTo>
                  <a:pt x="2392680" y="0"/>
                </a:lnTo>
                <a:lnTo>
                  <a:pt x="2237697" y="655320"/>
                </a:lnTo>
                <a:lnTo>
                  <a:pt x="0" y="655320"/>
                </a:lnTo>
                <a:lnTo>
                  <a:pt x="0" y="0"/>
                </a:lnTo>
                <a:close/>
              </a:path>
            </a:pathLst>
          </a:custGeom>
          <a:solidFill>
            <a:srgbClr val="27A98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0" y="198120"/>
            <a:ext cx="2392680" cy="716280"/>
          </a:xfrm>
          <a:custGeom>
            <a:avLst/>
            <a:gdLst>
              <a:gd name="connsiteX0" fmla="*/ 0 w 2392680"/>
              <a:gd name="connsiteY0" fmla="*/ 0 h 716280"/>
              <a:gd name="connsiteX1" fmla="*/ 2392680 w 2392680"/>
              <a:gd name="connsiteY1" fmla="*/ 0 h 716280"/>
              <a:gd name="connsiteX2" fmla="*/ 2392680 w 2392680"/>
              <a:gd name="connsiteY2" fmla="*/ 716280 h 716280"/>
              <a:gd name="connsiteX3" fmla="*/ 0 w 2392680"/>
              <a:gd name="connsiteY3" fmla="*/ 716280 h 716280"/>
              <a:gd name="connsiteX4" fmla="*/ 0 w 2392680"/>
              <a:gd name="connsiteY4" fmla="*/ 0 h 716280"/>
              <a:gd name="connsiteX0" fmla="*/ 0 w 2392680"/>
              <a:gd name="connsiteY0" fmla="*/ 0 h 716280"/>
              <a:gd name="connsiteX1" fmla="*/ 2392680 w 2392680"/>
              <a:gd name="connsiteY1" fmla="*/ 0 h 716280"/>
              <a:gd name="connsiteX2" fmla="*/ 1996440 w 2392680"/>
              <a:gd name="connsiteY2" fmla="*/ 716280 h 716280"/>
              <a:gd name="connsiteX3" fmla="*/ 0 w 2392680"/>
              <a:gd name="connsiteY3" fmla="*/ 716280 h 716280"/>
              <a:gd name="connsiteX4" fmla="*/ 0 w 2392680"/>
              <a:gd name="connsiteY4" fmla="*/ 0 h 71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716280">
                <a:moveTo>
                  <a:pt x="0" y="0"/>
                </a:moveTo>
                <a:lnTo>
                  <a:pt x="2392680" y="0"/>
                </a:lnTo>
                <a:lnTo>
                  <a:pt x="1996440" y="716280"/>
                </a:lnTo>
                <a:lnTo>
                  <a:pt x="0" y="716280"/>
                </a:lnTo>
                <a:lnTo>
                  <a:pt x="0" y="0"/>
                </a:lnTo>
                <a:close/>
              </a:path>
            </a:pathLst>
          </a:custGeom>
          <a:solidFill>
            <a:srgbClr val="27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文本框 3"/>
          <p:cNvSpPr txBox="1"/>
          <p:nvPr/>
        </p:nvSpPr>
        <p:spPr>
          <a:xfrm>
            <a:off x="-15240" y="294650"/>
            <a:ext cx="2072640" cy="523220"/>
          </a:xfrm>
          <a:prstGeom prst="rect">
            <a:avLst/>
          </a:prstGeom>
          <a:noFill/>
        </p:spPr>
        <p:txBody>
          <a:bodyPr wrap="square" rtlCol="0">
            <a:spAutoFit/>
          </a:bodyPr>
          <a:lstStyle/>
          <a:p>
            <a:pPr algn="ctr"/>
            <a:r>
              <a:rPr lang="en-US" altLang="zh-HK" sz="2800" dirty="0" smtClean="0">
                <a:solidFill>
                  <a:schemeClr val="bg1"/>
                </a:solidFill>
                <a:latin typeface="微软雅黑" panose="020B0503020204020204" pitchFamily="34" charset="-122"/>
                <a:ea typeface="微软雅黑" panose="020B0503020204020204" pitchFamily="34" charset="-122"/>
              </a:rPr>
              <a:t>2.</a:t>
            </a:r>
            <a:r>
              <a:rPr lang="zh-CN" altLang="en-US" sz="2800" dirty="0" smtClean="0">
                <a:solidFill>
                  <a:schemeClr val="bg1"/>
                </a:solidFill>
                <a:latin typeface="微软雅黑" panose="020B0503020204020204" pitchFamily="34" charset="-122"/>
                <a:ea typeface="微软雅黑" panose="020B0503020204020204" pitchFamily="34" charset="-122"/>
              </a:rPr>
              <a:t>工作感悟</a:t>
            </a:r>
            <a:endParaRPr lang="zh-HK" altLang="en-US" sz="28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43497" y="1069510"/>
            <a:ext cx="3401547"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以勤补缺，夯实基础</a:t>
            </a:r>
          </a:p>
        </p:txBody>
      </p:sp>
      <p:pic>
        <p:nvPicPr>
          <p:cNvPr id="24" name="图片 23"/>
          <p:cNvPicPr>
            <a:picLocks noChangeAspect="1"/>
          </p:cNvPicPr>
          <p:nvPr/>
        </p:nvPicPr>
        <p:blipFill>
          <a:blip r:embed="rId3"/>
          <a:stretch>
            <a:fillRect/>
          </a:stretch>
        </p:blipFill>
        <p:spPr>
          <a:xfrm rot="20703150">
            <a:off x="904961" y="2242418"/>
            <a:ext cx="1718868" cy="2399376"/>
          </a:xfrm>
          <a:prstGeom prst="rect">
            <a:avLst/>
          </a:prstGeom>
          <a:ln>
            <a:noFill/>
          </a:ln>
          <a:effectLst>
            <a:outerShdw blurRad="190500" algn="tl" rotWithShape="0">
              <a:srgbClr val="000000">
                <a:alpha val="70000"/>
              </a:srgbClr>
            </a:outerShdw>
          </a:effectLst>
        </p:spPr>
      </p:pic>
      <p:pic>
        <p:nvPicPr>
          <p:cNvPr id="25" name="图片 24"/>
          <p:cNvPicPr>
            <a:picLocks noChangeAspect="1"/>
          </p:cNvPicPr>
          <p:nvPr/>
        </p:nvPicPr>
        <p:blipFill>
          <a:blip r:embed="rId4"/>
          <a:stretch>
            <a:fillRect/>
          </a:stretch>
        </p:blipFill>
        <p:spPr>
          <a:xfrm>
            <a:off x="1945422" y="2143163"/>
            <a:ext cx="1700804" cy="2411437"/>
          </a:xfrm>
          <a:prstGeom prst="rect">
            <a:avLst/>
          </a:prstGeom>
          <a:ln>
            <a:noFill/>
          </a:ln>
          <a:effectLst>
            <a:outerShdw blurRad="190500" algn="tl" rotWithShape="0">
              <a:srgbClr val="000000">
                <a:alpha val="70000"/>
              </a:srgbClr>
            </a:outerShdw>
          </a:effectLst>
        </p:spPr>
      </p:pic>
      <p:pic>
        <p:nvPicPr>
          <p:cNvPr id="26" name="图片 25"/>
          <p:cNvPicPr>
            <a:picLocks noChangeAspect="1"/>
          </p:cNvPicPr>
          <p:nvPr/>
        </p:nvPicPr>
        <p:blipFill>
          <a:blip r:embed="rId5"/>
          <a:stretch>
            <a:fillRect/>
          </a:stretch>
        </p:blipFill>
        <p:spPr>
          <a:xfrm rot="1239014">
            <a:off x="2820846" y="2331964"/>
            <a:ext cx="1650759" cy="2411438"/>
          </a:xfrm>
          <a:prstGeom prst="rect">
            <a:avLst/>
          </a:prstGeom>
          <a:ln>
            <a:noFill/>
          </a:ln>
          <a:effectLst>
            <a:outerShdw blurRad="190500" algn="tl" rotWithShape="0">
              <a:srgbClr val="000000">
                <a:alpha val="70000"/>
              </a:srgbClr>
            </a:outerShdw>
          </a:effectLst>
        </p:spPr>
      </p:pic>
      <p:pic>
        <p:nvPicPr>
          <p:cNvPr id="27" name="图片 26"/>
          <p:cNvPicPr>
            <a:picLocks noChangeAspect="1"/>
          </p:cNvPicPr>
          <p:nvPr/>
        </p:nvPicPr>
        <p:blipFill>
          <a:blip r:embed="rId6"/>
          <a:stretch>
            <a:fillRect/>
          </a:stretch>
        </p:blipFill>
        <p:spPr>
          <a:xfrm>
            <a:off x="6667852" y="1018143"/>
            <a:ext cx="3839723" cy="2185515"/>
          </a:xfrm>
          <a:prstGeom prst="rect">
            <a:avLst/>
          </a:prstGeom>
        </p:spPr>
      </p:pic>
      <p:pic>
        <p:nvPicPr>
          <p:cNvPr id="28" name="图片 27"/>
          <p:cNvPicPr>
            <a:picLocks noChangeAspect="1"/>
          </p:cNvPicPr>
          <p:nvPr/>
        </p:nvPicPr>
        <p:blipFill>
          <a:blip r:embed="rId7"/>
          <a:stretch>
            <a:fillRect/>
          </a:stretch>
        </p:blipFill>
        <p:spPr>
          <a:xfrm>
            <a:off x="6667850" y="3537683"/>
            <a:ext cx="3839725" cy="2191970"/>
          </a:xfrm>
          <a:prstGeom prst="rect">
            <a:avLst/>
          </a:prstGeom>
        </p:spPr>
      </p:pic>
      <p:sp>
        <p:nvSpPr>
          <p:cNvPr id="29" name="矩形 28"/>
          <p:cNvSpPr/>
          <p:nvPr/>
        </p:nvSpPr>
        <p:spPr bwMode="auto">
          <a:xfrm>
            <a:off x="1021080" y="5106816"/>
            <a:ext cx="3125322" cy="369332"/>
          </a:xfrm>
          <a:prstGeom prst="rect">
            <a:avLst/>
          </a:prstGeom>
          <a:solidFill>
            <a:srgbClr val="27A98C"/>
          </a:solidFill>
          <a:ln w="12700"/>
        </p:spPr>
        <p:style>
          <a:lnRef idx="3">
            <a:schemeClr val="lt1"/>
          </a:lnRef>
          <a:fillRef idx="1">
            <a:schemeClr val="accent5"/>
          </a:fillRef>
          <a:effectRef idx="1">
            <a:schemeClr val="accent5"/>
          </a:effectRef>
          <a:fontRef idx="minor">
            <a:schemeClr val="lt1"/>
          </a:fontRef>
        </p:style>
        <p:txBody>
          <a:bodyPr wrap="square">
            <a:spAutoFit/>
          </a:bodyPr>
          <a:lstStyle/>
          <a:p>
            <a:pPr algn="ctr">
              <a:buFont typeface="Arial" charset="0"/>
              <a:buNone/>
              <a:defRPr/>
            </a:pPr>
            <a:r>
              <a:rPr lang="zh-CN" altLang="en-US" b="1" dirty="0" smtClean="0">
                <a:solidFill>
                  <a:schemeClr val="tx1"/>
                </a:solidFill>
              </a:rPr>
              <a:t>相关报告</a:t>
            </a:r>
            <a:endParaRPr lang="zh-CN" altLang="en-US" b="1" dirty="0">
              <a:solidFill>
                <a:schemeClr val="tx1"/>
              </a:solidFill>
            </a:endParaRPr>
          </a:p>
        </p:txBody>
      </p:sp>
      <p:sp>
        <p:nvSpPr>
          <p:cNvPr id="30" name="矩形 29"/>
          <p:cNvSpPr/>
          <p:nvPr/>
        </p:nvSpPr>
        <p:spPr bwMode="auto">
          <a:xfrm>
            <a:off x="6667852" y="3203658"/>
            <a:ext cx="3839724" cy="369332"/>
          </a:xfrm>
          <a:prstGeom prst="rect">
            <a:avLst/>
          </a:prstGeom>
          <a:solidFill>
            <a:srgbClr val="27A98C"/>
          </a:solidFill>
          <a:ln w="12700"/>
        </p:spPr>
        <p:style>
          <a:lnRef idx="3">
            <a:schemeClr val="lt1"/>
          </a:lnRef>
          <a:fillRef idx="1">
            <a:schemeClr val="accent5"/>
          </a:fillRef>
          <a:effectRef idx="1">
            <a:schemeClr val="accent5"/>
          </a:effectRef>
          <a:fontRef idx="minor">
            <a:schemeClr val="lt1"/>
          </a:fontRef>
        </p:style>
        <p:txBody>
          <a:bodyPr wrap="square">
            <a:spAutoFit/>
          </a:bodyPr>
          <a:lstStyle/>
          <a:p>
            <a:pPr algn="ctr">
              <a:buFont typeface="Arial" charset="0"/>
              <a:buNone/>
              <a:defRPr/>
            </a:pPr>
            <a:r>
              <a:rPr lang="zh-CN" altLang="en-US" b="1" dirty="0" smtClean="0">
                <a:solidFill>
                  <a:schemeClr val="tx1"/>
                </a:solidFill>
              </a:rPr>
              <a:t>一湖两河调研</a:t>
            </a:r>
            <a:endParaRPr lang="zh-CN" altLang="en-US" b="1" dirty="0">
              <a:solidFill>
                <a:schemeClr val="tx1"/>
              </a:solidFill>
            </a:endParaRPr>
          </a:p>
        </p:txBody>
      </p:sp>
    </p:spTree>
    <p:extLst>
      <p:ext uri="{BB962C8B-B14F-4D97-AF65-F5344CB8AC3E}">
        <p14:creationId xmlns:p14="http://schemas.microsoft.com/office/powerpoint/2010/main" val="254412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par>
                                <p:cTn id="11" presetID="14"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a:off x="0" y="259080"/>
            <a:ext cx="2392680" cy="655320"/>
          </a:xfrm>
          <a:custGeom>
            <a:avLst/>
            <a:gdLst>
              <a:gd name="connsiteX0" fmla="*/ 0 w 2392680"/>
              <a:gd name="connsiteY0" fmla="*/ 0 h 655320"/>
              <a:gd name="connsiteX1" fmla="*/ 2392680 w 2392680"/>
              <a:gd name="connsiteY1" fmla="*/ 0 h 655320"/>
              <a:gd name="connsiteX2" fmla="*/ 2392680 w 2392680"/>
              <a:gd name="connsiteY2" fmla="*/ 655320 h 655320"/>
              <a:gd name="connsiteX3" fmla="*/ 0 w 2392680"/>
              <a:gd name="connsiteY3" fmla="*/ 655320 h 655320"/>
              <a:gd name="connsiteX4" fmla="*/ 0 w 2392680"/>
              <a:gd name="connsiteY4" fmla="*/ 0 h 655320"/>
              <a:gd name="connsiteX0" fmla="*/ 0 w 2392680"/>
              <a:gd name="connsiteY0" fmla="*/ 0 h 655320"/>
              <a:gd name="connsiteX1" fmla="*/ 2392680 w 2392680"/>
              <a:gd name="connsiteY1" fmla="*/ 0 h 655320"/>
              <a:gd name="connsiteX2" fmla="*/ 2237697 w 2392680"/>
              <a:gd name="connsiteY2" fmla="*/ 655320 h 655320"/>
              <a:gd name="connsiteX3" fmla="*/ 0 w 2392680"/>
              <a:gd name="connsiteY3" fmla="*/ 655320 h 655320"/>
              <a:gd name="connsiteX4" fmla="*/ 0 w 2392680"/>
              <a:gd name="connsiteY4" fmla="*/ 0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655320">
                <a:moveTo>
                  <a:pt x="0" y="0"/>
                </a:moveTo>
                <a:lnTo>
                  <a:pt x="2392680" y="0"/>
                </a:lnTo>
                <a:lnTo>
                  <a:pt x="2237697" y="655320"/>
                </a:lnTo>
                <a:lnTo>
                  <a:pt x="0" y="655320"/>
                </a:lnTo>
                <a:lnTo>
                  <a:pt x="0" y="0"/>
                </a:lnTo>
                <a:close/>
              </a:path>
            </a:pathLst>
          </a:custGeom>
          <a:solidFill>
            <a:srgbClr val="27A98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0" y="198120"/>
            <a:ext cx="2392680" cy="716280"/>
          </a:xfrm>
          <a:custGeom>
            <a:avLst/>
            <a:gdLst>
              <a:gd name="connsiteX0" fmla="*/ 0 w 2392680"/>
              <a:gd name="connsiteY0" fmla="*/ 0 h 716280"/>
              <a:gd name="connsiteX1" fmla="*/ 2392680 w 2392680"/>
              <a:gd name="connsiteY1" fmla="*/ 0 h 716280"/>
              <a:gd name="connsiteX2" fmla="*/ 2392680 w 2392680"/>
              <a:gd name="connsiteY2" fmla="*/ 716280 h 716280"/>
              <a:gd name="connsiteX3" fmla="*/ 0 w 2392680"/>
              <a:gd name="connsiteY3" fmla="*/ 716280 h 716280"/>
              <a:gd name="connsiteX4" fmla="*/ 0 w 2392680"/>
              <a:gd name="connsiteY4" fmla="*/ 0 h 716280"/>
              <a:gd name="connsiteX0" fmla="*/ 0 w 2392680"/>
              <a:gd name="connsiteY0" fmla="*/ 0 h 716280"/>
              <a:gd name="connsiteX1" fmla="*/ 2392680 w 2392680"/>
              <a:gd name="connsiteY1" fmla="*/ 0 h 716280"/>
              <a:gd name="connsiteX2" fmla="*/ 1996440 w 2392680"/>
              <a:gd name="connsiteY2" fmla="*/ 716280 h 716280"/>
              <a:gd name="connsiteX3" fmla="*/ 0 w 2392680"/>
              <a:gd name="connsiteY3" fmla="*/ 716280 h 716280"/>
              <a:gd name="connsiteX4" fmla="*/ 0 w 2392680"/>
              <a:gd name="connsiteY4" fmla="*/ 0 h 71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716280">
                <a:moveTo>
                  <a:pt x="0" y="0"/>
                </a:moveTo>
                <a:lnTo>
                  <a:pt x="2392680" y="0"/>
                </a:lnTo>
                <a:lnTo>
                  <a:pt x="1996440" y="716280"/>
                </a:lnTo>
                <a:lnTo>
                  <a:pt x="0" y="716280"/>
                </a:lnTo>
                <a:lnTo>
                  <a:pt x="0" y="0"/>
                </a:lnTo>
                <a:close/>
              </a:path>
            </a:pathLst>
          </a:custGeom>
          <a:solidFill>
            <a:srgbClr val="27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文本框 3"/>
          <p:cNvSpPr txBox="1"/>
          <p:nvPr/>
        </p:nvSpPr>
        <p:spPr>
          <a:xfrm>
            <a:off x="-15240" y="294650"/>
            <a:ext cx="2072640" cy="523220"/>
          </a:xfrm>
          <a:prstGeom prst="rect">
            <a:avLst/>
          </a:prstGeom>
          <a:noFill/>
        </p:spPr>
        <p:txBody>
          <a:bodyPr wrap="square" rtlCol="0">
            <a:spAutoFit/>
          </a:bodyPr>
          <a:lstStyle/>
          <a:p>
            <a:pPr algn="ctr"/>
            <a:r>
              <a:rPr lang="en-US" altLang="zh-HK" sz="28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工作感悟</a:t>
            </a:r>
            <a:endParaRPr lang="zh-HK" altLang="en-US" sz="2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文本框 23"/>
          <p:cNvSpPr txBox="1"/>
          <p:nvPr/>
        </p:nvSpPr>
        <p:spPr>
          <a:xfrm>
            <a:off x="356626" y="1178239"/>
            <a:ext cx="3401547"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端正态度，踏实工作</a:t>
            </a:r>
          </a:p>
        </p:txBody>
      </p:sp>
      <p:pic>
        <p:nvPicPr>
          <p:cNvPr id="26" name="图片 25"/>
          <p:cNvPicPr>
            <a:picLocks noChangeAspect="1"/>
          </p:cNvPicPr>
          <p:nvPr/>
        </p:nvPicPr>
        <p:blipFill>
          <a:blip r:embed="rId3"/>
          <a:stretch>
            <a:fillRect/>
          </a:stretch>
        </p:blipFill>
        <p:spPr>
          <a:xfrm>
            <a:off x="5978601" y="2000837"/>
            <a:ext cx="4009914" cy="2938112"/>
          </a:xfrm>
          <a:prstGeom prst="rect">
            <a:avLst/>
          </a:prstGeom>
        </p:spPr>
      </p:pic>
      <p:sp>
        <p:nvSpPr>
          <p:cNvPr id="27" name="矩形 26"/>
          <p:cNvSpPr/>
          <p:nvPr/>
        </p:nvSpPr>
        <p:spPr bwMode="auto">
          <a:xfrm>
            <a:off x="1494269" y="4938949"/>
            <a:ext cx="4187565" cy="369332"/>
          </a:xfrm>
          <a:prstGeom prst="rect">
            <a:avLst/>
          </a:prstGeom>
          <a:solidFill>
            <a:srgbClr val="27A98C"/>
          </a:solidFill>
          <a:ln w="12700"/>
        </p:spPr>
        <p:style>
          <a:lnRef idx="3">
            <a:schemeClr val="lt1"/>
          </a:lnRef>
          <a:fillRef idx="1">
            <a:schemeClr val="accent5"/>
          </a:fillRef>
          <a:effectRef idx="1">
            <a:schemeClr val="accent5"/>
          </a:effectRef>
          <a:fontRef idx="minor">
            <a:schemeClr val="lt1"/>
          </a:fontRef>
        </p:style>
        <p:txBody>
          <a:bodyPr wrap="square">
            <a:spAutoFit/>
          </a:bodyPr>
          <a:lstStyle/>
          <a:p>
            <a:pPr algn="ctr">
              <a:buFont typeface="Arial" charset="0"/>
              <a:buNone/>
              <a:defRPr/>
            </a:pPr>
            <a:r>
              <a:rPr lang="zh-CN" altLang="en-US" b="1" dirty="0" smtClean="0">
                <a:solidFill>
                  <a:schemeClr val="tx1"/>
                </a:solidFill>
              </a:rPr>
              <a:t>防办值班</a:t>
            </a:r>
            <a:endParaRPr lang="zh-CN" altLang="en-US" b="1" dirty="0">
              <a:solidFill>
                <a:schemeClr val="tx1"/>
              </a:solidFill>
            </a:endParaRPr>
          </a:p>
        </p:txBody>
      </p:sp>
      <p:sp>
        <p:nvSpPr>
          <p:cNvPr id="28" name="矩形 27"/>
          <p:cNvSpPr/>
          <p:nvPr/>
        </p:nvSpPr>
        <p:spPr bwMode="auto">
          <a:xfrm>
            <a:off x="5978601" y="4938949"/>
            <a:ext cx="4009914" cy="369332"/>
          </a:xfrm>
          <a:prstGeom prst="rect">
            <a:avLst/>
          </a:prstGeom>
          <a:solidFill>
            <a:srgbClr val="27A98C"/>
          </a:solidFill>
          <a:ln w="12700"/>
        </p:spPr>
        <p:style>
          <a:lnRef idx="3">
            <a:schemeClr val="lt1"/>
          </a:lnRef>
          <a:fillRef idx="1">
            <a:schemeClr val="accent5"/>
          </a:fillRef>
          <a:effectRef idx="1">
            <a:schemeClr val="accent5"/>
          </a:effectRef>
          <a:fontRef idx="minor">
            <a:schemeClr val="lt1"/>
          </a:fontRef>
        </p:style>
        <p:txBody>
          <a:bodyPr wrap="square">
            <a:spAutoFit/>
          </a:bodyPr>
          <a:lstStyle/>
          <a:p>
            <a:pPr algn="ctr">
              <a:buFont typeface="Arial" charset="0"/>
              <a:buNone/>
              <a:defRPr/>
            </a:pPr>
            <a:r>
              <a:rPr lang="en-US" altLang="zh-CN" b="1" dirty="0" smtClean="0">
                <a:solidFill>
                  <a:schemeClr val="tx1"/>
                </a:solidFill>
                <a:latin typeface="Times New Roman" panose="02020603050405020304" pitchFamily="18" charset="0"/>
                <a:cs typeface="Times New Roman" panose="02020603050405020304" pitchFamily="18" charset="0"/>
              </a:rPr>
              <a:t>2016</a:t>
            </a:r>
            <a:r>
              <a:rPr lang="zh-CN" altLang="en-US" b="1" dirty="0" smtClean="0">
                <a:solidFill>
                  <a:schemeClr val="tx1"/>
                </a:solidFill>
                <a:latin typeface="Times New Roman" panose="02020603050405020304" pitchFamily="18" charset="0"/>
                <a:cs typeface="Times New Roman" panose="02020603050405020304" pitchFamily="18" charset="0"/>
              </a:rPr>
              <a:t>年</a:t>
            </a:r>
            <a:r>
              <a:rPr lang="en-US" altLang="zh-CN" b="1" dirty="0" smtClean="0">
                <a:solidFill>
                  <a:schemeClr val="tx1"/>
                </a:solidFill>
                <a:latin typeface="Times New Roman" panose="02020603050405020304" pitchFamily="18" charset="0"/>
                <a:cs typeface="Times New Roman" panose="02020603050405020304" pitchFamily="18" charset="0"/>
              </a:rPr>
              <a:t>1</a:t>
            </a:r>
            <a:r>
              <a:rPr lang="zh-CN" altLang="en-US" b="1" dirty="0" smtClean="0">
                <a:solidFill>
                  <a:schemeClr val="tx1"/>
                </a:solidFill>
                <a:latin typeface="Times New Roman" panose="02020603050405020304" pitchFamily="18" charset="0"/>
                <a:cs typeface="Times New Roman" panose="02020603050405020304" pitchFamily="18" charset="0"/>
              </a:rPr>
              <a:t>号台风路径</a:t>
            </a:r>
            <a:endParaRPr lang="zh-CN" altLang="en-US" b="1" dirty="0">
              <a:solidFill>
                <a:schemeClr val="tx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rotWithShape="1">
          <a:blip r:embed="rId4"/>
          <a:srcRect t="15609" r="20134" b="12267"/>
          <a:stretch/>
        </p:blipFill>
        <p:spPr>
          <a:xfrm>
            <a:off x="1494269" y="2000837"/>
            <a:ext cx="4187565" cy="2938112"/>
          </a:xfrm>
          <a:prstGeom prst="rect">
            <a:avLst/>
          </a:prstGeom>
        </p:spPr>
      </p:pic>
    </p:spTree>
    <p:extLst>
      <p:ext uri="{BB962C8B-B14F-4D97-AF65-F5344CB8AC3E}">
        <p14:creationId xmlns:p14="http://schemas.microsoft.com/office/powerpoint/2010/main" val="373012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a:xfrm>
            <a:off x="0" y="259080"/>
            <a:ext cx="2392680" cy="655320"/>
          </a:xfrm>
          <a:custGeom>
            <a:avLst/>
            <a:gdLst>
              <a:gd name="connsiteX0" fmla="*/ 0 w 2392680"/>
              <a:gd name="connsiteY0" fmla="*/ 0 h 655320"/>
              <a:gd name="connsiteX1" fmla="*/ 2392680 w 2392680"/>
              <a:gd name="connsiteY1" fmla="*/ 0 h 655320"/>
              <a:gd name="connsiteX2" fmla="*/ 2392680 w 2392680"/>
              <a:gd name="connsiteY2" fmla="*/ 655320 h 655320"/>
              <a:gd name="connsiteX3" fmla="*/ 0 w 2392680"/>
              <a:gd name="connsiteY3" fmla="*/ 655320 h 655320"/>
              <a:gd name="connsiteX4" fmla="*/ 0 w 2392680"/>
              <a:gd name="connsiteY4" fmla="*/ 0 h 655320"/>
              <a:gd name="connsiteX0" fmla="*/ 0 w 2392680"/>
              <a:gd name="connsiteY0" fmla="*/ 0 h 655320"/>
              <a:gd name="connsiteX1" fmla="*/ 2392680 w 2392680"/>
              <a:gd name="connsiteY1" fmla="*/ 0 h 655320"/>
              <a:gd name="connsiteX2" fmla="*/ 2237697 w 2392680"/>
              <a:gd name="connsiteY2" fmla="*/ 655320 h 655320"/>
              <a:gd name="connsiteX3" fmla="*/ 0 w 2392680"/>
              <a:gd name="connsiteY3" fmla="*/ 655320 h 655320"/>
              <a:gd name="connsiteX4" fmla="*/ 0 w 2392680"/>
              <a:gd name="connsiteY4" fmla="*/ 0 h 65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655320">
                <a:moveTo>
                  <a:pt x="0" y="0"/>
                </a:moveTo>
                <a:lnTo>
                  <a:pt x="2392680" y="0"/>
                </a:lnTo>
                <a:lnTo>
                  <a:pt x="2237697" y="655320"/>
                </a:lnTo>
                <a:lnTo>
                  <a:pt x="0" y="655320"/>
                </a:lnTo>
                <a:lnTo>
                  <a:pt x="0" y="0"/>
                </a:lnTo>
                <a:close/>
              </a:path>
            </a:pathLst>
          </a:custGeom>
          <a:solidFill>
            <a:srgbClr val="27A98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矩形 2"/>
          <p:cNvSpPr/>
          <p:nvPr/>
        </p:nvSpPr>
        <p:spPr>
          <a:xfrm>
            <a:off x="0" y="198120"/>
            <a:ext cx="2392680" cy="716280"/>
          </a:xfrm>
          <a:custGeom>
            <a:avLst/>
            <a:gdLst>
              <a:gd name="connsiteX0" fmla="*/ 0 w 2392680"/>
              <a:gd name="connsiteY0" fmla="*/ 0 h 716280"/>
              <a:gd name="connsiteX1" fmla="*/ 2392680 w 2392680"/>
              <a:gd name="connsiteY1" fmla="*/ 0 h 716280"/>
              <a:gd name="connsiteX2" fmla="*/ 2392680 w 2392680"/>
              <a:gd name="connsiteY2" fmla="*/ 716280 h 716280"/>
              <a:gd name="connsiteX3" fmla="*/ 0 w 2392680"/>
              <a:gd name="connsiteY3" fmla="*/ 716280 h 716280"/>
              <a:gd name="connsiteX4" fmla="*/ 0 w 2392680"/>
              <a:gd name="connsiteY4" fmla="*/ 0 h 716280"/>
              <a:gd name="connsiteX0" fmla="*/ 0 w 2392680"/>
              <a:gd name="connsiteY0" fmla="*/ 0 h 716280"/>
              <a:gd name="connsiteX1" fmla="*/ 2392680 w 2392680"/>
              <a:gd name="connsiteY1" fmla="*/ 0 h 716280"/>
              <a:gd name="connsiteX2" fmla="*/ 1996440 w 2392680"/>
              <a:gd name="connsiteY2" fmla="*/ 716280 h 716280"/>
              <a:gd name="connsiteX3" fmla="*/ 0 w 2392680"/>
              <a:gd name="connsiteY3" fmla="*/ 716280 h 716280"/>
              <a:gd name="connsiteX4" fmla="*/ 0 w 2392680"/>
              <a:gd name="connsiteY4" fmla="*/ 0 h 71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680" h="716280">
                <a:moveTo>
                  <a:pt x="0" y="0"/>
                </a:moveTo>
                <a:lnTo>
                  <a:pt x="2392680" y="0"/>
                </a:lnTo>
                <a:lnTo>
                  <a:pt x="1996440" y="716280"/>
                </a:lnTo>
                <a:lnTo>
                  <a:pt x="0" y="716280"/>
                </a:lnTo>
                <a:lnTo>
                  <a:pt x="0" y="0"/>
                </a:lnTo>
                <a:close/>
              </a:path>
            </a:pathLst>
          </a:custGeom>
          <a:solidFill>
            <a:srgbClr val="27A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文本框 3"/>
          <p:cNvSpPr txBox="1"/>
          <p:nvPr/>
        </p:nvSpPr>
        <p:spPr>
          <a:xfrm>
            <a:off x="-15240" y="294650"/>
            <a:ext cx="2072640" cy="523220"/>
          </a:xfrm>
          <a:prstGeom prst="rect">
            <a:avLst/>
          </a:prstGeom>
          <a:noFill/>
        </p:spPr>
        <p:txBody>
          <a:bodyPr wrap="square" rtlCol="0">
            <a:spAutoFit/>
          </a:bodyPr>
          <a:lstStyle/>
          <a:p>
            <a:pPr algn="ctr"/>
            <a:r>
              <a:rPr lang="en-US" altLang="zh-HK" sz="28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工作感悟</a:t>
            </a:r>
            <a:endParaRPr lang="zh-HK" altLang="en-US" sz="2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4"/>
          <p:cNvSpPr txBox="1"/>
          <p:nvPr/>
        </p:nvSpPr>
        <p:spPr>
          <a:xfrm>
            <a:off x="350966" y="1028183"/>
            <a:ext cx="3401547"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增强自信，砥砺前行</a:t>
            </a:r>
          </a:p>
        </p:txBody>
      </p:sp>
      <p:sp>
        <p:nvSpPr>
          <p:cNvPr id="8" name="矩形 7"/>
          <p:cNvSpPr/>
          <p:nvPr/>
        </p:nvSpPr>
        <p:spPr bwMode="auto">
          <a:xfrm>
            <a:off x="7590127" y="2257397"/>
            <a:ext cx="3472703" cy="531640"/>
          </a:xfrm>
          <a:prstGeom prst="rect">
            <a:avLst/>
          </a:prstGeom>
          <a:solidFill>
            <a:srgbClr val="27A98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2016</a:t>
            </a:r>
            <a:r>
              <a:rPr lang="zh-CN" altLang="en-US" sz="2400" dirty="0" smtClean="0">
                <a:solidFill>
                  <a:schemeClr val="bg1"/>
                </a:solidFill>
                <a:latin typeface="微软雅黑" panose="020B0503020204020204" pitchFamily="34" charset="-122"/>
                <a:ea typeface="微软雅黑" panose="020B0503020204020204" pitchFamily="34" charset="-122"/>
              </a:rPr>
              <a:t>年底完成审查验收</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下箭头 8"/>
          <p:cNvSpPr/>
          <p:nvPr/>
        </p:nvSpPr>
        <p:spPr bwMode="auto">
          <a:xfrm>
            <a:off x="9326479" y="2858680"/>
            <a:ext cx="228600" cy="552450"/>
          </a:xfrm>
          <a:prstGeom prst="downArrow">
            <a:avLst/>
          </a:prstGeom>
          <a:solidFill>
            <a:srgbClr val="27A9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0" name="矩形 9"/>
          <p:cNvSpPr/>
          <p:nvPr/>
        </p:nvSpPr>
        <p:spPr bwMode="auto">
          <a:xfrm>
            <a:off x="7569130" y="3480773"/>
            <a:ext cx="3567393" cy="531640"/>
          </a:xfrm>
          <a:prstGeom prst="rect">
            <a:avLst/>
          </a:prstGeom>
          <a:solidFill>
            <a:srgbClr val="27A98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6</a:t>
            </a:r>
            <a:r>
              <a:rPr lang="zh-CN" altLang="en-US" sz="2400" dirty="0" smtClean="0">
                <a:solidFill>
                  <a:schemeClr val="bg1"/>
                </a:solidFill>
                <a:latin typeface="微软雅黑" panose="020B0503020204020204" pitchFamily="34" charset="-122"/>
                <a:ea typeface="微软雅黑" panose="020B0503020204020204" pitchFamily="34" charset="-122"/>
              </a:rPr>
              <a:t>月底完成审查验收</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a:stretch>
            <a:fillRect/>
          </a:stretch>
        </p:blipFill>
        <p:spPr>
          <a:xfrm>
            <a:off x="8307304" y="4389541"/>
            <a:ext cx="2495550" cy="2168700"/>
          </a:xfrm>
          <a:prstGeom prst="rect">
            <a:avLst/>
          </a:prstGeom>
        </p:spPr>
      </p:pic>
      <p:pic>
        <p:nvPicPr>
          <p:cNvPr id="1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913" y="2114352"/>
            <a:ext cx="2659063"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8563" y="2114352"/>
            <a:ext cx="27336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563" y="4082852"/>
            <a:ext cx="264795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3163" y="4070152"/>
            <a:ext cx="2768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bwMode="auto">
          <a:xfrm>
            <a:off x="1095038" y="5964321"/>
            <a:ext cx="5537200" cy="369332"/>
          </a:xfrm>
          <a:prstGeom prst="rect">
            <a:avLst/>
          </a:prstGeom>
          <a:solidFill>
            <a:srgbClr val="27A98C"/>
          </a:solidFill>
          <a:ln w="12700"/>
        </p:spPr>
        <p:style>
          <a:lnRef idx="3">
            <a:schemeClr val="lt1"/>
          </a:lnRef>
          <a:fillRef idx="1">
            <a:schemeClr val="accent5"/>
          </a:fillRef>
          <a:effectRef idx="1">
            <a:schemeClr val="accent5"/>
          </a:effectRef>
          <a:fontRef idx="minor">
            <a:schemeClr val="lt1"/>
          </a:fontRef>
        </p:style>
        <p:txBody>
          <a:bodyPr wrap="square">
            <a:spAutoFit/>
          </a:bodyPr>
          <a:lstStyle/>
          <a:p>
            <a:pPr algn="ctr">
              <a:buFont typeface="Arial" charset="0"/>
              <a:buNone/>
              <a:defRPr/>
            </a:pPr>
            <a:r>
              <a:rPr lang="zh-CN" altLang="en-US" b="1" dirty="0" smtClean="0">
                <a:solidFill>
                  <a:schemeClr val="tx1"/>
                </a:solidFill>
              </a:rPr>
              <a:t>大量原型试验</a:t>
            </a:r>
            <a:endParaRPr lang="zh-CN" altLang="en-US" b="1" dirty="0">
              <a:solidFill>
                <a:schemeClr val="tx1"/>
              </a:solidFill>
            </a:endParaRPr>
          </a:p>
        </p:txBody>
      </p:sp>
      <p:sp>
        <p:nvSpPr>
          <p:cNvPr id="17" name="TextBox 13"/>
          <p:cNvSpPr txBox="1">
            <a:spLocks noChangeArrowheads="1"/>
          </p:cNvSpPr>
          <p:nvPr/>
        </p:nvSpPr>
        <p:spPr bwMode="auto">
          <a:xfrm>
            <a:off x="1880074" y="6333653"/>
            <a:ext cx="37798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smtClean="0">
                <a:solidFill>
                  <a:srgbClr val="0070C0"/>
                </a:solidFill>
                <a:latin typeface="Times New Roman" panose="02020603050405020304" pitchFamily="18" charset="0"/>
                <a:cs typeface="Times New Roman" panose="02020603050405020304" pitchFamily="18" charset="0"/>
              </a:rPr>
              <a:t>400</a:t>
            </a:r>
            <a:r>
              <a:rPr lang="zh-CN" altLang="en-US" sz="2000" b="1" dirty="0">
                <a:solidFill>
                  <a:srgbClr val="0070C0"/>
                </a:solidFill>
                <a:latin typeface="Times New Roman" panose="02020603050405020304" pitchFamily="18" charset="0"/>
                <a:cs typeface="Times New Roman" panose="02020603050405020304" pitchFamily="18" charset="0"/>
              </a:rPr>
              <a:t>个关键节点</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smtClean="0">
                <a:solidFill>
                  <a:srgbClr val="0070C0"/>
                </a:solidFill>
                <a:latin typeface="Times New Roman" panose="02020603050405020304" pitchFamily="18" charset="0"/>
                <a:cs typeface="Times New Roman" panose="02020603050405020304" pitchFamily="18" charset="0"/>
              </a:rPr>
              <a:t>2000km</a:t>
            </a:r>
            <a:r>
              <a:rPr lang="zh-CN" altLang="en-US" sz="2000" b="1" dirty="0" smtClean="0">
                <a:solidFill>
                  <a:srgbClr val="0070C0"/>
                </a:solidFill>
                <a:latin typeface="Times New Roman" panose="02020603050405020304" pitchFamily="18" charset="0"/>
                <a:cs typeface="Times New Roman" panose="02020603050405020304" pitchFamily="18" charset="0"/>
              </a:rPr>
              <a:t>里程</a:t>
            </a:r>
            <a:endParaRPr lang="en-US" altLang="zh-CN" sz="2000" b="1" dirty="0">
              <a:solidFill>
                <a:srgbClr val="0070C0"/>
              </a:solidFill>
              <a:latin typeface="Times New Roman" panose="02020603050405020304" pitchFamily="18" charset="0"/>
              <a:cs typeface="Times New Roman" panose="02020603050405020304" pitchFamily="18" charset="0"/>
            </a:endParaRPr>
          </a:p>
        </p:txBody>
      </p:sp>
      <p:sp>
        <p:nvSpPr>
          <p:cNvPr id="18" name="矩形 17"/>
          <p:cNvSpPr/>
          <p:nvPr/>
        </p:nvSpPr>
        <p:spPr bwMode="auto">
          <a:xfrm>
            <a:off x="1095038" y="1658398"/>
            <a:ext cx="5537200" cy="400110"/>
          </a:xfrm>
          <a:prstGeom prst="rect">
            <a:avLst/>
          </a:prstGeom>
          <a:solidFill>
            <a:srgbClr val="27A98C"/>
          </a:solidFill>
          <a:ln w="12700">
            <a:noFill/>
          </a:ln>
        </p:spPr>
        <p:style>
          <a:lnRef idx="3">
            <a:schemeClr val="lt1"/>
          </a:lnRef>
          <a:fillRef idx="1">
            <a:schemeClr val="accent5"/>
          </a:fillRef>
          <a:effectRef idx="1">
            <a:schemeClr val="accent5"/>
          </a:effectRef>
          <a:fontRef idx="minor">
            <a:schemeClr val="lt1"/>
          </a:fontRef>
        </p:style>
        <p:txBody>
          <a:bodyPr vert="horz" wrap="square">
            <a:spAutoFit/>
          </a:bodyPr>
          <a:lstStyle/>
          <a:p>
            <a:pPr algn="ctr">
              <a:buFont typeface="Arial" charset="0"/>
              <a:buNone/>
              <a:defRPr/>
            </a:pPr>
            <a:r>
              <a:rPr lang="zh-CN" altLang="en-US" sz="2000" dirty="0" smtClean="0">
                <a:solidFill>
                  <a:schemeClr val="bg1"/>
                </a:solidFill>
                <a:latin typeface="微软雅黑" panose="020B0503020204020204" pitchFamily="34" charset="-122"/>
                <a:ea typeface="微软雅黑" panose="020B0503020204020204" pitchFamily="34" charset="-122"/>
              </a:rPr>
              <a:t>昆山市主城区及周边区域活水畅流研究</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8"/>
          <a:srcRect l="10063" t="5030" r="12826" b="5406"/>
          <a:stretch/>
        </p:blipFill>
        <p:spPr>
          <a:xfrm>
            <a:off x="1110913" y="2060455"/>
            <a:ext cx="5521325" cy="4673308"/>
          </a:xfrm>
          <a:prstGeom prst="rect">
            <a:avLst/>
          </a:prstGeom>
        </p:spPr>
      </p:pic>
    </p:spTree>
    <p:extLst>
      <p:ext uri="{BB962C8B-B14F-4D97-AF65-F5344CB8AC3E}">
        <p14:creationId xmlns:p14="http://schemas.microsoft.com/office/powerpoint/2010/main" val="117495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1566</Words>
  <Application>Microsoft Office PowerPoint</Application>
  <PresentationFormat>宽屏</PresentationFormat>
  <Paragraphs>113</Paragraphs>
  <Slides>12</Slides>
  <Notes>12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新細明體</vt:lpstr>
      <vt:lpstr>宋体</vt:lpstr>
      <vt:lpstr>微软雅黑</vt:lpstr>
      <vt:lpstr>张海山锐谐体2.0-授权联系：Samtype@QQ.com</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zyz</cp:lastModifiedBy>
  <cp:revision>170</cp:revision>
  <dcterms:created xsi:type="dcterms:W3CDTF">2015-02-19T23:46:49Z</dcterms:created>
  <dcterms:modified xsi:type="dcterms:W3CDTF">2016-08-02T09:42:31Z</dcterms:modified>
</cp:coreProperties>
</file>