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7" r:id="rId2"/>
    <p:sldId id="259" r:id="rId3"/>
    <p:sldId id="272" r:id="rId4"/>
    <p:sldId id="274" r:id="rId5"/>
    <p:sldId id="284" r:id="rId6"/>
    <p:sldId id="285" r:id="rId7"/>
    <p:sldId id="273" r:id="rId8"/>
    <p:sldId id="286" r:id="rId9"/>
    <p:sldId id="287" r:id="rId10"/>
    <p:sldId id="278" r:id="rId11"/>
    <p:sldId id="288" r:id="rId12"/>
    <p:sldId id="289" r:id="rId13"/>
    <p:sldId id="276" r:id="rId14"/>
    <p:sldId id="290" r:id="rId15"/>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098" autoAdjust="0"/>
  </p:normalViewPr>
  <p:slideViewPr>
    <p:cSldViewPr>
      <p:cViewPr>
        <p:scale>
          <a:sx n="125" d="100"/>
          <a:sy n="125" d="100"/>
        </p:scale>
        <p:origin x="-354" y="438"/>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8E70FE-7B9D-4589-97C4-0C46D8ACB6A4}" type="doc">
      <dgm:prSet loTypeId="urn:microsoft.com/office/officeart/2005/8/layout/radial6" loCatId="relationship" qsTypeId="urn:microsoft.com/office/officeart/2005/8/quickstyle/3d1" qsCatId="3D" csTypeId="urn:microsoft.com/office/officeart/2005/8/colors/colorful1" csCatId="colorful" phldr="1"/>
      <dgm:spPr/>
      <dgm:t>
        <a:bodyPr/>
        <a:lstStyle/>
        <a:p>
          <a:endParaRPr lang="zh-CN" altLang="en-US"/>
        </a:p>
      </dgm:t>
    </dgm:pt>
    <dgm:pt modelId="{2160B916-987E-4B08-A135-FE8EA11E3E34}">
      <dgm:prSet phldrT="[文本]" custT="1"/>
      <dgm:spPr/>
      <dgm:t>
        <a:bodyPr/>
        <a:lstStyle/>
        <a:p>
          <a:pPr>
            <a:lnSpc>
              <a:spcPct val="100000"/>
            </a:lnSpc>
            <a:spcBef>
              <a:spcPts val="0"/>
            </a:spcBef>
            <a:spcAft>
              <a:spcPts val="0"/>
            </a:spcAft>
          </a:pPr>
          <a:r>
            <a:rPr lang="zh-CN" altLang="en-US" sz="2400"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人事</a:t>
          </a:r>
          <a:endParaRPr lang="en-US" altLang="zh-CN" sz="2400"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ct val="100000"/>
            </a:lnSpc>
            <a:spcBef>
              <a:spcPts val="0"/>
            </a:spcBef>
            <a:spcAft>
              <a:spcPts val="0"/>
            </a:spcAft>
          </a:pPr>
          <a:r>
            <a:rPr lang="zh-CN" altLang="en-US" sz="2400"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劳资</a:t>
          </a:r>
          <a:endPar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5AD10D06-CD87-49BB-A4C7-5FFE11DDAC7D}" type="parTrans" cxnId="{ED1114DF-DC65-4C21-93C1-2BA6DA99FC40}">
      <dgm:prSet/>
      <dgm:spPr/>
      <dgm:t>
        <a:bodyPr/>
        <a:lstStyle/>
        <a:p>
          <a:pPr>
            <a:lnSpc>
              <a:spcPct val="100000"/>
            </a:lnSpc>
            <a:spcBef>
              <a:spcPts val="0"/>
            </a:spcBef>
            <a:spcAft>
              <a:spcPts val="0"/>
            </a:spcAft>
          </a:pPr>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2D3D111E-66C4-4DB1-AED2-148C900042C9}" type="sibTrans" cxnId="{ED1114DF-DC65-4C21-93C1-2BA6DA99FC40}">
      <dgm:prSet/>
      <dgm:spPr/>
      <dgm:t>
        <a:bodyPr/>
        <a:lstStyle/>
        <a:p>
          <a:pPr>
            <a:lnSpc>
              <a:spcPct val="100000"/>
            </a:lnSpc>
            <a:spcBef>
              <a:spcPts val="0"/>
            </a:spcBef>
            <a:spcAft>
              <a:spcPts val="0"/>
            </a:spcAft>
          </a:pPr>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157A810B-0837-4A07-A4FD-FA312CFE512D}">
      <dgm:prSet phldrT="[文本]" custT="1"/>
      <dgm:spPr/>
      <dgm:t>
        <a:bodyPr/>
        <a:lstStyle/>
        <a:p>
          <a:pPr>
            <a:lnSpc>
              <a:spcPct val="100000"/>
            </a:lnSpc>
            <a:spcBef>
              <a:spcPts val="0"/>
            </a:spcBef>
            <a:spcAft>
              <a:spcPts val="0"/>
            </a:spcAft>
          </a:pPr>
          <a:r>
            <a:rPr lang="zh-CN" altLang="en-US" sz="2000"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招聘</a:t>
          </a:r>
          <a:endPar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7BFE24A8-4C09-4440-9E04-00E5250D9235}" type="parTrans" cxnId="{BBDF0818-6473-4E42-9E57-806226C16E51}">
      <dgm:prSet/>
      <dgm:spPr/>
      <dgm:t>
        <a:bodyPr/>
        <a:lstStyle/>
        <a:p>
          <a:pPr>
            <a:lnSpc>
              <a:spcPct val="100000"/>
            </a:lnSpc>
            <a:spcBef>
              <a:spcPts val="0"/>
            </a:spcBef>
            <a:spcAft>
              <a:spcPts val="0"/>
            </a:spcAft>
          </a:pPr>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BB87BF7A-49F5-4042-B48B-35F18C0E35D4}" type="sibTrans" cxnId="{BBDF0818-6473-4E42-9E57-806226C16E51}">
      <dgm:prSet/>
      <dgm:spPr/>
      <dgm:t>
        <a:bodyPr/>
        <a:lstStyle/>
        <a:p>
          <a:pPr>
            <a:lnSpc>
              <a:spcPct val="100000"/>
            </a:lnSpc>
            <a:spcBef>
              <a:spcPts val="0"/>
            </a:spcBef>
            <a:spcAft>
              <a:spcPts val="0"/>
            </a:spcAft>
          </a:pPr>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5720005B-37F3-4F73-B488-852A7D47F162}">
      <dgm:prSet phldrT="[文本]" custT="1"/>
      <dgm:spPr/>
      <dgm:t>
        <a:bodyPr/>
        <a:lstStyle/>
        <a:p>
          <a:pPr>
            <a:lnSpc>
              <a:spcPct val="100000"/>
            </a:lnSpc>
            <a:spcBef>
              <a:spcPts val="0"/>
            </a:spcBef>
            <a:spcAft>
              <a:spcPts val="0"/>
            </a:spcAft>
          </a:pPr>
          <a:r>
            <a:rPr lang="zh-CN" altLang="en-US" sz="2000"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居住证积分</a:t>
          </a:r>
          <a:endPar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DAF89484-7184-4EFA-99D9-4795336A116F}" type="parTrans" cxnId="{3CFFA4D6-56FA-4C5F-BD80-C1F38B0BD139}">
      <dgm:prSet/>
      <dgm:spPr/>
      <dgm:t>
        <a:bodyPr/>
        <a:lstStyle/>
        <a:p>
          <a:pPr>
            <a:lnSpc>
              <a:spcPct val="100000"/>
            </a:lnSpc>
            <a:spcBef>
              <a:spcPts val="0"/>
            </a:spcBef>
            <a:spcAft>
              <a:spcPts val="0"/>
            </a:spcAft>
          </a:pPr>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B4C645FC-8517-48AB-BBA0-D78DF6457B68}" type="sibTrans" cxnId="{3CFFA4D6-56FA-4C5F-BD80-C1F38B0BD139}">
      <dgm:prSet/>
      <dgm:spPr/>
      <dgm:t>
        <a:bodyPr/>
        <a:lstStyle/>
        <a:p>
          <a:pPr>
            <a:lnSpc>
              <a:spcPct val="100000"/>
            </a:lnSpc>
            <a:spcBef>
              <a:spcPts val="0"/>
            </a:spcBef>
            <a:spcAft>
              <a:spcPts val="0"/>
            </a:spcAft>
          </a:pPr>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2C13785A-40CA-4417-B1A9-72ACB2AE0BFC}">
      <dgm:prSet phldrT="[文本]" custT="1"/>
      <dgm:spPr/>
      <dgm:t>
        <a:bodyPr/>
        <a:lstStyle/>
        <a:p>
          <a:pPr>
            <a:lnSpc>
              <a:spcPct val="100000"/>
            </a:lnSpc>
            <a:spcBef>
              <a:spcPts val="0"/>
            </a:spcBef>
            <a:spcAft>
              <a:spcPts val="0"/>
            </a:spcAft>
          </a:pPr>
          <a:r>
            <a:rPr lang="zh-CN" altLang="en-US" sz="2000"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季报</a:t>
          </a:r>
          <a:endParaRPr lang="en-US" altLang="zh-CN" sz="2000"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ct val="100000"/>
            </a:lnSpc>
            <a:spcBef>
              <a:spcPts val="0"/>
            </a:spcBef>
            <a:spcAft>
              <a:spcPts val="0"/>
            </a:spcAft>
          </a:pPr>
          <a:r>
            <a:rPr lang="zh-CN" altLang="en-US" sz="2000"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统计</a:t>
          </a:r>
          <a:endPar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401BA196-CA66-403C-8AB5-93E10DC53F6B}" type="parTrans" cxnId="{A52104A7-52E8-4C90-966F-AC8735244C61}">
      <dgm:prSet/>
      <dgm:spPr/>
      <dgm:t>
        <a:bodyPr/>
        <a:lstStyle/>
        <a:p>
          <a:pPr>
            <a:lnSpc>
              <a:spcPct val="100000"/>
            </a:lnSpc>
            <a:spcBef>
              <a:spcPts val="0"/>
            </a:spcBef>
            <a:spcAft>
              <a:spcPts val="0"/>
            </a:spcAft>
          </a:pPr>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60C70595-C776-4C8C-8621-FA367DB23765}" type="sibTrans" cxnId="{A52104A7-52E8-4C90-966F-AC8735244C61}">
      <dgm:prSet/>
      <dgm:spPr/>
      <dgm:t>
        <a:bodyPr/>
        <a:lstStyle/>
        <a:p>
          <a:pPr>
            <a:lnSpc>
              <a:spcPct val="100000"/>
            </a:lnSpc>
            <a:spcBef>
              <a:spcPts val="0"/>
            </a:spcBef>
            <a:spcAft>
              <a:spcPts val="0"/>
            </a:spcAft>
          </a:pPr>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3EA1F123-4EC1-4E7A-9BF8-4BD3A7B71F55}">
      <dgm:prSet phldrT="[文本]" custT="1"/>
      <dgm:spPr/>
      <dgm:t>
        <a:bodyPr/>
        <a:lstStyle/>
        <a:p>
          <a:pPr>
            <a:lnSpc>
              <a:spcPct val="100000"/>
            </a:lnSpc>
            <a:spcBef>
              <a:spcPts val="0"/>
            </a:spcBef>
            <a:spcAft>
              <a:spcPts val="0"/>
            </a:spcAft>
          </a:pPr>
          <a:r>
            <a:rPr lang="zh-CN" altLang="en-US" sz="2000"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预算</a:t>
          </a:r>
          <a:endParaRPr lang="en-US" altLang="zh-CN" sz="2000"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ct val="100000"/>
            </a:lnSpc>
            <a:spcBef>
              <a:spcPts val="0"/>
            </a:spcBef>
            <a:spcAft>
              <a:spcPts val="0"/>
            </a:spcAft>
          </a:pPr>
          <a:r>
            <a:rPr lang="zh-CN" altLang="en-US" sz="2000"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编报</a:t>
          </a:r>
          <a:endPar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0387974F-145C-4794-9985-35FF8A260C0E}" type="parTrans" cxnId="{6AB88FB8-9A41-4D1B-A0E9-0284EEC2C421}">
      <dgm:prSet/>
      <dgm:spPr/>
      <dgm:t>
        <a:bodyPr/>
        <a:lstStyle/>
        <a:p>
          <a:pPr>
            <a:lnSpc>
              <a:spcPct val="100000"/>
            </a:lnSpc>
            <a:spcBef>
              <a:spcPts val="0"/>
            </a:spcBef>
            <a:spcAft>
              <a:spcPts val="0"/>
            </a:spcAft>
          </a:pPr>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9089BC7F-D6C5-4683-890F-F1B9F10F7FD8}" type="sibTrans" cxnId="{6AB88FB8-9A41-4D1B-A0E9-0284EEC2C421}">
      <dgm:prSet/>
      <dgm:spPr/>
      <dgm:t>
        <a:bodyPr/>
        <a:lstStyle/>
        <a:p>
          <a:pPr>
            <a:lnSpc>
              <a:spcPct val="100000"/>
            </a:lnSpc>
            <a:spcBef>
              <a:spcPts val="0"/>
            </a:spcBef>
            <a:spcAft>
              <a:spcPts val="0"/>
            </a:spcAft>
          </a:pPr>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FEB4861B-AD4B-49D5-B09C-50E4573BACE8}">
      <dgm:prSet custT="1"/>
      <dgm:spPr/>
      <dgm:t>
        <a:bodyPr/>
        <a:lstStyle/>
        <a:p>
          <a:pPr>
            <a:lnSpc>
              <a:spcPct val="100000"/>
            </a:lnSpc>
            <a:spcBef>
              <a:spcPts val="0"/>
            </a:spcBef>
            <a:spcAft>
              <a:spcPts val="0"/>
            </a:spcAft>
          </a:pPr>
          <a:r>
            <a:rPr lang="zh-CN" altLang="en-US" sz="2000"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薪酬</a:t>
          </a:r>
          <a:endParaRPr lang="en-US" altLang="zh-CN" sz="2000"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F6F9B78B-0857-495F-AE9E-BA74460C2A15}" type="parTrans" cxnId="{3745E453-71D1-46E9-9007-AD3E23ABEEBE}">
      <dgm:prSet/>
      <dgm:spPr/>
      <dgm:t>
        <a:bodyPr/>
        <a:lstStyle/>
        <a:p>
          <a:pPr>
            <a:lnSpc>
              <a:spcPct val="100000"/>
            </a:lnSpc>
            <a:spcBef>
              <a:spcPts val="0"/>
            </a:spcBef>
            <a:spcAft>
              <a:spcPts val="0"/>
            </a:spcAft>
          </a:pPr>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2DDA012A-AFD6-42DC-9B6D-CA30C0583627}" type="sibTrans" cxnId="{3745E453-71D1-46E9-9007-AD3E23ABEEBE}">
      <dgm:prSet/>
      <dgm:spPr/>
      <dgm:t>
        <a:bodyPr/>
        <a:lstStyle/>
        <a:p>
          <a:pPr>
            <a:lnSpc>
              <a:spcPct val="100000"/>
            </a:lnSpc>
            <a:spcBef>
              <a:spcPts val="0"/>
            </a:spcBef>
            <a:spcAft>
              <a:spcPts val="0"/>
            </a:spcAft>
          </a:pPr>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220A69DA-AC8E-4345-85F9-4B8D6260F59C}" type="pres">
      <dgm:prSet presAssocID="{448E70FE-7B9D-4589-97C4-0C46D8ACB6A4}" presName="Name0" presStyleCnt="0">
        <dgm:presLayoutVars>
          <dgm:chMax val="1"/>
          <dgm:dir/>
          <dgm:animLvl val="ctr"/>
          <dgm:resizeHandles val="exact"/>
        </dgm:presLayoutVars>
      </dgm:prSet>
      <dgm:spPr/>
      <dgm:t>
        <a:bodyPr/>
        <a:lstStyle/>
        <a:p>
          <a:endParaRPr lang="zh-CN" altLang="en-US"/>
        </a:p>
      </dgm:t>
    </dgm:pt>
    <dgm:pt modelId="{6F3FEFF2-A1DC-48D0-879E-AA83ADD9B36F}" type="pres">
      <dgm:prSet presAssocID="{2160B916-987E-4B08-A135-FE8EA11E3E34}" presName="centerShape" presStyleLbl="node0" presStyleIdx="0" presStyleCnt="1"/>
      <dgm:spPr/>
      <dgm:t>
        <a:bodyPr/>
        <a:lstStyle/>
        <a:p>
          <a:endParaRPr lang="zh-CN" altLang="en-US"/>
        </a:p>
      </dgm:t>
    </dgm:pt>
    <dgm:pt modelId="{DF2E2E74-A7D4-4B7F-BD1D-310113FB847F}" type="pres">
      <dgm:prSet presAssocID="{157A810B-0837-4A07-A4FD-FA312CFE512D}" presName="node" presStyleLbl="node1" presStyleIdx="0" presStyleCnt="5" custScaleX="122066" custScaleY="122066">
        <dgm:presLayoutVars>
          <dgm:bulletEnabled val="1"/>
        </dgm:presLayoutVars>
      </dgm:prSet>
      <dgm:spPr/>
      <dgm:t>
        <a:bodyPr/>
        <a:lstStyle/>
        <a:p>
          <a:endParaRPr lang="zh-CN" altLang="en-US"/>
        </a:p>
      </dgm:t>
    </dgm:pt>
    <dgm:pt modelId="{7C37C276-3B4E-4819-A8DA-3242281938D9}" type="pres">
      <dgm:prSet presAssocID="{157A810B-0837-4A07-A4FD-FA312CFE512D}" presName="dummy" presStyleCnt="0"/>
      <dgm:spPr/>
    </dgm:pt>
    <dgm:pt modelId="{FF7C1272-4B21-4E44-B8D9-983BCCADCEEA}" type="pres">
      <dgm:prSet presAssocID="{BB87BF7A-49F5-4042-B48B-35F18C0E35D4}" presName="sibTrans" presStyleLbl="sibTrans2D1" presStyleIdx="0" presStyleCnt="5"/>
      <dgm:spPr/>
      <dgm:t>
        <a:bodyPr/>
        <a:lstStyle/>
        <a:p>
          <a:endParaRPr lang="zh-CN" altLang="en-US"/>
        </a:p>
      </dgm:t>
    </dgm:pt>
    <dgm:pt modelId="{65530A1F-5F48-4BB6-90C8-B420998C5B8D}" type="pres">
      <dgm:prSet presAssocID="{FEB4861B-AD4B-49D5-B09C-50E4573BACE8}" presName="node" presStyleLbl="node1" presStyleIdx="1" presStyleCnt="5" custScaleX="122066" custScaleY="122066">
        <dgm:presLayoutVars>
          <dgm:bulletEnabled val="1"/>
        </dgm:presLayoutVars>
      </dgm:prSet>
      <dgm:spPr/>
      <dgm:t>
        <a:bodyPr/>
        <a:lstStyle/>
        <a:p>
          <a:endParaRPr lang="zh-CN" altLang="en-US"/>
        </a:p>
      </dgm:t>
    </dgm:pt>
    <dgm:pt modelId="{A86E8225-B535-4DF7-85F8-204065016B6C}" type="pres">
      <dgm:prSet presAssocID="{FEB4861B-AD4B-49D5-B09C-50E4573BACE8}" presName="dummy" presStyleCnt="0"/>
      <dgm:spPr/>
    </dgm:pt>
    <dgm:pt modelId="{B3126CC5-2F6B-43B1-A919-A7F29A4048E0}" type="pres">
      <dgm:prSet presAssocID="{2DDA012A-AFD6-42DC-9B6D-CA30C0583627}" presName="sibTrans" presStyleLbl="sibTrans2D1" presStyleIdx="1" presStyleCnt="5"/>
      <dgm:spPr/>
      <dgm:t>
        <a:bodyPr/>
        <a:lstStyle/>
        <a:p>
          <a:endParaRPr lang="zh-CN" altLang="en-US"/>
        </a:p>
      </dgm:t>
    </dgm:pt>
    <dgm:pt modelId="{C899D10A-E3FA-48D0-857D-18A9DF068D11}" type="pres">
      <dgm:prSet presAssocID="{5720005B-37F3-4F73-B488-852A7D47F162}" presName="node" presStyleLbl="node1" presStyleIdx="2" presStyleCnt="5" custScaleX="122066" custScaleY="122066">
        <dgm:presLayoutVars>
          <dgm:bulletEnabled val="1"/>
        </dgm:presLayoutVars>
      </dgm:prSet>
      <dgm:spPr/>
      <dgm:t>
        <a:bodyPr/>
        <a:lstStyle/>
        <a:p>
          <a:endParaRPr lang="zh-CN" altLang="en-US"/>
        </a:p>
      </dgm:t>
    </dgm:pt>
    <dgm:pt modelId="{499FE91D-8805-4BAB-A014-FFB7DA82570C}" type="pres">
      <dgm:prSet presAssocID="{5720005B-37F3-4F73-B488-852A7D47F162}" presName="dummy" presStyleCnt="0"/>
      <dgm:spPr/>
    </dgm:pt>
    <dgm:pt modelId="{F3415715-01DB-44F7-85C6-92F5C18C45B1}" type="pres">
      <dgm:prSet presAssocID="{B4C645FC-8517-48AB-BBA0-D78DF6457B68}" presName="sibTrans" presStyleLbl="sibTrans2D1" presStyleIdx="2" presStyleCnt="5"/>
      <dgm:spPr/>
      <dgm:t>
        <a:bodyPr/>
        <a:lstStyle/>
        <a:p>
          <a:endParaRPr lang="zh-CN" altLang="en-US"/>
        </a:p>
      </dgm:t>
    </dgm:pt>
    <dgm:pt modelId="{218AAE15-A3B7-45D2-9AD8-67D10D669756}" type="pres">
      <dgm:prSet presAssocID="{2C13785A-40CA-4417-B1A9-72ACB2AE0BFC}" presName="node" presStyleLbl="node1" presStyleIdx="3" presStyleCnt="5" custScaleX="122066" custScaleY="122066">
        <dgm:presLayoutVars>
          <dgm:bulletEnabled val="1"/>
        </dgm:presLayoutVars>
      </dgm:prSet>
      <dgm:spPr/>
      <dgm:t>
        <a:bodyPr/>
        <a:lstStyle/>
        <a:p>
          <a:endParaRPr lang="zh-CN" altLang="en-US"/>
        </a:p>
      </dgm:t>
    </dgm:pt>
    <dgm:pt modelId="{0325BD5E-9FDA-4CF5-A7CB-AABD7EDEC202}" type="pres">
      <dgm:prSet presAssocID="{2C13785A-40CA-4417-B1A9-72ACB2AE0BFC}" presName="dummy" presStyleCnt="0"/>
      <dgm:spPr/>
    </dgm:pt>
    <dgm:pt modelId="{0E9E1231-1967-466D-A1ED-25B2A5D0ED6A}" type="pres">
      <dgm:prSet presAssocID="{60C70595-C776-4C8C-8621-FA367DB23765}" presName="sibTrans" presStyleLbl="sibTrans2D1" presStyleIdx="3" presStyleCnt="5"/>
      <dgm:spPr/>
      <dgm:t>
        <a:bodyPr/>
        <a:lstStyle/>
        <a:p>
          <a:endParaRPr lang="zh-CN" altLang="en-US"/>
        </a:p>
      </dgm:t>
    </dgm:pt>
    <dgm:pt modelId="{1DD9D20A-05C7-46FB-97CB-F3817D8E2A12}" type="pres">
      <dgm:prSet presAssocID="{3EA1F123-4EC1-4E7A-9BF8-4BD3A7B71F55}" presName="node" presStyleLbl="node1" presStyleIdx="4" presStyleCnt="5" custScaleX="122066" custScaleY="122066">
        <dgm:presLayoutVars>
          <dgm:bulletEnabled val="1"/>
        </dgm:presLayoutVars>
      </dgm:prSet>
      <dgm:spPr/>
      <dgm:t>
        <a:bodyPr/>
        <a:lstStyle/>
        <a:p>
          <a:endParaRPr lang="zh-CN" altLang="en-US"/>
        </a:p>
      </dgm:t>
    </dgm:pt>
    <dgm:pt modelId="{3B2042B5-3D5A-4033-A43B-7C044DE531D0}" type="pres">
      <dgm:prSet presAssocID="{3EA1F123-4EC1-4E7A-9BF8-4BD3A7B71F55}" presName="dummy" presStyleCnt="0"/>
      <dgm:spPr/>
    </dgm:pt>
    <dgm:pt modelId="{F3FE9394-8138-4BA3-B571-BCD88E53409E}" type="pres">
      <dgm:prSet presAssocID="{9089BC7F-D6C5-4683-890F-F1B9F10F7FD8}" presName="sibTrans" presStyleLbl="sibTrans2D1" presStyleIdx="4" presStyleCnt="5"/>
      <dgm:spPr/>
      <dgm:t>
        <a:bodyPr/>
        <a:lstStyle/>
        <a:p>
          <a:endParaRPr lang="zh-CN" altLang="en-US"/>
        </a:p>
      </dgm:t>
    </dgm:pt>
  </dgm:ptLst>
  <dgm:cxnLst>
    <dgm:cxn modelId="{A8358475-346E-4828-A7E6-94FA2B707020}" type="presOf" srcId="{2160B916-987E-4B08-A135-FE8EA11E3E34}" destId="{6F3FEFF2-A1DC-48D0-879E-AA83ADD9B36F}" srcOrd="0" destOrd="0" presId="urn:microsoft.com/office/officeart/2005/8/layout/radial6"/>
    <dgm:cxn modelId="{E7C128E4-CB37-4E3B-8460-97E5888FA0B7}" type="presOf" srcId="{5720005B-37F3-4F73-B488-852A7D47F162}" destId="{C899D10A-E3FA-48D0-857D-18A9DF068D11}" srcOrd="0" destOrd="0" presId="urn:microsoft.com/office/officeart/2005/8/layout/radial6"/>
    <dgm:cxn modelId="{A115BA0A-27CF-4AB3-A24A-BD475743E28D}" type="presOf" srcId="{3EA1F123-4EC1-4E7A-9BF8-4BD3A7B71F55}" destId="{1DD9D20A-05C7-46FB-97CB-F3817D8E2A12}" srcOrd="0" destOrd="0" presId="urn:microsoft.com/office/officeart/2005/8/layout/radial6"/>
    <dgm:cxn modelId="{7110FAEE-511E-45FC-93A4-2929D425430D}" type="presOf" srcId="{FEB4861B-AD4B-49D5-B09C-50E4573BACE8}" destId="{65530A1F-5F48-4BB6-90C8-B420998C5B8D}" srcOrd="0" destOrd="0" presId="urn:microsoft.com/office/officeart/2005/8/layout/radial6"/>
    <dgm:cxn modelId="{55293F1A-1947-4702-B2F4-AFA215A6FB0D}" type="presOf" srcId="{9089BC7F-D6C5-4683-890F-F1B9F10F7FD8}" destId="{F3FE9394-8138-4BA3-B571-BCD88E53409E}" srcOrd="0" destOrd="0" presId="urn:microsoft.com/office/officeart/2005/8/layout/radial6"/>
    <dgm:cxn modelId="{A52104A7-52E8-4C90-966F-AC8735244C61}" srcId="{2160B916-987E-4B08-A135-FE8EA11E3E34}" destId="{2C13785A-40CA-4417-B1A9-72ACB2AE0BFC}" srcOrd="3" destOrd="0" parTransId="{401BA196-CA66-403C-8AB5-93E10DC53F6B}" sibTransId="{60C70595-C776-4C8C-8621-FA367DB23765}"/>
    <dgm:cxn modelId="{6AB88FB8-9A41-4D1B-A0E9-0284EEC2C421}" srcId="{2160B916-987E-4B08-A135-FE8EA11E3E34}" destId="{3EA1F123-4EC1-4E7A-9BF8-4BD3A7B71F55}" srcOrd="4" destOrd="0" parTransId="{0387974F-145C-4794-9985-35FF8A260C0E}" sibTransId="{9089BC7F-D6C5-4683-890F-F1B9F10F7FD8}"/>
    <dgm:cxn modelId="{9F524423-0E26-4305-97BC-8B3D53332EB4}" type="presOf" srcId="{2C13785A-40CA-4417-B1A9-72ACB2AE0BFC}" destId="{218AAE15-A3B7-45D2-9AD8-67D10D669756}" srcOrd="0" destOrd="0" presId="urn:microsoft.com/office/officeart/2005/8/layout/radial6"/>
    <dgm:cxn modelId="{2BDD37ED-906E-418C-AD86-3122C18B1D57}" type="presOf" srcId="{60C70595-C776-4C8C-8621-FA367DB23765}" destId="{0E9E1231-1967-466D-A1ED-25B2A5D0ED6A}" srcOrd="0" destOrd="0" presId="urn:microsoft.com/office/officeart/2005/8/layout/radial6"/>
    <dgm:cxn modelId="{444A10BC-99B9-45ED-B192-C57D169794FA}" type="presOf" srcId="{448E70FE-7B9D-4589-97C4-0C46D8ACB6A4}" destId="{220A69DA-AC8E-4345-85F9-4B8D6260F59C}" srcOrd="0" destOrd="0" presId="urn:microsoft.com/office/officeart/2005/8/layout/radial6"/>
    <dgm:cxn modelId="{3CFFA4D6-56FA-4C5F-BD80-C1F38B0BD139}" srcId="{2160B916-987E-4B08-A135-FE8EA11E3E34}" destId="{5720005B-37F3-4F73-B488-852A7D47F162}" srcOrd="2" destOrd="0" parTransId="{DAF89484-7184-4EFA-99D9-4795336A116F}" sibTransId="{B4C645FC-8517-48AB-BBA0-D78DF6457B68}"/>
    <dgm:cxn modelId="{1114D574-15B8-4440-94A0-ABC97A1B2A8B}" type="presOf" srcId="{BB87BF7A-49F5-4042-B48B-35F18C0E35D4}" destId="{FF7C1272-4B21-4E44-B8D9-983BCCADCEEA}" srcOrd="0" destOrd="0" presId="urn:microsoft.com/office/officeart/2005/8/layout/radial6"/>
    <dgm:cxn modelId="{8E7744F5-498B-4416-A91F-F98DE4FCE019}" type="presOf" srcId="{157A810B-0837-4A07-A4FD-FA312CFE512D}" destId="{DF2E2E74-A7D4-4B7F-BD1D-310113FB847F}" srcOrd="0" destOrd="0" presId="urn:microsoft.com/office/officeart/2005/8/layout/radial6"/>
    <dgm:cxn modelId="{BBDF0818-6473-4E42-9E57-806226C16E51}" srcId="{2160B916-987E-4B08-A135-FE8EA11E3E34}" destId="{157A810B-0837-4A07-A4FD-FA312CFE512D}" srcOrd="0" destOrd="0" parTransId="{7BFE24A8-4C09-4440-9E04-00E5250D9235}" sibTransId="{BB87BF7A-49F5-4042-B48B-35F18C0E35D4}"/>
    <dgm:cxn modelId="{3745E453-71D1-46E9-9007-AD3E23ABEEBE}" srcId="{2160B916-987E-4B08-A135-FE8EA11E3E34}" destId="{FEB4861B-AD4B-49D5-B09C-50E4573BACE8}" srcOrd="1" destOrd="0" parTransId="{F6F9B78B-0857-495F-AE9E-BA74460C2A15}" sibTransId="{2DDA012A-AFD6-42DC-9B6D-CA30C0583627}"/>
    <dgm:cxn modelId="{87D67ED9-AF10-48EB-93A0-F599A98E58B3}" type="presOf" srcId="{B4C645FC-8517-48AB-BBA0-D78DF6457B68}" destId="{F3415715-01DB-44F7-85C6-92F5C18C45B1}" srcOrd="0" destOrd="0" presId="urn:microsoft.com/office/officeart/2005/8/layout/radial6"/>
    <dgm:cxn modelId="{DE126D16-8035-4DD3-9336-B3ECA17597E9}" type="presOf" srcId="{2DDA012A-AFD6-42DC-9B6D-CA30C0583627}" destId="{B3126CC5-2F6B-43B1-A919-A7F29A4048E0}" srcOrd="0" destOrd="0" presId="urn:microsoft.com/office/officeart/2005/8/layout/radial6"/>
    <dgm:cxn modelId="{ED1114DF-DC65-4C21-93C1-2BA6DA99FC40}" srcId="{448E70FE-7B9D-4589-97C4-0C46D8ACB6A4}" destId="{2160B916-987E-4B08-A135-FE8EA11E3E34}" srcOrd="0" destOrd="0" parTransId="{5AD10D06-CD87-49BB-A4C7-5FFE11DDAC7D}" sibTransId="{2D3D111E-66C4-4DB1-AED2-148C900042C9}"/>
    <dgm:cxn modelId="{2A65A366-8455-457E-ABA5-40C6B12751EC}" type="presParOf" srcId="{220A69DA-AC8E-4345-85F9-4B8D6260F59C}" destId="{6F3FEFF2-A1DC-48D0-879E-AA83ADD9B36F}" srcOrd="0" destOrd="0" presId="urn:microsoft.com/office/officeart/2005/8/layout/radial6"/>
    <dgm:cxn modelId="{7B5D8152-6769-4F4A-8E10-484958FF38F3}" type="presParOf" srcId="{220A69DA-AC8E-4345-85F9-4B8D6260F59C}" destId="{DF2E2E74-A7D4-4B7F-BD1D-310113FB847F}" srcOrd="1" destOrd="0" presId="urn:microsoft.com/office/officeart/2005/8/layout/radial6"/>
    <dgm:cxn modelId="{BC257896-602A-4246-8D95-EE6D00E30640}" type="presParOf" srcId="{220A69DA-AC8E-4345-85F9-4B8D6260F59C}" destId="{7C37C276-3B4E-4819-A8DA-3242281938D9}" srcOrd="2" destOrd="0" presId="urn:microsoft.com/office/officeart/2005/8/layout/radial6"/>
    <dgm:cxn modelId="{EB4901AA-1ED2-47A8-8C60-C9372B0A6626}" type="presParOf" srcId="{220A69DA-AC8E-4345-85F9-4B8D6260F59C}" destId="{FF7C1272-4B21-4E44-B8D9-983BCCADCEEA}" srcOrd="3" destOrd="0" presId="urn:microsoft.com/office/officeart/2005/8/layout/radial6"/>
    <dgm:cxn modelId="{C5724BDF-6552-451A-AE43-FFFE928F5963}" type="presParOf" srcId="{220A69DA-AC8E-4345-85F9-4B8D6260F59C}" destId="{65530A1F-5F48-4BB6-90C8-B420998C5B8D}" srcOrd="4" destOrd="0" presId="urn:microsoft.com/office/officeart/2005/8/layout/radial6"/>
    <dgm:cxn modelId="{A8E29183-4962-4C9F-9AB5-DB1808BA3E05}" type="presParOf" srcId="{220A69DA-AC8E-4345-85F9-4B8D6260F59C}" destId="{A86E8225-B535-4DF7-85F8-204065016B6C}" srcOrd="5" destOrd="0" presId="urn:microsoft.com/office/officeart/2005/8/layout/radial6"/>
    <dgm:cxn modelId="{3326A328-7540-483D-A93E-5B9367F2C3F1}" type="presParOf" srcId="{220A69DA-AC8E-4345-85F9-4B8D6260F59C}" destId="{B3126CC5-2F6B-43B1-A919-A7F29A4048E0}" srcOrd="6" destOrd="0" presId="urn:microsoft.com/office/officeart/2005/8/layout/radial6"/>
    <dgm:cxn modelId="{1A5C7A86-1409-4DCF-B7D4-93DC4745DD33}" type="presParOf" srcId="{220A69DA-AC8E-4345-85F9-4B8D6260F59C}" destId="{C899D10A-E3FA-48D0-857D-18A9DF068D11}" srcOrd="7" destOrd="0" presId="urn:microsoft.com/office/officeart/2005/8/layout/radial6"/>
    <dgm:cxn modelId="{5D8C7C42-E526-40CC-AAD7-5CB206496CA2}" type="presParOf" srcId="{220A69DA-AC8E-4345-85F9-4B8D6260F59C}" destId="{499FE91D-8805-4BAB-A014-FFB7DA82570C}" srcOrd="8" destOrd="0" presId="urn:microsoft.com/office/officeart/2005/8/layout/radial6"/>
    <dgm:cxn modelId="{8742A7B1-B4F7-4768-B58D-32F41E54D551}" type="presParOf" srcId="{220A69DA-AC8E-4345-85F9-4B8D6260F59C}" destId="{F3415715-01DB-44F7-85C6-92F5C18C45B1}" srcOrd="9" destOrd="0" presId="urn:microsoft.com/office/officeart/2005/8/layout/radial6"/>
    <dgm:cxn modelId="{78873969-2B2F-4BC3-82B6-5788E198BBC0}" type="presParOf" srcId="{220A69DA-AC8E-4345-85F9-4B8D6260F59C}" destId="{218AAE15-A3B7-45D2-9AD8-67D10D669756}" srcOrd="10" destOrd="0" presId="urn:microsoft.com/office/officeart/2005/8/layout/radial6"/>
    <dgm:cxn modelId="{F4D822D5-E3B4-43B3-BCF6-EAC17EDC795B}" type="presParOf" srcId="{220A69DA-AC8E-4345-85F9-4B8D6260F59C}" destId="{0325BD5E-9FDA-4CF5-A7CB-AABD7EDEC202}" srcOrd="11" destOrd="0" presId="urn:microsoft.com/office/officeart/2005/8/layout/radial6"/>
    <dgm:cxn modelId="{BC090027-D8D7-429A-8342-6AC0DD2D3E16}" type="presParOf" srcId="{220A69DA-AC8E-4345-85F9-4B8D6260F59C}" destId="{0E9E1231-1967-466D-A1ED-25B2A5D0ED6A}" srcOrd="12" destOrd="0" presId="urn:microsoft.com/office/officeart/2005/8/layout/radial6"/>
    <dgm:cxn modelId="{E518EB14-308A-496A-9D00-341A55794DB9}" type="presParOf" srcId="{220A69DA-AC8E-4345-85F9-4B8D6260F59C}" destId="{1DD9D20A-05C7-46FB-97CB-F3817D8E2A12}" srcOrd="13" destOrd="0" presId="urn:microsoft.com/office/officeart/2005/8/layout/radial6"/>
    <dgm:cxn modelId="{439D8ECF-89CB-4891-93F1-46205E4D6F04}" type="presParOf" srcId="{220A69DA-AC8E-4345-85F9-4B8D6260F59C}" destId="{3B2042B5-3D5A-4033-A43B-7C044DE531D0}" srcOrd="14" destOrd="0" presId="urn:microsoft.com/office/officeart/2005/8/layout/radial6"/>
    <dgm:cxn modelId="{FB2F55F6-C377-4865-B781-46C134A74908}" type="presParOf" srcId="{220A69DA-AC8E-4345-85F9-4B8D6260F59C}" destId="{F3FE9394-8138-4BA3-B571-BCD88E53409E}" srcOrd="15" destOrd="0" presId="urn:microsoft.com/office/officeart/2005/8/layout/radial6"/>
  </dgm:cxnLst>
  <dgm:bg>
    <a:noFill/>
  </dgm:bg>
  <dgm:whole>
    <a:ln>
      <a:solidFill>
        <a:srgbClr val="92D050"/>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E9394-8138-4BA3-B571-BCD88E53409E}">
      <dsp:nvSpPr>
        <dsp:cNvPr id="0" name=""/>
        <dsp:cNvSpPr/>
      </dsp:nvSpPr>
      <dsp:spPr>
        <a:xfrm>
          <a:off x="1250563" y="468406"/>
          <a:ext cx="3043489" cy="3043489"/>
        </a:xfrm>
        <a:prstGeom prst="blockArc">
          <a:avLst>
            <a:gd name="adj1" fmla="val 11880000"/>
            <a:gd name="adj2" fmla="val 16200000"/>
            <a:gd name="adj3" fmla="val 4636"/>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E9E1231-1967-466D-A1ED-25B2A5D0ED6A}">
      <dsp:nvSpPr>
        <dsp:cNvPr id="0" name=""/>
        <dsp:cNvSpPr/>
      </dsp:nvSpPr>
      <dsp:spPr>
        <a:xfrm>
          <a:off x="1250563" y="468406"/>
          <a:ext cx="3043489" cy="3043489"/>
        </a:xfrm>
        <a:prstGeom prst="blockArc">
          <a:avLst>
            <a:gd name="adj1" fmla="val 7560000"/>
            <a:gd name="adj2" fmla="val 11880000"/>
            <a:gd name="adj3" fmla="val 4636"/>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3415715-01DB-44F7-85C6-92F5C18C45B1}">
      <dsp:nvSpPr>
        <dsp:cNvPr id="0" name=""/>
        <dsp:cNvSpPr/>
      </dsp:nvSpPr>
      <dsp:spPr>
        <a:xfrm>
          <a:off x="1250563" y="468406"/>
          <a:ext cx="3043489" cy="3043489"/>
        </a:xfrm>
        <a:prstGeom prst="blockArc">
          <a:avLst>
            <a:gd name="adj1" fmla="val 3240000"/>
            <a:gd name="adj2" fmla="val 7560000"/>
            <a:gd name="adj3" fmla="val 4636"/>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3126CC5-2F6B-43B1-A919-A7F29A4048E0}">
      <dsp:nvSpPr>
        <dsp:cNvPr id="0" name=""/>
        <dsp:cNvSpPr/>
      </dsp:nvSpPr>
      <dsp:spPr>
        <a:xfrm>
          <a:off x="1250563" y="468406"/>
          <a:ext cx="3043489" cy="3043489"/>
        </a:xfrm>
        <a:prstGeom prst="blockArc">
          <a:avLst>
            <a:gd name="adj1" fmla="val 20520000"/>
            <a:gd name="adj2" fmla="val 3240000"/>
            <a:gd name="adj3" fmla="val 4636"/>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F7C1272-4B21-4E44-B8D9-983BCCADCEEA}">
      <dsp:nvSpPr>
        <dsp:cNvPr id="0" name=""/>
        <dsp:cNvSpPr/>
      </dsp:nvSpPr>
      <dsp:spPr>
        <a:xfrm>
          <a:off x="1250563" y="468406"/>
          <a:ext cx="3043489" cy="3043489"/>
        </a:xfrm>
        <a:prstGeom prst="blockArc">
          <a:avLst>
            <a:gd name="adj1" fmla="val 16200000"/>
            <a:gd name="adj2" fmla="val 20520000"/>
            <a:gd name="adj3" fmla="val 4636"/>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F3FEFF2-A1DC-48D0-879E-AA83ADD9B36F}">
      <dsp:nvSpPr>
        <dsp:cNvPr id="0" name=""/>
        <dsp:cNvSpPr/>
      </dsp:nvSpPr>
      <dsp:spPr>
        <a:xfrm>
          <a:off x="2072462" y="1290305"/>
          <a:ext cx="1399690" cy="1399690"/>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100000"/>
            </a:lnSpc>
            <a:spcBef>
              <a:spcPct val="0"/>
            </a:spcBef>
            <a:spcAft>
              <a:spcPts val="0"/>
            </a:spcAft>
          </a:pPr>
          <a:r>
            <a:rPr lang="zh-CN" altLang="en-US" sz="2400" b="1" kern="12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人事</a:t>
          </a:r>
          <a:endParaRPr lang="en-US" altLang="zh-CN" sz="2400" b="1" kern="12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lvl="0" algn="ctr" defTabSz="1066800">
            <a:lnSpc>
              <a:spcPct val="100000"/>
            </a:lnSpc>
            <a:spcBef>
              <a:spcPct val="0"/>
            </a:spcBef>
            <a:spcAft>
              <a:spcPts val="0"/>
            </a:spcAft>
          </a:pPr>
          <a:r>
            <a:rPr lang="zh-CN" altLang="en-US" sz="2400" b="1" kern="12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劳资</a:t>
          </a:r>
          <a:endParaRPr lang="zh-CN" altLang="en-US" sz="24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sp:txBody>
      <dsp:txXfrm>
        <a:off x="2277442" y="1495285"/>
        <a:ext cx="989730" cy="989730"/>
      </dsp:txXfrm>
    </dsp:sp>
    <dsp:sp modelId="{DF2E2E74-A7D4-4B7F-BD1D-310113FB847F}">
      <dsp:nvSpPr>
        <dsp:cNvPr id="0" name=""/>
        <dsp:cNvSpPr/>
      </dsp:nvSpPr>
      <dsp:spPr>
        <a:xfrm>
          <a:off x="2174316" y="-94313"/>
          <a:ext cx="1195982" cy="1195982"/>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zh-CN" altLang="en-US" sz="2000" b="1" kern="12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招聘</a:t>
          </a:r>
          <a:endParaRPr lang="zh-CN" altLang="en-US" sz="20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sp:txBody>
      <dsp:txXfrm>
        <a:off x="2349464" y="80835"/>
        <a:ext cx="845686" cy="845686"/>
      </dsp:txXfrm>
    </dsp:sp>
    <dsp:sp modelId="{65530A1F-5F48-4BB6-90C8-B420998C5B8D}">
      <dsp:nvSpPr>
        <dsp:cNvPr id="0" name=""/>
        <dsp:cNvSpPr/>
      </dsp:nvSpPr>
      <dsp:spPr>
        <a:xfrm>
          <a:off x="3588036" y="932814"/>
          <a:ext cx="1195982" cy="1195982"/>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zh-CN" altLang="en-US" sz="2000" b="1" kern="12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薪酬</a:t>
          </a:r>
          <a:endParaRPr lang="en-US" altLang="zh-CN" sz="2000" b="1" kern="12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sp:txBody>
      <dsp:txXfrm>
        <a:off x="3763184" y="1107962"/>
        <a:ext cx="845686" cy="845686"/>
      </dsp:txXfrm>
    </dsp:sp>
    <dsp:sp modelId="{C899D10A-E3FA-48D0-857D-18A9DF068D11}">
      <dsp:nvSpPr>
        <dsp:cNvPr id="0" name=""/>
        <dsp:cNvSpPr/>
      </dsp:nvSpPr>
      <dsp:spPr>
        <a:xfrm>
          <a:off x="3048043" y="2594741"/>
          <a:ext cx="1195982" cy="1195982"/>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zh-CN" altLang="en-US" sz="2000" b="1" kern="12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居住证积分</a:t>
          </a:r>
          <a:endParaRPr lang="zh-CN" altLang="en-US" sz="20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sp:txBody>
      <dsp:txXfrm>
        <a:off x="3223191" y="2769889"/>
        <a:ext cx="845686" cy="845686"/>
      </dsp:txXfrm>
    </dsp:sp>
    <dsp:sp modelId="{218AAE15-A3B7-45D2-9AD8-67D10D669756}">
      <dsp:nvSpPr>
        <dsp:cNvPr id="0" name=""/>
        <dsp:cNvSpPr/>
      </dsp:nvSpPr>
      <dsp:spPr>
        <a:xfrm>
          <a:off x="1300589" y="2594741"/>
          <a:ext cx="1195982" cy="1195982"/>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zh-CN" altLang="en-US" sz="2000" b="1" kern="12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季报</a:t>
          </a:r>
          <a:endParaRPr lang="en-US" altLang="zh-CN" sz="2000" b="1" kern="12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lvl="0" algn="ctr" defTabSz="889000">
            <a:lnSpc>
              <a:spcPct val="100000"/>
            </a:lnSpc>
            <a:spcBef>
              <a:spcPct val="0"/>
            </a:spcBef>
            <a:spcAft>
              <a:spcPts val="0"/>
            </a:spcAft>
          </a:pPr>
          <a:r>
            <a:rPr lang="zh-CN" altLang="en-US" sz="2000" b="1" kern="12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统计</a:t>
          </a:r>
          <a:endParaRPr lang="zh-CN" altLang="en-US" sz="20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sp:txBody>
      <dsp:txXfrm>
        <a:off x="1475737" y="2769889"/>
        <a:ext cx="845686" cy="845686"/>
      </dsp:txXfrm>
    </dsp:sp>
    <dsp:sp modelId="{1DD9D20A-05C7-46FB-97CB-F3817D8E2A12}">
      <dsp:nvSpPr>
        <dsp:cNvPr id="0" name=""/>
        <dsp:cNvSpPr/>
      </dsp:nvSpPr>
      <dsp:spPr>
        <a:xfrm>
          <a:off x="760597" y="932814"/>
          <a:ext cx="1195982" cy="1195982"/>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r>
            <a:rPr lang="zh-CN" altLang="en-US" sz="2000" b="1" kern="12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预算</a:t>
          </a:r>
          <a:endParaRPr lang="en-US" altLang="zh-CN" sz="2000" b="1" kern="12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lvl="0" algn="ctr" defTabSz="889000">
            <a:lnSpc>
              <a:spcPct val="100000"/>
            </a:lnSpc>
            <a:spcBef>
              <a:spcPct val="0"/>
            </a:spcBef>
            <a:spcAft>
              <a:spcPts val="0"/>
            </a:spcAft>
          </a:pPr>
          <a:r>
            <a:rPr lang="zh-CN" altLang="en-US" sz="2000" b="1" kern="12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编报</a:t>
          </a:r>
          <a:endParaRPr lang="zh-CN" altLang="en-US" sz="20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sp:txBody>
      <dsp:txXfrm>
        <a:off x="935745" y="1107962"/>
        <a:ext cx="845686" cy="84568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2314F0-460D-42CA-97A2-9CC00B1A0108}" type="datetimeFigureOut">
              <a:rPr lang="zh-CN" altLang="en-US" smtClean="0"/>
              <a:t>2016/8/2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C7204B-64E4-4FB6-B5A4-92730F9C2FCE}" type="slidenum">
              <a:rPr lang="zh-CN" altLang="en-US" smtClean="0"/>
              <a:t>‹#›</a:t>
            </a:fld>
            <a:endParaRPr lang="zh-CN" altLang="en-US"/>
          </a:p>
        </p:txBody>
      </p:sp>
    </p:spTree>
    <p:extLst>
      <p:ext uri="{BB962C8B-B14F-4D97-AF65-F5344CB8AC3E}">
        <p14:creationId xmlns:p14="http://schemas.microsoft.com/office/powerpoint/2010/main" val="919477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各位领导、同事：</a:t>
            </a:r>
          </a:p>
          <a:p>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我是东南公司的尉建波，导师是发展中心综合管理室彭欢主任。今天汇报交流的题目是“立足勤实细、力求快准稳，走在改变的路上”。</a:t>
            </a:r>
          </a:p>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6EC7204B-64E4-4FB6-B5A4-92730F9C2FCE}" type="slidenum">
              <a:rPr lang="zh-CN" altLang="en-US" smtClean="0"/>
              <a:t>1</a:t>
            </a:fld>
            <a:endParaRPr lang="zh-CN" altLang="en-US"/>
          </a:p>
        </p:txBody>
      </p:sp>
    </p:spTree>
    <p:extLst>
      <p:ext uri="{BB962C8B-B14F-4D97-AF65-F5344CB8AC3E}">
        <p14:creationId xmlns:p14="http://schemas.microsoft.com/office/powerpoint/2010/main" val="2785828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三、严谨细致、协作共赢，做好精神文明建设和工会管理工作</a:t>
            </a:r>
          </a:p>
          <a:p>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在直属机关党委办公室交流期间，我还协助完成太湖局机关全国水利文明单位复审及</a:t>
            </a:r>
            <a:r>
              <a:rPr lang="en-US" altLang="zh-CN" sz="1200" kern="1200" dirty="0" smtClean="0">
                <a:solidFill>
                  <a:schemeClr val="tx1"/>
                </a:solidFill>
                <a:effectLst/>
                <a:latin typeface="+mn-lt"/>
                <a:ea typeface="+mn-ea"/>
                <a:cs typeface="+mn-cs"/>
              </a:rPr>
              <a:t>2015</a:t>
            </a:r>
            <a:r>
              <a:rPr lang="zh-CN" altLang="zh-CN" sz="1200" kern="1200" dirty="0" smtClean="0">
                <a:solidFill>
                  <a:schemeClr val="tx1"/>
                </a:solidFill>
                <a:effectLst/>
                <a:latin typeface="+mn-lt"/>
                <a:ea typeface="+mn-ea"/>
                <a:cs typeface="+mn-cs"/>
              </a:rPr>
              <a:t>年度上海市建交系统三八红旗手（集体）推选工作；协助开展太湖局</a:t>
            </a:r>
            <a:r>
              <a:rPr lang="en-US" altLang="zh-CN" sz="1200" kern="1200" dirty="0" smtClean="0">
                <a:solidFill>
                  <a:schemeClr val="tx1"/>
                </a:solidFill>
                <a:effectLst/>
                <a:latin typeface="+mn-lt"/>
                <a:ea typeface="+mn-ea"/>
                <a:cs typeface="+mn-cs"/>
              </a:rPr>
              <a:t>2016</a:t>
            </a:r>
            <a:r>
              <a:rPr lang="zh-CN" altLang="zh-CN" sz="1200" kern="1200" dirty="0" smtClean="0">
                <a:solidFill>
                  <a:schemeClr val="tx1"/>
                </a:solidFill>
                <a:effectLst/>
                <a:latin typeface="+mn-lt"/>
                <a:ea typeface="+mn-ea"/>
                <a:cs typeface="+mn-cs"/>
              </a:rPr>
              <a:t>年迎春联欢会、一季一赛</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绿色骑行等特色文体活动。</a:t>
            </a:r>
          </a:p>
          <a:p>
            <a:endParaRPr lang="zh-CN" altLang="en-US" dirty="0"/>
          </a:p>
        </p:txBody>
      </p:sp>
      <p:sp>
        <p:nvSpPr>
          <p:cNvPr id="4" name="日期占位符 3"/>
          <p:cNvSpPr>
            <a:spLocks noGrp="1"/>
          </p:cNvSpPr>
          <p:nvPr>
            <p:ph type="dt" idx="10"/>
          </p:nvPr>
        </p:nvSpPr>
        <p:spPr/>
        <p:txBody>
          <a:bodyPr/>
          <a:lstStyle/>
          <a:p>
            <a:fld id="{747374C1-DDD1-4870-93B2-7351FD7F5647}" type="datetime1">
              <a:rPr lang="zh-CN" altLang="en-US" smtClean="0"/>
              <a:pPr/>
              <a:t>2016/8/2</a:t>
            </a:fld>
            <a:endParaRPr lang="zh-CN" altLang="en-US"/>
          </a:p>
        </p:txBody>
      </p:sp>
      <p:sp>
        <p:nvSpPr>
          <p:cNvPr id="5" name="灯片编号占位符 4"/>
          <p:cNvSpPr>
            <a:spLocks noGrp="1"/>
          </p:cNvSpPr>
          <p:nvPr>
            <p:ph type="sldNum" sz="quarter" idx="11"/>
          </p:nvPr>
        </p:nvSpPr>
        <p:spPr/>
        <p:txBody>
          <a:bodyPr/>
          <a:lstStyle/>
          <a:p>
            <a:fld id="{3C715C11-B941-449A-9DA2-119DF8B2CB37}" type="slidenum">
              <a:rPr lang="zh-CN" altLang="en-US" smtClean="0"/>
              <a:pPr/>
              <a:t>10</a:t>
            </a:fld>
            <a:endParaRPr lang="zh-CN" altLang="en-US"/>
          </a:p>
        </p:txBody>
      </p:sp>
    </p:spTree>
    <p:extLst>
      <p:ext uri="{BB962C8B-B14F-4D97-AF65-F5344CB8AC3E}">
        <p14:creationId xmlns:p14="http://schemas.microsoft.com/office/powerpoint/2010/main" val="861375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精神文明建设和工会管理工作往往涉及到多个部门，需要部门之间相互协作。今年</a:t>
            </a:r>
            <a:r>
              <a:rPr lang="en-US" altLang="zh-CN" sz="1200" kern="1200" dirty="0" smtClean="0">
                <a:solidFill>
                  <a:schemeClr val="tx1"/>
                </a:solidFill>
                <a:effectLst/>
                <a:latin typeface="+mn-lt"/>
                <a:ea typeface="+mn-ea"/>
                <a:cs typeface="+mn-cs"/>
              </a:rPr>
              <a:t>3</a:t>
            </a:r>
            <a:r>
              <a:rPr lang="zh-CN" altLang="zh-CN" sz="1200" kern="1200" dirty="0" smtClean="0">
                <a:solidFill>
                  <a:schemeClr val="tx1"/>
                </a:solidFill>
                <a:effectLst/>
                <a:latin typeface="+mn-lt"/>
                <a:ea typeface="+mn-ea"/>
                <a:cs typeface="+mn-cs"/>
              </a:rPr>
              <a:t>月初，我们接到水利部文明委的复审通知，要求在</a:t>
            </a:r>
            <a:r>
              <a:rPr lang="en-US" altLang="zh-CN" sz="1200" kern="1200" dirty="0" smtClean="0">
                <a:solidFill>
                  <a:schemeClr val="tx1"/>
                </a:solidFill>
                <a:effectLst/>
                <a:latin typeface="+mn-lt"/>
                <a:ea typeface="+mn-ea"/>
                <a:cs typeface="+mn-cs"/>
              </a:rPr>
              <a:t>4</a:t>
            </a:r>
            <a:r>
              <a:rPr lang="zh-CN" altLang="zh-CN" sz="1200" kern="1200" dirty="0" smtClean="0">
                <a:solidFill>
                  <a:schemeClr val="tx1"/>
                </a:solidFill>
                <a:effectLst/>
                <a:latin typeface="+mn-lt"/>
                <a:ea typeface="+mn-ea"/>
                <a:cs typeface="+mn-cs"/>
              </a:rPr>
              <a:t>月初完成复审准备工作。在任务繁重和人员不足的双重压力下，我完全不知道这项工作该如何开展，也完全不敢预想这项工作的最终成果。当时，党办领导迅速布置工作，分配任务，带着我加班加点开展工作。经过一个月的努力，终于在</a:t>
            </a:r>
            <a:r>
              <a:rPr lang="en-US" altLang="zh-CN" sz="1200" kern="1200" dirty="0" smtClean="0">
                <a:solidFill>
                  <a:schemeClr val="tx1"/>
                </a:solidFill>
                <a:effectLst/>
                <a:latin typeface="+mn-lt"/>
                <a:ea typeface="+mn-ea"/>
                <a:cs typeface="+mn-cs"/>
              </a:rPr>
              <a:t>4</a:t>
            </a:r>
            <a:r>
              <a:rPr lang="zh-CN" altLang="zh-CN" sz="1200" kern="1200" dirty="0" smtClean="0">
                <a:solidFill>
                  <a:schemeClr val="tx1"/>
                </a:solidFill>
                <a:effectLst/>
                <a:latin typeface="+mn-lt"/>
                <a:ea typeface="+mn-ea"/>
                <a:cs typeface="+mn-cs"/>
              </a:rPr>
              <a:t>月</a:t>
            </a:r>
            <a:r>
              <a:rPr lang="en-US" altLang="zh-CN" sz="1200" kern="1200" dirty="0" smtClean="0">
                <a:solidFill>
                  <a:schemeClr val="tx1"/>
                </a:solidFill>
                <a:effectLst/>
                <a:latin typeface="+mn-lt"/>
                <a:ea typeface="+mn-ea"/>
                <a:cs typeface="+mn-cs"/>
              </a:rPr>
              <a:t>6</a:t>
            </a:r>
            <a:r>
              <a:rPr lang="zh-CN" altLang="zh-CN" sz="1200" kern="1200" dirty="0" smtClean="0">
                <a:solidFill>
                  <a:schemeClr val="tx1"/>
                </a:solidFill>
                <a:effectLst/>
                <a:latin typeface="+mn-lt"/>
                <a:ea typeface="+mn-ea"/>
                <a:cs typeface="+mn-cs"/>
              </a:rPr>
              <a:t>日完成所有准备工作。</a:t>
            </a:r>
            <a:r>
              <a:rPr lang="en-US" altLang="zh-CN" sz="1200" kern="1200" dirty="0" smtClean="0">
                <a:solidFill>
                  <a:schemeClr val="tx1"/>
                </a:solidFill>
                <a:effectLst/>
                <a:latin typeface="+mn-lt"/>
                <a:ea typeface="+mn-ea"/>
                <a:cs typeface="+mn-cs"/>
              </a:rPr>
              <a:t>4</a:t>
            </a:r>
            <a:r>
              <a:rPr lang="zh-CN" altLang="zh-CN" sz="1200" kern="1200" dirty="0" smtClean="0">
                <a:solidFill>
                  <a:schemeClr val="tx1"/>
                </a:solidFill>
                <a:effectLst/>
                <a:latin typeface="+mn-lt"/>
                <a:ea typeface="+mn-ea"/>
                <a:cs typeface="+mn-cs"/>
              </a:rPr>
              <a:t>月</a:t>
            </a:r>
            <a:r>
              <a:rPr lang="en-US" altLang="zh-CN" sz="1200" kern="1200" dirty="0" smtClean="0">
                <a:solidFill>
                  <a:schemeClr val="tx1"/>
                </a:solidFill>
                <a:effectLst/>
                <a:latin typeface="+mn-lt"/>
                <a:ea typeface="+mn-ea"/>
                <a:cs typeface="+mn-cs"/>
              </a:rPr>
              <a:t>11</a:t>
            </a:r>
            <a:r>
              <a:rPr lang="zh-CN" altLang="zh-CN" sz="1200" kern="1200" dirty="0" smtClean="0">
                <a:solidFill>
                  <a:schemeClr val="tx1"/>
                </a:solidFill>
                <a:effectLst/>
                <a:latin typeface="+mn-lt"/>
                <a:ea typeface="+mn-ea"/>
                <a:cs typeface="+mn-cs"/>
              </a:rPr>
              <a:t>日顺利通过水利部文明委评审组的验收。虽然最终呈现在验收组面前的仅仅是</a:t>
            </a:r>
            <a:r>
              <a:rPr lang="en-US" altLang="zh-CN" sz="1200" kern="1200" dirty="0" smtClean="0">
                <a:solidFill>
                  <a:schemeClr val="tx1"/>
                </a:solidFill>
                <a:effectLst/>
                <a:latin typeface="+mn-lt"/>
                <a:ea typeface="+mn-ea"/>
                <a:cs typeface="+mn-cs"/>
              </a:rPr>
              <a:t>1</a:t>
            </a:r>
            <a:r>
              <a:rPr lang="zh-CN" altLang="zh-CN" sz="1200" kern="1200" dirty="0" smtClean="0">
                <a:solidFill>
                  <a:schemeClr val="tx1"/>
                </a:solidFill>
                <a:effectLst/>
                <a:latin typeface="+mn-lt"/>
                <a:ea typeface="+mn-ea"/>
                <a:cs typeface="+mn-cs"/>
              </a:rPr>
              <a:t>份汇报材料、</a:t>
            </a:r>
            <a:r>
              <a:rPr lang="en-US" altLang="zh-CN" sz="1200" kern="1200" dirty="0" smtClean="0">
                <a:solidFill>
                  <a:schemeClr val="tx1"/>
                </a:solidFill>
                <a:effectLst/>
                <a:latin typeface="+mn-lt"/>
                <a:ea typeface="+mn-ea"/>
                <a:cs typeface="+mn-cs"/>
              </a:rPr>
              <a:t>1</a:t>
            </a:r>
            <a:r>
              <a:rPr lang="zh-CN" altLang="zh-CN" sz="1200" kern="1200" dirty="0" smtClean="0">
                <a:solidFill>
                  <a:schemeClr val="tx1"/>
                </a:solidFill>
                <a:effectLst/>
                <a:latin typeface="+mn-lt"/>
                <a:ea typeface="+mn-ea"/>
                <a:cs typeface="+mn-cs"/>
              </a:rPr>
              <a:t>份</a:t>
            </a:r>
            <a:r>
              <a:rPr lang="en-US" altLang="zh-CN" sz="1200" kern="1200" dirty="0" err="1" smtClean="0">
                <a:solidFill>
                  <a:schemeClr val="tx1"/>
                </a:solidFill>
                <a:effectLst/>
                <a:latin typeface="+mn-lt"/>
                <a:ea typeface="+mn-ea"/>
                <a:cs typeface="+mn-cs"/>
              </a:rPr>
              <a:t>ppt</a:t>
            </a:r>
            <a:r>
              <a:rPr lang="zh-CN" altLang="zh-CN" sz="1200" kern="1200" dirty="0" smtClean="0">
                <a:solidFill>
                  <a:schemeClr val="tx1"/>
                </a:solidFill>
                <a:effectLst/>
                <a:latin typeface="+mn-lt"/>
                <a:ea typeface="+mn-ea"/>
                <a:cs typeface="+mn-cs"/>
              </a:rPr>
              <a:t>汇报文稿和</a:t>
            </a:r>
            <a:r>
              <a:rPr lang="en-US" altLang="zh-CN" sz="1200" kern="1200" dirty="0" smtClean="0">
                <a:solidFill>
                  <a:schemeClr val="tx1"/>
                </a:solidFill>
                <a:effectLst/>
                <a:latin typeface="+mn-lt"/>
                <a:ea typeface="+mn-ea"/>
                <a:cs typeface="+mn-cs"/>
              </a:rPr>
              <a:t>20</a:t>
            </a:r>
            <a:r>
              <a:rPr lang="zh-CN" altLang="zh-CN" sz="1200" kern="1200" dirty="0" smtClean="0">
                <a:solidFill>
                  <a:schemeClr val="tx1"/>
                </a:solidFill>
                <a:effectLst/>
                <a:latin typeface="+mn-lt"/>
                <a:ea typeface="+mn-ea"/>
                <a:cs typeface="+mn-cs"/>
              </a:rPr>
              <a:t>余本档案成果，但这些凝聚着很多部门人员辛勤的汗水。整个复审材料准备过程中，我看到的领导带着职工加班加点的干活；看到的各部门之间通力协作，毫无推诿；看到的是其他部门人员牺牲清明假日，无怨无悔默默地付出；感受到的是太湖局“献身、负责、求实”的水利行业精神。身处这样一个单位，面对这样的同事，你没有理由不进步，没有理由不成长。</a:t>
            </a:r>
          </a:p>
          <a:p>
            <a:endParaRPr lang="zh-CN" altLang="en-US" dirty="0"/>
          </a:p>
        </p:txBody>
      </p:sp>
      <p:sp>
        <p:nvSpPr>
          <p:cNvPr id="4" name="灯片编号占位符 3"/>
          <p:cNvSpPr>
            <a:spLocks noGrp="1"/>
          </p:cNvSpPr>
          <p:nvPr>
            <p:ph type="sldNum" sz="quarter" idx="10"/>
          </p:nvPr>
        </p:nvSpPr>
        <p:spPr/>
        <p:txBody>
          <a:bodyPr/>
          <a:lstStyle/>
          <a:p>
            <a:fld id="{6EC7204B-64E4-4FB6-B5A4-92730F9C2FCE}" type="slidenum">
              <a:rPr lang="zh-CN" altLang="en-US" smtClean="0"/>
              <a:t>11</a:t>
            </a:fld>
            <a:endParaRPr lang="zh-CN" altLang="en-US"/>
          </a:p>
        </p:txBody>
      </p:sp>
    </p:spTree>
    <p:extLst>
      <p:ext uri="{BB962C8B-B14F-4D97-AF65-F5344CB8AC3E}">
        <p14:creationId xmlns:p14="http://schemas.microsoft.com/office/powerpoint/2010/main" val="1661018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通过从事人事管理、党建、精神文明建设及工会管理等工作，我认为思考总结能力和有效解决问题的能力在综合管理工作中扮演着极为重要的作用。作为刚从事工作的新进人员，应该主动思考分析问题根源，探索解决途径，多请教领导同事，每解决一个问题就少一个问题，那么你在工作中的信心也在逐渐增加。</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6EC7204B-64E4-4FB6-B5A4-92730F9C2FCE}" type="slidenum">
              <a:rPr lang="zh-CN" altLang="en-US" smtClean="0"/>
              <a:t>12</a:t>
            </a:fld>
            <a:endParaRPr lang="zh-CN" altLang="en-US"/>
          </a:p>
        </p:txBody>
      </p:sp>
    </p:spTree>
    <p:extLst>
      <p:ext uri="{BB962C8B-B14F-4D97-AF65-F5344CB8AC3E}">
        <p14:creationId xmlns:p14="http://schemas.microsoft.com/office/powerpoint/2010/main" val="1512647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入职一年来发现自己在宏观思考能力、语言及文字总结能力、做事的细心程度等方面仍存在不足，这将是我今后努力改进的方向。一要主动学习，做好本职工作；二要强化思考，提升文字表达能力；三要学习沟通技巧，提升解决问题的能力。</a:t>
            </a:r>
            <a:endParaRPr lang="zh-CN" altLang="zh-CN" sz="1200" kern="1200" dirty="0">
              <a:solidFill>
                <a:schemeClr val="tx1"/>
              </a:solidFill>
              <a:effectLst/>
              <a:latin typeface="+mn-lt"/>
              <a:ea typeface="+mn-ea"/>
              <a:cs typeface="+mn-cs"/>
            </a:endParaRPr>
          </a:p>
        </p:txBody>
      </p:sp>
      <p:sp>
        <p:nvSpPr>
          <p:cNvPr id="4" name="日期占位符 3"/>
          <p:cNvSpPr>
            <a:spLocks noGrp="1"/>
          </p:cNvSpPr>
          <p:nvPr>
            <p:ph type="dt" idx="10"/>
          </p:nvPr>
        </p:nvSpPr>
        <p:spPr/>
        <p:txBody>
          <a:bodyPr/>
          <a:lstStyle/>
          <a:p>
            <a:fld id="{747374C1-DDD1-4870-93B2-7351FD7F5647}" type="datetime1">
              <a:rPr lang="zh-CN" altLang="en-US" smtClean="0"/>
              <a:pPr/>
              <a:t>2016/8/2</a:t>
            </a:fld>
            <a:endParaRPr lang="zh-CN" altLang="en-US"/>
          </a:p>
        </p:txBody>
      </p:sp>
      <p:sp>
        <p:nvSpPr>
          <p:cNvPr id="5" name="灯片编号占位符 4"/>
          <p:cNvSpPr>
            <a:spLocks noGrp="1"/>
          </p:cNvSpPr>
          <p:nvPr>
            <p:ph type="sldNum" sz="quarter" idx="11"/>
          </p:nvPr>
        </p:nvSpPr>
        <p:spPr/>
        <p:txBody>
          <a:bodyPr/>
          <a:lstStyle/>
          <a:p>
            <a:fld id="{3C715C11-B941-449A-9DA2-119DF8B2CB37}" type="slidenum">
              <a:rPr lang="zh-CN" altLang="en-US" smtClean="0"/>
              <a:pPr/>
              <a:t>13</a:t>
            </a:fld>
            <a:endParaRPr lang="zh-CN" altLang="en-US"/>
          </a:p>
        </p:txBody>
      </p:sp>
    </p:spTree>
    <p:extLst>
      <p:ext uri="{BB962C8B-B14F-4D97-AF65-F5344CB8AC3E}">
        <p14:creationId xmlns:p14="http://schemas.microsoft.com/office/powerpoint/2010/main" val="309188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smtClean="0">
                <a:solidFill>
                  <a:schemeClr val="tx1"/>
                </a:solidFill>
                <a:effectLst/>
                <a:latin typeface="+mn-lt"/>
                <a:ea typeface="+mn-ea"/>
                <a:cs typeface="+mn-cs"/>
              </a:rPr>
              <a:t>    </a:t>
            </a:r>
            <a:r>
              <a:rPr lang="zh-CN" altLang="zh-CN" sz="1200" kern="1200" smtClean="0">
                <a:solidFill>
                  <a:schemeClr val="tx1"/>
                </a:solidFill>
                <a:effectLst/>
                <a:latin typeface="+mn-lt"/>
                <a:ea typeface="+mn-ea"/>
                <a:cs typeface="+mn-cs"/>
              </a:rPr>
              <a:t>感谢单位为青年成长搭建的平台，在这阳光、进取、团结的发展氛围下，无时不刻不激励着我奋勇前行；感谢一年来发展中心、直属机关党委办公室、东南公司领导同事们对我的关心、指导和帮助，你们对于一个毛头小伙的耐心、细心和包容，更加鼓励着我勇于面对和克服困难，朝着既综合又专业、必实干求创新的优秀综合管理能手坚定出发！</a:t>
            </a:r>
            <a:endParaRPr lang="zh-CN" altLang="zh-CN" sz="1200" kern="120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6EC7204B-64E4-4FB6-B5A4-92730F9C2FCE}" type="slidenum">
              <a:rPr lang="zh-CN" altLang="en-US" smtClean="0"/>
              <a:t>14</a:t>
            </a:fld>
            <a:endParaRPr lang="zh-CN" altLang="en-US"/>
          </a:p>
        </p:txBody>
      </p:sp>
    </p:spTree>
    <p:extLst>
      <p:ext uri="{BB962C8B-B14F-4D97-AF65-F5344CB8AC3E}">
        <p14:creationId xmlns:p14="http://schemas.microsoft.com/office/powerpoint/2010/main" val="3430810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    2015</a:t>
            </a:r>
            <a:r>
              <a:rPr lang="zh-CN" altLang="zh-CN" sz="1200" kern="1200" dirty="0" smtClean="0">
                <a:solidFill>
                  <a:schemeClr val="tx1"/>
                </a:solidFill>
                <a:effectLst/>
                <a:latin typeface="+mn-lt"/>
                <a:ea typeface="+mn-ea"/>
                <a:cs typeface="+mn-cs"/>
              </a:rPr>
              <a:t>年</a:t>
            </a:r>
            <a:r>
              <a:rPr lang="en-US" altLang="zh-CN" sz="1200" kern="1200" dirty="0" smtClean="0">
                <a:solidFill>
                  <a:schemeClr val="tx1"/>
                </a:solidFill>
                <a:effectLst/>
                <a:latin typeface="+mn-lt"/>
                <a:ea typeface="+mn-ea"/>
                <a:cs typeface="+mn-cs"/>
              </a:rPr>
              <a:t>7</a:t>
            </a:r>
            <a:r>
              <a:rPr lang="zh-CN" altLang="zh-CN" sz="1200" kern="1200" dirty="0" smtClean="0">
                <a:solidFill>
                  <a:schemeClr val="tx1"/>
                </a:solidFill>
                <a:effectLst/>
                <a:latin typeface="+mn-lt"/>
                <a:ea typeface="+mn-ea"/>
                <a:cs typeface="+mn-cs"/>
              </a:rPr>
              <a:t>月份硕士毕业，有幸进入太湖局这个大家庭工作，入职以来，在领导的关心和同事的帮助下，我加强学习锻炼，认真履行职责，努力提高自己的思想认识、工作能力和综合素质，比较顺利地完成了各项任务。我将从以下几个方面进行汇报。</a:t>
            </a:r>
          </a:p>
          <a:p>
            <a:endParaRPr lang="zh-CN" altLang="en-US" dirty="0"/>
          </a:p>
        </p:txBody>
      </p:sp>
      <p:sp>
        <p:nvSpPr>
          <p:cNvPr id="4" name="灯片编号占位符 3"/>
          <p:cNvSpPr>
            <a:spLocks noGrp="1"/>
          </p:cNvSpPr>
          <p:nvPr>
            <p:ph type="sldNum" sz="quarter" idx="10"/>
          </p:nvPr>
        </p:nvSpPr>
        <p:spPr/>
        <p:txBody>
          <a:bodyPr/>
          <a:lstStyle/>
          <a:p>
            <a:fld id="{6EC7204B-64E4-4FB6-B5A4-92730F9C2FCE}" type="slidenum">
              <a:rPr lang="zh-CN" altLang="en-US" smtClean="0"/>
              <a:t>2</a:t>
            </a:fld>
            <a:endParaRPr lang="zh-CN" altLang="en-US"/>
          </a:p>
        </p:txBody>
      </p:sp>
    </p:spTree>
    <p:extLst>
      <p:ext uri="{BB962C8B-B14F-4D97-AF65-F5344CB8AC3E}">
        <p14:creationId xmlns:p14="http://schemas.microsoft.com/office/powerpoint/2010/main" val="433932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0"/>
            <a:r>
              <a:rPr lang="zh-CN" altLang="en-US" sz="1200" kern="1200" dirty="0" smtClean="0">
                <a:solidFill>
                  <a:schemeClr val="tx1"/>
                </a:solidFill>
                <a:effectLst/>
                <a:latin typeface="+mn-lt"/>
                <a:ea typeface="+mn-ea"/>
                <a:cs typeface="+mn-cs"/>
              </a:rPr>
              <a:t>    一、</a:t>
            </a:r>
            <a:r>
              <a:rPr lang="zh-CN" altLang="zh-CN" sz="1200" kern="1200" dirty="0" smtClean="0">
                <a:solidFill>
                  <a:schemeClr val="tx1"/>
                </a:solidFill>
                <a:effectLst/>
                <a:latin typeface="+mn-lt"/>
                <a:ea typeface="+mn-ea"/>
                <a:cs typeface="+mn-cs"/>
              </a:rPr>
              <a:t>勤学好问、周到服务，做好人事管理工作</a:t>
            </a:r>
          </a:p>
          <a:p>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我承办的人事管理工作主要是人员招聘、薪酬管理、居住证积分办理、季报统计和预算编报。</a:t>
            </a:r>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人事管理涉及的政策比较多而且复杂，甚至政策执行过程中有不同程度的偏差。</a:t>
            </a:r>
          </a:p>
          <a:p>
            <a:endParaRPr lang="zh-CN" altLang="en-US" dirty="0"/>
          </a:p>
        </p:txBody>
      </p:sp>
      <p:sp>
        <p:nvSpPr>
          <p:cNvPr id="4" name="日期占位符 3"/>
          <p:cNvSpPr>
            <a:spLocks noGrp="1"/>
          </p:cNvSpPr>
          <p:nvPr>
            <p:ph type="dt" idx="10"/>
          </p:nvPr>
        </p:nvSpPr>
        <p:spPr/>
        <p:txBody>
          <a:bodyPr/>
          <a:lstStyle/>
          <a:p>
            <a:fld id="{747374C1-DDD1-4870-93B2-7351FD7F5647}" type="datetime1">
              <a:rPr lang="zh-CN" altLang="en-US" smtClean="0"/>
              <a:pPr/>
              <a:t>2016/8/2</a:t>
            </a:fld>
            <a:endParaRPr lang="zh-CN" altLang="en-US"/>
          </a:p>
        </p:txBody>
      </p:sp>
      <p:sp>
        <p:nvSpPr>
          <p:cNvPr id="5" name="灯片编号占位符 4"/>
          <p:cNvSpPr>
            <a:spLocks noGrp="1"/>
          </p:cNvSpPr>
          <p:nvPr>
            <p:ph type="sldNum" sz="quarter" idx="11"/>
          </p:nvPr>
        </p:nvSpPr>
        <p:spPr/>
        <p:txBody>
          <a:bodyPr/>
          <a:lstStyle/>
          <a:p>
            <a:fld id="{3C715C11-B941-449A-9DA2-119DF8B2CB37}" type="slidenum">
              <a:rPr lang="zh-CN" altLang="en-US" smtClean="0"/>
              <a:pPr/>
              <a:t>3</a:t>
            </a:fld>
            <a:endParaRPr lang="zh-CN" altLang="en-US"/>
          </a:p>
        </p:txBody>
      </p:sp>
    </p:spTree>
    <p:extLst>
      <p:ext uri="{BB962C8B-B14F-4D97-AF65-F5344CB8AC3E}">
        <p14:creationId xmlns:p14="http://schemas.microsoft.com/office/powerpoint/2010/main" val="1188112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为做好这项工作，我认真和前任做好交接，遇到不清楚的问题及时向领导和有经验的同志请教；认真学习人事劳资政策，细心寻找规律，仔细总结思考，耐心回应职工关切，目前已基本能够独立开展人事管理工作。</a:t>
            </a:r>
            <a:endParaRPr lang="zh-CN" altLang="en-US" dirty="0"/>
          </a:p>
        </p:txBody>
      </p:sp>
      <p:sp>
        <p:nvSpPr>
          <p:cNvPr id="4" name="日期占位符 3"/>
          <p:cNvSpPr>
            <a:spLocks noGrp="1"/>
          </p:cNvSpPr>
          <p:nvPr>
            <p:ph type="dt" idx="10"/>
          </p:nvPr>
        </p:nvSpPr>
        <p:spPr/>
        <p:txBody>
          <a:bodyPr/>
          <a:lstStyle/>
          <a:p>
            <a:fld id="{747374C1-DDD1-4870-93B2-7351FD7F5647}" type="datetime1">
              <a:rPr lang="zh-CN" altLang="en-US" smtClean="0"/>
              <a:pPr/>
              <a:t>2016/8/2</a:t>
            </a:fld>
            <a:endParaRPr lang="zh-CN" altLang="en-US"/>
          </a:p>
        </p:txBody>
      </p:sp>
      <p:sp>
        <p:nvSpPr>
          <p:cNvPr id="5" name="灯片编号占位符 4"/>
          <p:cNvSpPr>
            <a:spLocks noGrp="1"/>
          </p:cNvSpPr>
          <p:nvPr>
            <p:ph type="sldNum" sz="quarter" idx="11"/>
          </p:nvPr>
        </p:nvSpPr>
        <p:spPr/>
        <p:txBody>
          <a:bodyPr/>
          <a:lstStyle/>
          <a:p>
            <a:fld id="{3C715C11-B941-449A-9DA2-119DF8B2CB37}" type="slidenum">
              <a:rPr lang="zh-CN" altLang="en-US" smtClean="0"/>
              <a:pPr/>
              <a:t>4</a:t>
            </a:fld>
            <a:endParaRPr lang="zh-CN" altLang="en-US"/>
          </a:p>
        </p:txBody>
      </p:sp>
    </p:spTree>
    <p:extLst>
      <p:ext uri="{BB962C8B-B14F-4D97-AF65-F5344CB8AC3E}">
        <p14:creationId xmlns:p14="http://schemas.microsoft.com/office/powerpoint/2010/main" val="581532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特别是熟练掌握了居住证积分办理流程，截至目前共</a:t>
            </a:r>
            <a:r>
              <a:rPr lang="en-US" altLang="zh-CN" sz="1200" kern="1200" dirty="0" smtClean="0">
                <a:solidFill>
                  <a:schemeClr val="tx1"/>
                </a:solidFill>
                <a:effectLst/>
                <a:latin typeface="+mn-lt"/>
                <a:ea typeface="+mn-ea"/>
                <a:cs typeface="+mn-cs"/>
              </a:rPr>
              <a:t>19</a:t>
            </a:r>
            <a:r>
              <a:rPr lang="zh-CN" altLang="zh-CN" sz="1200" kern="1200" dirty="0" smtClean="0">
                <a:solidFill>
                  <a:schemeClr val="tx1"/>
                </a:solidFill>
                <a:effectLst/>
                <a:latin typeface="+mn-lt"/>
                <a:ea typeface="+mn-ea"/>
                <a:cs typeface="+mn-cs"/>
              </a:rPr>
              <a:t>名职工的居住证积分全部办结。看到这项工作的及时办理给本单位职工带来购房退税、子女顺利入学等便利，我深感欣慰，也将继续做好这块服务工作。</a:t>
            </a:r>
          </a:p>
          <a:p>
            <a:endParaRPr lang="zh-CN" altLang="en-US" dirty="0"/>
          </a:p>
        </p:txBody>
      </p:sp>
      <p:sp>
        <p:nvSpPr>
          <p:cNvPr id="4" name="灯片编号占位符 3"/>
          <p:cNvSpPr>
            <a:spLocks noGrp="1"/>
          </p:cNvSpPr>
          <p:nvPr>
            <p:ph type="sldNum" sz="quarter" idx="10"/>
          </p:nvPr>
        </p:nvSpPr>
        <p:spPr/>
        <p:txBody>
          <a:bodyPr/>
          <a:lstStyle/>
          <a:p>
            <a:fld id="{6EC7204B-64E4-4FB6-B5A4-92730F9C2FCE}" type="slidenum">
              <a:rPr lang="zh-CN" altLang="en-US" smtClean="0"/>
              <a:t>5</a:t>
            </a:fld>
            <a:endParaRPr lang="zh-CN" altLang="en-US"/>
          </a:p>
        </p:txBody>
      </p:sp>
    </p:spTree>
    <p:extLst>
      <p:ext uri="{BB962C8B-B14F-4D97-AF65-F5344CB8AC3E}">
        <p14:creationId xmlns:p14="http://schemas.microsoft.com/office/powerpoint/2010/main" val="3575165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我们单位户籍在外地的同事较多，在给同事办理居住证积分过程中碰到的第一个问题就是档案核查。上海市地方人才中心要求必须把积分申请人的档案通过机要方式邮寄到上海进行核查，但是有的省份规定不能通过机要的形式邮递大学生的档案。通过给上海市人才中心领导信箱写信，反复沟通，所属人才中心最终同意通过外派函的形式核查申请人的档案。遇到问题首先要自己想办法解决，这是一种短期内增强本领快速成长的有效方法。</a:t>
            </a:r>
          </a:p>
          <a:p>
            <a:endParaRPr lang="zh-CN" altLang="en-US" dirty="0"/>
          </a:p>
        </p:txBody>
      </p:sp>
      <p:sp>
        <p:nvSpPr>
          <p:cNvPr id="4" name="灯片编号占位符 3"/>
          <p:cNvSpPr>
            <a:spLocks noGrp="1"/>
          </p:cNvSpPr>
          <p:nvPr>
            <p:ph type="sldNum" sz="quarter" idx="10"/>
          </p:nvPr>
        </p:nvSpPr>
        <p:spPr/>
        <p:txBody>
          <a:bodyPr/>
          <a:lstStyle/>
          <a:p>
            <a:fld id="{6EC7204B-64E4-4FB6-B5A4-92730F9C2FCE}" type="slidenum">
              <a:rPr lang="zh-CN" altLang="en-US" smtClean="0"/>
              <a:t>6</a:t>
            </a:fld>
            <a:endParaRPr lang="zh-CN" altLang="en-US"/>
          </a:p>
        </p:txBody>
      </p:sp>
    </p:spTree>
    <p:extLst>
      <p:ext uri="{BB962C8B-B14F-4D97-AF65-F5344CB8AC3E}">
        <p14:creationId xmlns:p14="http://schemas.microsoft.com/office/powerpoint/2010/main" val="3346388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二、求真务实、学思践悟，做好党建工作</a:t>
            </a:r>
          </a:p>
          <a:p>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党建是单位开展业务工作、推进事业发展的强大思想和组织保障。一年来，我协助开展支部组织生活</a:t>
            </a:r>
            <a:r>
              <a:rPr lang="en-US" altLang="zh-CN" sz="1200" kern="1200" dirty="0" smtClean="0">
                <a:solidFill>
                  <a:schemeClr val="tx1"/>
                </a:solidFill>
                <a:effectLst/>
                <a:latin typeface="+mn-lt"/>
                <a:ea typeface="+mn-ea"/>
                <a:cs typeface="+mn-cs"/>
              </a:rPr>
              <a:t>4</a:t>
            </a:r>
            <a:r>
              <a:rPr lang="zh-CN" altLang="zh-CN" sz="1200" kern="1200" dirty="0" smtClean="0">
                <a:solidFill>
                  <a:schemeClr val="tx1"/>
                </a:solidFill>
                <a:effectLst/>
                <a:latin typeface="+mn-lt"/>
                <a:ea typeface="+mn-ea"/>
                <a:cs typeface="+mn-cs"/>
              </a:rPr>
              <a:t>次，起草党建类新闻宣传稿</a:t>
            </a:r>
            <a:r>
              <a:rPr lang="en-US" altLang="zh-CN" sz="1200" kern="1200" dirty="0" smtClean="0">
                <a:solidFill>
                  <a:schemeClr val="tx1"/>
                </a:solidFill>
                <a:effectLst/>
                <a:latin typeface="+mn-lt"/>
                <a:ea typeface="+mn-ea"/>
                <a:cs typeface="+mn-cs"/>
              </a:rPr>
              <a:t>6</a:t>
            </a:r>
            <a:r>
              <a:rPr lang="zh-CN" altLang="zh-CN" sz="1200" kern="1200" dirty="0" smtClean="0">
                <a:solidFill>
                  <a:schemeClr val="tx1"/>
                </a:solidFill>
                <a:effectLst/>
                <a:latin typeface="+mn-lt"/>
                <a:ea typeface="+mn-ea"/>
                <a:cs typeface="+mn-cs"/>
              </a:rPr>
              <a:t>篇，制作宣传版面</a:t>
            </a:r>
            <a:r>
              <a:rPr lang="en-US" altLang="zh-CN" sz="1200" kern="1200" dirty="0" smtClean="0">
                <a:solidFill>
                  <a:schemeClr val="tx1"/>
                </a:solidFill>
                <a:effectLst/>
                <a:latin typeface="+mn-lt"/>
                <a:ea typeface="+mn-ea"/>
                <a:cs typeface="+mn-cs"/>
              </a:rPr>
              <a:t>4</a:t>
            </a:r>
            <a:r>
              <a:rPr lang="zh-CN" altLang="zh-CN" sz="1200" kern="1200" dirty="0" smtClean="0">
                <a:solidFill>
                  <a:schemeClr val="tx1"/>
                </a:solidFill>
                <a:effectLst/>
                <a:latin typeface="+mn-lt"/>
                <a:ea typeface="+mn-ea"/>
                <a:cs typeface="+mn-cs"/>
              </a:rPr>
              <a:t>幅，协助起草重要文稿</a:t>
            </a:r>
            <a:r>
              <a:rPr lang="en-US" altLang="zh-CN" sz="1200" kern="1200" dirty="0" smtClean="0">
                <a:solidFill>
                  <a:schemeClr val="tx1"/>
                </a:solidFill>
                <a:effectLst/>
                <a:latin typeface="+mn-lt"/>
                <a:ea typeface="+mn-ea"/>
                <a:cs typeface="+mn-cs"/>
              </a:rPr>
              <a:t>5</a:t>
            </a:r>
            <a:r>
              <a:rPr lang="zh-CN" altLang="zh-CN" sz="1200" kern="1200" dirty="0" smtClean="0">
                <a:solidFill>
                  <a:schemeClr val="tx1"/>
                </a:solidFill>
                <a:effectLst/>
                <a:latin typeface="+mn-lt"/>
                <a:ea typeface="+mn-ea"/>
                <a:cs typeface="+mn-cs"/>
              </a:rPr>
              <a:t>篇</a:t>
            </a:r>
            <a:r>
              <a:rPr lang="zh-CN" altLang="en-US" sz="1200" kern="1200" dirty="0" smtClean="0">
                <a:solidFill>
                  <a:schemeClr val="tx1"/>
                </a:solidFill>
                <a:effectLst/>
                <a:latin typeface="+mn-lt"/>
                <a:ea typeface="+mn-ea"/>
                <a:cs typeface="+mn-cs"/>
              </a:rPr>
              <a:t>。</a:t>
            </a:r>
            <a:endParaRPr lang="zh-CN" altLang="en-US" dirty="0"/>
          </a:p>
        </p:txBody>
      </p:sp>
      <p:sp>
        <p:nvSpPr>
          <p:cNvPr id="4" name="日期占位符 3"/>
          <p:cNvSpPr>
            <a:spLocks noGrp="1"/>
          </p:cNvSpPr>
          <p:nvPr>
            <p:ph type="dt" idx="10"/>
          </p:nvPr>
        </p:nvSpPr>
        <p:spPr/>
        <p:txBody>
          <a:bodyPr/>
          <a:lstStyle/>
          <a:p>
            <a:fld id="{747374C1-DDD1-4870-93B2-7351FD7F5647}" type="datetime1">
              <a:rPr lang="zh-CN" altLang="en-US" smtClean="0"/>
              <a:pPr/>
              <a:t>2016/8/2</a:t>
            </a:fld>
            <a:endParaRPr lang="zh-CN" altLang="en-US"/>
          </a:p>
        </p:txBody>
      </p:sp>
      <p:sp>
        <p:nvSpPr>
          <p:cNvPr id="5" name="灯片编号占位符 4"/>
          <p:cNvSpPr>
            <a:spLocks noGrp="1"/>
          </p:cNvSpPr>
          <p:nvPr>
            <p:ph type="sldNum" sz="quarter" idx="11"/>
          </p:nvPr>
        </p:nvSpPr>
        <p:spPr/>
        <p:txBody>
          <a:bodyPr/>
          <a:lstStyle/>
          <a:p>
            <a:fld id="{3C715C11-B941-449A-9DA2-119DF8B2CB37}" type="slidenum">
              <a:rPr lang="zh-CN" altLang="en-US" smtClean="0"/>
              <a:pPr/>
              <a:t>7</a:t>
            </a:fld>
            <a:endParaRPr lang="zh-CN" altLang="en-US"/>
          </a:p>
        </p:txBody>
      </p:sp>
    </p:spTree>
    <p:extLst>
      <p:ext uri="{BB962C8B-B14F-4D97-AF65-F5344CB8AC3E}">
        <p14:creationId xmlns:p14="http://schemas.microsoft.com/office/powerpoint/2010/main" val="3086929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其中由我主笔的《围绕中心，服务大局，构建服务型党支部》入选上海市纪念建党</a:t>
            </a:r>
            <a:r>
              <a:rPr lang="en-US" altLang="zh-CN" sz="1200" kern="1200" dirty="0" smtClean="0">
                <a:solidFill>
                  <a:schemeClr val="tx1"/>
                </a:solidFill>
                <a:effectLst/>
                <a:latin typeface="+mn-lt"/>
                <a:ea typeface="+mn-ea"/>
                <a:cs typeface="+mn-cs"/>
              </a:rPr>
              <a:t>95</a:t>
            </a:r>
            <a:r>
              <a:rPr lang="zh-CN" altLang="zh-CN" sz="1200" kern="1200" dirty="0" smtClean="0">
                <a:solidFill>
                  <a:schemeClr val="tx1"/>
                </a:solidFill>
                <a:effectLst/>
                <a:latin typeface="+mn-lt"/>
                <a:ea typeface="+mn-ea"/>
                <a:cs typeface="+mn-cs"/>
              </a:rPr>
              <a:t>周年活动文集——《支部生活》。通过开展党建工作，感受到党组织战斗堡垒作用和党员先锋模范作用感染，坚定了我向党组织靠拢的决心。</a:t>
            </a:r>
            <a:endParaRPr lang="zh-CN" altLang="zh-CN"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6EC7204B-64E4-4FB6-B5A4-92730F9C2FCE}" type="slidenum">
              <a:rPr lang="zh-CN" altLang="en-US" smtClean="0"/>
              <a:t>8</a:t>
            </a:fld>
            <a:endParaRPr lang="zh-CN" altLang="en-US"/>
          </a:p>
        </p:txBody>
      </p:sp>
    </p:spTree>
    <p:extLst>
      <p:ext uri="{BB962C8B-B14F-4D97-AF65-F5344CB8AC3E}">
        <p14:creationId xmlns:p14="http://schemas.microsoft.com/office/powerpoint/2010/main" val="4042822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    </a:t>
            </a:r>
            <a:r>
              <a:rPr lang="zh-CN" altLang="zh-CN" sz="1200" kern="1200" dirty="0" smtClean="0">
                <a:solidFill>
                  <a:schemeClr val="tx1"/>
                </a:solidFill>
                <a:effectLst/>
                <a:latin typeface="+mn-lt"/>
                <a:ea typeface="+mn-ea"/>
                <a:cs typeface="+mn-cs"/>
              </a:rPr>
              <a:t>感谢领导关心和组织信任，</a:t>
            </a:r>
            <a:r>
              <a:rPr lang="en-US" altLang="zh-CN" sz="1200" kern="1200" dirty="0" smtClean="0">
                <a:solidFill>
                  <a:schemeClr val="tx1"/>
                </a:solidFill>
                <a:effectLst/>
                <a:latin typeface="+mn-lt"/>
                <a:ea typeface="+mn-ea"/>
                <a:cs typeface="+mn-cs"/>
              </a:rPr>
              <a:t>2016</a:t>
            </a:r>
            <a:r>
              <a:rPr lang="zh-CN" altLang="zh-CN" sz="1200" kern="1200" dirty="0" smtClean="0">
                <a:solidFill>
                  <a:schemeClr val="tx1"/>
                </a:solidFill>
                <a:effectLst/>
                <a:latin typeface="+mn-lt"/>
                <a:ea typeface="+mn-ea"/>
                <a:cs typeface="+mn-cs"/>
              </a:rPr>
              <a:t>年上半年有幸被交流到直属机关党委办公室，通过协助开展太湖局“两学一做”学习教育和太湖局纪念建党</a:t>
            </a:r>
            <a:r>
              <a:rPr lang="en-US" altLang="zh-CN" sz="1200" kern="1200" dirty="0" smtClean="0">
                <a:solidFill>
                  <a:schemeClr val="tx1"/>
                </a:solidFill>
                <a:effectLst/>
                <a:latin typeface="+mn-lt"/>
                <a:ea typeface="+mn-ea"/>
                <a:cs typeface="+mn-cs"/>
              </a:rPr>
              <a:t>95</a:t>
            </a:r>
            <a:r>
              <a:rPr lang="zh-CN" altLang="zh-CN" sz="1200" kern="1200" dirty="0" smtClean="0">
                <a:solidFill>
                  <a:schemeClr val="tx1"/>
                </a:solidFill>
                <a:effectLst/>
                <a:latin typeface="+mn-lt"/>
                <a:ea typeface="+mn-ea"/>
                <a:cs typeface="+mn-cs"/>
              </a:rPr>
              <a:t>周年系列活动，核查太湖局系统全体党员信息，完成党员组织关系排查等工作，进一步明确了机关党办职责，学习了部门领导良好的工作习惯和方法，掌握了太湖局机关党建的总体思路，综合素质得到较快提升和锻炼，进一步开阔了眼界，锻炼了能力，为我以后开展工作奠定了坚实的基础。</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6EC7204B-64E4-4FB6-B5A4-92730F9C2FCE}" type="slidenum">
              <a:rPr lang="zh-CN" altLang="en-US" smtClean="0"/>
              <a:t>9</a:t>
            </a:fld>
            <a:endParaRPr lang="zh-CN" altLang="en-US"/>
          </a:p>
        </p:txBody>
      </p:sp>
    </p:spTree>
    <p:extLst>
      <p:ext uri="{BB962C8B-B14F-4D97-AF65-F5344CB8AC3E}">
        <p14:creationId xmlns:p14="http://schemas.microsoft.com/office/powerpoint/2010/main" val="5823267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13" name="组合 12"/>
          <p:cNvGrpSpPr/>
          <p:nvPr userDrawn="1"/>
        </p:nvGrpSpPr>
        <p:grpSpPr>
          <a:xfrm>
            <a:off x="-30613" y="2841"/>
            <a:ext cx="9180512" cy="5143501"/>
            <a:chOff x="180528" y="-1"/>
            <a:chExt cx="9180512" cy="5143501"/>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t="10358"/>
            <a:stretch/>
          </p:blipFill>
          <p:spPr>
            <a:xfrm>
              <a:off x="180528" y="-1"/>
              <a:ext cx="9180512" cy="5143501"/>
            </a:xfrm>
            <a:prstGeom prst="rect">
              <a:avLst/>
            </a:prstGeom>
          </p:spPr>
        </p:pic>
        <p:pic>
          <p:nvPicPr>
            <p:cNvPr id="102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28384" y="1935"/>
              <a:ext cx="111442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副标题 2"/>
          <p:cNvSpPr>
            <a:spLocks noGrp="1"/>
          </p:cNvSpPr>
          <p:nvPr>
            <p:ph type="subTitle" idx="1" hasCustomPrompt="1"/>
          </p:nvPr>
        </p:nvSpPr>
        <p:spPr>
          <a:xfrm>
            <a:off x="2195736" y="3291831"/>
            <a:ext cx="4824536" cy="504056"/>
          </a:xfrm>
        </p:spPr>
        <p:txBody>
          <a:bodyPr>
            <a:normAutofit/>
          </a:bodyPr>
          <a:lstStyle>
            <a:lvl1pPr marL="0" indent="0" algn="ctr">
              <a:buNone/>
              <a:defRPr sz="2800" b="1">
                <a:solidFill>
                  <a:schemeClr val="tx1"/>
                </a:solidFill>
                <a:latin typeface="华文行楷" panose="02010800040101010101" pitchFamily="2" charset="-122"/>
                <a:ea typeface="华文行楷" panose="02010800040101010101" pitchFamily="2"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水利部太湖流域管理局</a:t>
            </a:r>
            <a:endParaRPr lang="en-US" altLang="zh-CN" dirty="0" smtClean="0"/>
          </a:p>
        </p:txBody>
      </p:sp>
      <p:pic>
        <p:nvPicPr>
          <p:cNvPr id="9" name="图片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141" y="-1"/>
            <a:ext cx="1404316" cy="1491631"/>
          </a:xfrm>
          <a:prstGeom prst="rect">
            <a:avLst/>
          </a:prstGeom>
        </p:spPr>
      </p:pic>
      <p:sp>
        <p:nvSpPr>
          <p:cNvPr id="2" name="标题 1"/>
          <p:cNvSpPr>
            <a:spLocks noGrp="1"/>
          </p:cNvSpPr>
          <p:nvPr userDrawn="1">
            <p:ph type="ctrTitle" hasCustomPrompt="1"/>
          </p:nvPr>
        </p:nvSpPr>
        <p:spPr>
          <a:xfrm>
            <a:off x="827584" y="627535"/>
            <a:ext cx="7772400" cy="1102519"/>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48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华文新魏" panose="02010800040101010101" pitchFamily="2" charset="-122"/>
                <a:ea typeface="华文新魏" panose="02010800040101010101" pitchFamily="2" charset="-122"/>
              </a:defRPr>
            </a:lvl1pPr>
          </a:lstStyle>
          <a:p>
            <a:r>
              <a:rPr lang="zh-CN" altLang="en-US" dirty="0" smtClean="0"/>
              <a:t>汇报标题</a:t>
            </a:r>
            <a:endParaRPr lang="zh-CN" altLang="en-US" dirty="0"/>
          </a:p>
        </p:txBody>
      </p:sp>
    </p:spTree>
    <p:extLst>
      <p:ext uri="{BB962C8B-B14F-4D97-AF65-F5344CB8AC3E}">
        <p14:creationId xmlns:p14="http://schemas.microsoft.com/office/powerpoint/2010/main" val="287268768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28A0092B-C50C-407E-A947-70E740481C1C}">
                <a14:useLocalDpi xmlns:a14="http://schemas.microsoft.com/office/drawing/2010/main" val="0"/>
              </a:ext>
            </a:extLst>
          </a:blip>
          <a:srcRect t="18017"/>
          <a:stretch/>
        </p:blipFill>
        <p:spPr>
          <a:xfrm>
            <a:off x="0" y="1"/>
            <a:ext cx="9144000" cy="5141663"/>
          </a:xfrm>
          <a:prstGeom prst="rect">
            <a:avLst/>
          </a:prstGeom>
        </p:spPr>
      </p:pic>
      <p:sp>
        <p:nvSpPr>
          <p:cNvPr id="3" name="TextBox 2"/>
          <p:cNvSpPr txBox="1"/>
          <p:nvPr userDrawn="1"/>
        </p:nvSpPr>
        <p:spPr>
          <a:xfrm>
            <a:off x="1043610" y="123478"/>
            <a:ext cx="1620957" cy="523220"/>
          </a:xfrm>
          <a:prstGeom prst="rect">
            <a:avLst/>
          </a:prstGeom>
          <a:noFill/>
        </p:spPr>
        <p:txBody>
          <a:bodyPr wrap="none" rtlCol="0">
            <a:spAutoFit/>
          </a:bodyPr>
          <a:lstStyle/>
          <a:p>
            <a:r>
              <a:rPr lang="zh-CN" altLang="en-US" sz="2800" b="1" dirty="0" smtClean="0">
                <a:solidFill>
                  <a:srgbClr val="FF0000"/>
                </a:solidFill>
                <a:latin typeface="微软雅黑" panose="020B0503020204020204" pitchFamily="34" charset="-122"/>
                <a:ea typeface="微软雅黑" panose="020B0503020204020204" pitchFamily="34" charset="-122"/>
              </a:rPr>
              <a:t>汇报提纲</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
        <p:nvSpPr>
          <p:cNvPr id="99" name="TextBox 98"/>
          <p:cNvSpPr txBox="1"/>
          <p:nvPr userDrawn="1"/>
        </p:nvSpPr>
        <p:spPr>
          <a:xfrm>
            <a:off x="7956378" y="86207"/>
            <a:ext cx="788999" cy="523220"/>
          </a:xfrm>
          <a:prstGeom prst="rect">
            <a:avLst/>
          </a:prstGeom>
          <a:noFill/>
        </p:spPr>
        <p:txBody>
          <a:bodyPr wrap="none" rtlCol="0">
            <a:spAutoFit/>
          </a:bodyPr>
          <a:lstStyle/>
          <a:p>
            <a:r>
              <a:rPr lang="en-US" altLang="zh-CN" sz="2800" b="1" dirty="0" smtClean="0">
                <a:solidFill>
                  <a:srgbClr val="0070C0"/>
                </a:solidFill>
                <a:latin typeface="华文琥珀" panose="02010800040101010101" pitchFamily="2" charset="-122"/>
                <a:ea typeface="华文琥珀" panose="02010800040101010101" pitchFamily="2" charset="-122"/>
              </a:rPr>
              <a:t>TBA</a:t>
            </a:r>
            <a:endParaRPr lang="zh-CN" altLang="en-US" sz="2800" b="1" dirty="0">
              <a:solidFill>
                <a:srgbClr val="0070C0"/>
              </a:solidFill>
              <a:latin typeface="华文琥珀" panose="02010800040101010101" pitchFamily="2" charset="-122"/>
              <a:ea typeface="华文琥珀" panose="02010800040101010101" pitchFamily="2" charset="-122"/>
            </a:endParaRPr>
          </a:p>
        </p:txBody>
      </p:sp>
      <p:sp>
        <p:nvSpPr>
          <p:cNvPr id="100" name="矩形 99"/>
          <p:cNvSpPr/>
          <p:nvPr userDrawn="1"/>
        </p:nvSpPr>
        <p:spPr>
          <a:xfrm>
            <a:off x="1043608" y="627535"/>
            <a:ext cx="5976664" cy="45719"/>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452352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太湖局">
    <p:spTree>
      <p:nvGrpSpPr>
        <p:cNvPr id="1" name=""/>
        <p:cNvGrpSpPr/>
        <p:nvPr/>
      </p:nvGrpSpPr>
      <p:grpSpPr>
        <a:xfrm>
          <a:off x="0" y="0"/>
          <a:ext cx="0" cy="0"/>
          <a:chOff x="0" y="0"/>
          <a:chExt cx="0" cy="0"/>
        </a:xfrm>
      </p:grpSpPr>
      <p:pic>
        <p:nvPicPr>
          <p:cNvPr id="15" name="图片 14"/>
          <p:cNvPicPr>
            <a:picLocks noChangeAspect="1"/>
          </p:cNvPicPr>
          <p:nvPr userDrawn="1"/>
        </p:nvPicPr>
        <p:blipFill rotWithShape="1">
          <a:blip r:embed="rId2">
            <a:extLst>
              <a:ext uri="{28A0092B-C50C-407E-A947-70E740481C1C}">
                <a14:useLocalDpi xmlns:a14="http://schemas.microsoft.com/office/drawing/2010/main" val="0"/>
              </a:ext>
            </a:extLst>
          </a:blip>
          <a:srcRect t="18017"/>
          <a:stretch/>
        </p:blipFill>
        <p:spPr>
          <a:xfrm>
            <a:off x="0" y="1"/>
            <a:ext cx="9144000" cy="5141663"/>
          </a:xfrm>
          <a:prstGeom prst="rect">
            <a:avLst/>
          </a:prstGeom>
        </p:spPr>
      </p:pic>
      <p:sp>
        <p:nvSpPr>
          <p:cNvPr id="2" name="标题 1"/>
          <p:cNvSpPr>
            <a:spLocks noGrp="1"/>
          </p:cNvSpPr>
          <p:nvPr>
            <p:ph type="title"/>
          </p:nvPr>
        </p:nvSpPr>
        <p:spPr/>
        <p:txBody>
          <a:bodyPr>
            <a:normAutofit/>
          </a:bodyPr>
          <a:lstStyle>
            <a:lvl1pPr>
              <a:defRPr sz="3600" b="0">
                <a:solidFill>
                  <a:srgbClr val="FF0000"/>
                </a:solidFill>
                <a:latin typeface="华文行楷" panose="02010800040101010101" pitchFamily="2" charset="-122"/>
                <a:ea typeface="华文行楷" panose="02010800040101010101" pitchFamily="2" charset="-122"/>
              </a:defRPr>
            </a:lvl1pPr>
          </a:lstStyle>
          <a:p>
            <a:endParaRPr lang="zh-CN" altLang="en-US" dirty="0" smtClean="0"/>
          </a:p>
        </p:txBody>
      </p:sp>
      <p:sp>
        <p:nvSpPr>
          <p:cNvPr id="3" name="内容占位符 2"/>
          <p:cNvSpPr>
            <a:spLocks noGrp="1"/>
          </p:cNvSpPr>
          <p:nvPr>
            <p:ph idx="1"/>
          </p:nvPr>
        </p:nvSpPr>
        <p:spPr>
          <a:xfrm>
            <a:off x="457200" y="1275607"/>
            <a:ext cx="8229600" cy="3394472"/>
          </a:xfrm>
        </p:spPr>
        <p:txBody>
          <a:bodyPr>
            <a:normAutofit/>
          </a:bodyPr>
          <a:lstStyle>
            <a:lvl1pPr marL="342900" indent="-342900">
              <a:lnSpc>
                <a:spcPct val="150000"/>
              </a:lnSpc>
              <a:buFont typeface="Wingdings" panose="05000000000000000000" pitchFamily="2" charset="2"/>
              <a:buChar char="Ø"/>
              <a:defRPr sz="2400">
                <a:solidFill>
                  <a:srgbClr val="002060"/>
                </a:solidFill>
                <a:latin typeface="微软雅黑" panose="020B0503020204020204" pitchFamily="34" charset="-122"/>
                <a:ea typeface="微软雅黑" panose="020B0503020204020204" pitchFamily="34" charset="-122"/>
              </a:defRPr>
            </a:lvl1pPr>
          </a:lstStyle>
          <a:p>
            <a:pPr lvl="0"/>
            <a:endParaRPr lang="zh-CN" altLang="en-US" dirty="0" smtClean="0"/>
          </a:p>
        </p:txBody>
      </p:sp>
      <p:sp>
        <p:nvSpPr>
          <p:cNvPr id="5" name="页脚占位符 4"/>
          <p:cNvSpPr>
            <a:spLocks noGrp="1"/>
          </p:cNvSpPr>
          <p:nvPr>
            <p:ph type="ftr" sz="quarter" idx="11"/>
          </p:nvPr>
        </p:nvSpPr>
        <p:spPr>
          <a:xfrm>
            <a:off x="7884368" y="4746179"/>
            <a:ext cx="1087760" cy="273844"/>
          </a:xfrm>
          <a:prstGeom prst="rect">
            <a:avLst/>
          </a:prstGeom>
        </p:spPr>
        <p:txBody>
          <a:bodyPr/>
          <a:lstStyle/>
          <a:p>
            <a:endParaRPr lang="zh-CN" altLang="en-US" dirty="0">
              <a:solidFill>
                <a:prstClr val="black"/>
              </a:solidFill>
            </a:endParaRPr>
          </a:p>
        </p:txBody>
      </p:sp>
      <p:sp>
        <p:nvSpPr>
          <p:cNvPr id="19" name="TextBox 18"/>
          <p:cNvSpPr txBox="1"/>
          <p:nvPr userDrawn="1"/>
        </p:nvSpPr>
        <p:spPr>
          <a:xfrm>
            <a:off x="7956378" y="86207"/>
            <a:ext cx="788999" cy="523220"/>
          </a:xfrm>
          <a:prstGeom prst="rect">
            <a:avLst/>
          </a:prstGeom>
          <a:noFill/>
        </p:spPr>
        <p:txBody>
          <a:bodyPr wrap="none" rtlCol="0">
            <a:spAutoFit/>
          </a:bodyPr>
          <a:lstStyle/>
          <a:p>
            <a:r>
              <a:rPr lang="en-US" altLang="zh-CN" sz="2800" b="1" dirty="0" smtClean="0">
                <a:solidFill>
                  <a:srgbClr val="0070C0"/>
                </a:solidFill>
                <a:latin typeface="华文琥珀" panose="02010800040101010101" pitchFamily="2" charset="-122"/>
                <a:ea typeface="华文琥珀" panose="02010800040101010101" pitchFamily="2" charset="-122"/>
              </a:rPr>
              <a:t>TBA</a:t>
            </a:r>
            <a:endParaRPr lang="zh-CN" altLang="en-US" sz="2800" b="1" dirty="0">
              <a:solidFill>
                <a:srgbClr val="0070C0"/>
              </a:solidFill>
              <a:latin typeface="华文琥珀" panose="02010800040101010101" pitchFamily="2" charset="-122"/>
              <a:ea typeface="华文琥珀" panose="02010800040101010101" pitchFamily="2" charset="-122"/>
            </a:endParaRPr>
          </a:p>
        </p:txBody>
      </p:sp>
    </p:spTree>
    <p:extLst>
      <p:ext uri="{BB962C8B-B14F-4D97-AF65-F5344CB8AC3E}">
        <p14:creationId xmlns:p14="http://schemas.microsoft.com/office/powerpoint/2010/main" val="188614164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t="67779"/>
          <a:stretch/>
        </p:blipFill>
        <p:spPr>
          <a:xfrm>
            <a:off x="0" y="3120887"/>
            <a:ext cx="9144000" cy="2020776"/>
          </a:xfrm>
          <a:prstGeom prst="rect">
            <a:avLst/>
          </a:prstGeom>
        </p:spPr>
      </p:pic>
      <p:sp>
        <p:nvSpPr>
          <p:cNvPr id="2" name="标题 1"/>
          <p:cNvSpPr>
            <a:spLocks noGrp="1"/>
          </p:cNvSpPr>
          <p:nvPr>
            <p:ph type="title"/>
          </p:nvPr>
        </p:nvSpPr>
        <p:spPr/>
        <p:txBody>
          <a:bodyPr>
            <a:normAutofit/>
          </a:bodyPr>
          <a:lstStyle>
            <a:lvl1pPr algn="ctr" defTabSz="914400" rtl="0" eaLnBrk="1" latinLnBrk="0" hangingPunct="1">
              <a:spcBef>
                <a:spcPct val="0"/>
              </a:spcBef>
              <a:buNone/>
              <a:defRPr lang="zh-CN" altLang="en-US" sz="3600" b="0" kern="1200" dirty="0">
                <a:solidFill>
                  <a:srgbClr val="FF0000"/>
                </a:solidFill>
                <a:latin typeface="华文行楷" panose="02010800040101010101" pitchFamily="2" charset="-122"/>
                <a:ea typeface="华文行楷" panose="02010800040101010101" pitchFamily="2" charset="-122"/>
                <a:cs typeface="+mj-cs"/>
              </a:defRPr>
            </a:lvl1pPr>
          </a:lstStyle>
          <a:p>
            <a:r>
              <a:rPr lang="zh-CN" altLang="en-US" dirty="0" smtClean="0"/>
              <a:t>单击此处编辑母版标题样式</a:t>
            </a:r>
            <a:endParaRPr lang="zh-CN" altLang="en-US" dirty="0"/>
          </a:p>
        </p:txBody>
      </p:sp>
      <p:sp>
        <p:nvSpPr>
          <p:cNvPr id="3" name="内容占位符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22878827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t="18017"/>
          <a:stretch/>
        </p:blipFill>
        <p:spPr>
          <a:xfrm>
            <a:off x="0" y="1"/>
            <a:ext cx="9144000" cy="5141663"/>
          </a:xfrm>
          <a:prstGeom prst="rect">
            <a:avLst/>
          </a:prstGeom>
        </p:spPr>
      </p:pic>
      <p:sp>
        <p:nvSpPr>
          <p:cNvPr id="2" name="标题 1"/>
          <p:cNvSpPr>
            <a:spLocks noGrp="1"/>
          </p:cNvSpPr>
          <p:nvPr>
            <p:ph type="title"/>
          </p:nvPr>
        </p:nvSpPr>
        <p:spPr/>
        <p:txBody>
          <a:bodyPr>
            <a:normAutofit/>
          </a:bodyPr>
          <a:lstStyle>
            <a:lvl1pPr>
              <a:defRPr sz="3600">
                <a:solidFill>
                  <a:srgbClr val="FF0000"/>
                </a:solidFill>
                <a:latin typeface="华文行楷" panose="02010800040101010101" pitchFamily="2" charset="-122"/>
                <a:ea typeface="华文行楷" panose="02010800040101010101" pitchFamily="2" charset="-122"/>
              </a:defRPr>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57200" y="1150938"/>
            <a:ext cx="4040188" cy="481012"/>
          </a:xfrm>
        </p:spPr>
        <p:txBody>
          <a:bodyPr anchor="b"/>
          <a:lstStyle>
            <a:lvl1pPr marL="0" indent="0">
              <a:buNone/>
              <a:defRPr sz="2400" b="1">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ltLang="zh-CN" dirty="0" smtClean="0"/>
          </a:p>
        </p:txBody>
      </p:sp>
      <p:sp>
        <p:nvSpPr>
          <p:cNvPr id="4" name="内容占位符 3"/>
          <p:cNvSpPr>
            <a:spLocks noGrp="1"/>
          </p:cNvSpPr>
          <p:nvPr>
            <p:ph sz="half" idx="2"/>
          </p:nvPr>
        </p:nvSpPr>
        <p:spPr>
          <a:xfrm>
            <a:off x="457200" y="1631951"/>
            <a:ext cx="4040188" cy="2962275"/>
          </a:xfrm>
        </p:spPr>
        <p:txBody>
          <a:bodyPr/>
          <a:lstStyle>
            <a:lvl1pPr marL="342900" marR="0" indent="-34290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2400">
                <a:latin typeface="华文行楷" panose="02010800040101010101" pitchFamily="2" charset="-122"/>
                <a:ea typeface="华文行楷" panose="02010800040101010101" pitchFamily="2" charset="-122"/>
              </a:defRPr>
            </a:lvl1pPr>
            <a:lvl2pPr>
              <a:defRPr lang="zh-CN" altLang="en-US" sz="2400" kern="1200" dirty="0" smtClean="0">
                <a:solidFill>
                  <a:schemeClr val="tx1"/>
                </a:solidFill>
                <a:latin typeface="华文行楷" panose="02010800040101010101" pitchFamily="2" charset="-122"/>
                <a:ea typeface="华文行楷" panose="02010800040101010101" pitchFamily="2" charset="-122"/>
                <a:cs typeface="+mn-cs"/>
              </a:defRPr>
            </a:lvl2pPr>
            <a:lvl3pPr>
              <a:defRPr lang="zh-CN" altLang="en-US" sz="2400" kern="1200" dirty="0" smtClean="0">
                <a:solidFill>
                  <a:schemeClr val="tx1"/>
                </a:solidFill>
                <a:latin typeface="华文行楷" panose="02010800040101010101" pitchFamily="2" charset="-122"/>
                <a:ea typeface="华文行楷" panose="02010800040101010101" pitchFamily="2" charset="-122"/>
                <a:cs typeface="+mn-cs"/>
              </a:defRPr>
            </a:lvl3pPr>
            <a:lvl4pPr>
              <a:defRPr lang="zh-CN" altLang="en-US" sz="2400" kern="1200" dirty="0" smtClean="0">
                <a:solidFill>
                  <a:schemeClr val="tx1"/>
                </a:solidFill>
                <a:latin typeface="华文行楷" panose="02010800040101010101" pitchFamily="2" charset="-122"/>
                <a:ea typeface="华文行楷" panose="02010800040101010101" pitchFamily="2" charset="-122"/>
                <a:cs typeface="+mn-cs"/>
              </a:defRPr>
            </a:lvl4pPr>
            <a:lvl5pPr marL="1828800" indent="0" algn="l">
              <a:lnSpc>
                <a:spcPct val="150000"/>
              </a:lnSpc>
              <a:buNone/>
              <a:defRPr lang="zh-CN" altLang="en-US" sz="2400" kern="1200" dirty="0" smtClean="0">
                <a:solidFill>
                  <a:schemeClr val="tx1"/>
                </a:solidFill>
                <a:latin typeface="华文行楷" panose="02010800040101010101" pitchFamily="2" charset="-122"/>
                <a:ea typeface="华文行楷" panose="02010800040101010101" pitchFamily="2" charset="-122"/>
                <a:cs typeface="+mn-cs"/>
              </a:defRPr>
            </a:lvl5pPr>
            <a:lvl6pPr>
              <a:defRPr sz="1600"/>
            </a:lvl6pPr>
            <a:lvl7pPr>
              <a:defRPr sz="1600"/>
            </a:lvl7pPr>
            <a:lvl8pPr>
              <a:defRPr sz="1600"/>
            </a:lvl8pPr>
            <a:lvl9pPr>
              <a:defRPr sz="16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a:p>
            <a:pPr lvl="4"/>
            <a:endParaRPr lang="zh-CN" altLang="en-US" dirty="0"/>
          </a:p>
        </p:txBody>
      </p:sp>
      <p:sp>
        <p:nvSpPr>
          <p:cNvPr id="5" name="文本占位符 4"/>
          <p:cNvSpPr>
            <a:spLocks noGrp="1"/>
          </p:cNvSpPr>
          <p:nvPr>
            <p:ph type="body" sz="quarter" idx="3"/>
          </p:nvPr>
        </p:nvSpPr>
        <p:spPr>
          <a:xfrm>
            <a:off x="4645027" y="1150938"/>
            <a:ext cx="4041775" cy="481012"/>
          </a:xfrm>
        </p:spPr>
        <p:txBody>
          <a:bodyPr anchor="b"/>
          <a:lstStyle>
            <a:lvl1pPr marL="0" indent="0">
              <a:buNone/>
              <a:defRPr sz="2400" b="1">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zh-CN" altLang="en-US" dirty="0" smtClean="0"/>
          </a:p>
        </p:txBody>
      </p:sp>
      <p:sp>
        <p:nvSpPr>
          <p:cNvPr id="6" name="内容占位符 5"/>
          <p:cNvSpPr>
            <a:spLocks noGrp="1"/>
          </p:cNvSpPr>
          <p:nvPr>
            <p:ph sz="quarter" idx="4"/>
          </p:nvPr>
        </p:nvSpPr>
        <p:spPr>
          <a:xfrm>
            <a:off x="4645027" y="1631951"/>
            <a:ext cx="4041775" cy="2962275"/>
          </a:xfrm>
        </p:spPr>
        <p:txBody>
          <a:bodyPr>
            <a:normAutofit/>
          </a:bodyPr>
          <a:lstStyle>
            <a:lvl1pPr>
              <a:defRPr lang="zh-CN" altLang="en-US" sz="2400" kern="1200" dirty="0" smtClean="0">
                <a:solidFill>
                  <a:schemeClr val="tx1"/>
                </a:solidFill>
                <a:latin typeface="华文行楷" panose="02010800040101010101" pitchFamily="2" charset="-122"/>
                <a:ea typeface="华文行楷" panose="02010800040101010101" pitchFamily="2" charset="-122"/>
                <a:cs typeface="+mn-cs"/>
              </a:defRPr>
            </a:lvl1pPr>
            <a:lvl2pPr>
              <a:defRPr lang="zh-CN" altLang="en-US" sz="2400" kern="1200" dirty="0" smtClean="0">
                <a:solidFill>
                  <a:schemeClr val="tx1"/>
                </a:solidFill>
                <a:latin typeface="华文行楷" panose="02010800040101010101" pitchFamily="2" charset="-122"/>
                <a:ea typeface="华文行楷" panose="02010800040101010101" pitchFamily="2" charset="-122"/>
                <a:cs typeface="+mn-cs"/>
              </a:defRPr>
            </a:lvl2pPr>
            <a:lvl3pPr>
              <a:defRPr lang="zh-CN" altLang="en-US" sz="2400" kern="1200" dirty="0" smtClean="0">
                <a:solidFill>
                  <a:schemeClr val="tx1"/>
                </a:solidFill>
                <a:latin typeface="华文行楷" panose="02010800040101010101" pitchFamily="2" charset="-122"/>
                <a:ea typeface="华文行楷" panose="02010800040101010101" pitchFamily="2" charset="-122"/>
                <a:cs typeface="+mn-cs"/>
              </a:defRPr>
            </a:lvl3pPr>
            <a:lvl4pPr>
              <a:defRPr lang="zh-CN" altLang="en-US" sz="2400" kern="1200" dirty="0" smtClean="0">
                <a:solidFill>
                  <a:schemeClr val="tx1"/>
                </a:solidFill>
                <a:latin typeface="华文行楷" panose="02010800040101010101" pitchFamily="2" charset="-122"/>
                <a:ea typeface="华文行楷" panose="02010800040101010101" pitchFamily="2" charset="-122"/>
                <a:cs typeface="+mn-cs"/>
              </a:defRPr>
            </a:lvl4pPr>
            <a:lvl5pPr>
              <a:defRPr lang="zh-CN" altLang="en-US" sz="2400" kern="1200" dirty="0">
                <a:solidFill>
                  <a:schemeClr val="tx1"/>
                </a:solidFill>
                <a:latin typeface="华文行楷" panose="02010800040101010101" pitchFamily="2" charset="-122"/>
                <a:ea typeface="华文行楷" panose="02010800040101010101" pitchFamily="2" charset="-122"/>
                <a:cs typeface="+mn-cs"/>
              </a:defRPr>
            </a:lvl5pPr>
            <a:lvl6pPr>
              <a:defRPr sz="1600"/>
            </a:lvl6pPr>
            <a:lvl7pPr>
              <a:defRPr sz="1600"/>
            </a:lvl7pPr>
            <a:lvl8pPr>
              <a:defRPr sz="1600"/>
            </a:lvl8pPr>
            <a:lvl9pPr>
              <a:defRPr sz="16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14" name="TextBox 13"/>
          <p:cNvSpPr txBox="1"/>
          <p:nvPr userDrawn="1"/>
        </p:nvSpPr>
        <p:spPr>
          <a:xfrm>
            <a:off x="7956378" y="86207"/>
            <a:ext cx="788999" cy="523220"/>
          </a:xfrm>
          <a:prstGeom prst="rect">
            <a:avLst/>
          </a:prstGeom>
          <a:noFill/>
        </p:spPr>
        <p:txBody>
          <a:bodyPr wrap="none" rtlCol="0">
            <a:spAutoFit/>
          </a:bodyPr>
          <a:lstStyle/>
          <a:p>
            <a:r>
              <a:rPr lang="en-US" altLang="zh-CN" sz="2800" b="1" dirty="0" smtClean="0">
                <a:solidFill>
                  <a:srgbClr val="0070C0"/>
                </a:solidFill>
                <a:latin typeface="华文琥珀" panose="02010800040101010101" pitchFamily="2" charset="-122"/>
                <a:ea typeface="华文琥珀" panose="02010800040101010101" pitchFamily="2" charset="-122"/>
              </a:rPr>
              <a:t>TBA</a:t>
            </a:r>
            <a:endParaRPr lang="zh-CN" altLang="en-US" sz="2800" b="1" dirty="0">
              <a:solidFill>
                <a:srgbClr val="0070C0"/>
              </a:solidFill>
              <a:latin typeface="华文琥珀" panose="02010800040101010101" pitchFamily="2" charset="-122"/>
              <a:ea typeface="华文琥珀" panose="02010800040101010101" pitchFamily="2" charset="-122"/>
            </a:endParaRPr>
          </a:p>
        </p:txBody>
      </p:sp>
    </p:spTree>
    <p:extLst>
      <p:ext uri="{BB962C8B-B14F-4D97-AF65-F5344CB8AC3E}">
        <p14:creationId xmlns:p14="http://schemas.microsoft.com/office/powerpoint/2010/main" val="174113602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2970" b="2320"/>
          <a:stretch/>
        </p:blipFill>
        <p:spPr>
          <a:xfrm>
            <a:off x="-36512" y="-20538"/>
            <a:ext cx="9180512" cy="5164038"/>
          </a:xfrm>
          <a:prstGeom prst="rect">
            <a:avLst/>
          </a:prstGeom>
        </p:spPr>
      </p:pic>
      <p:sp>
        <p:nvSpPr>
          <p:cNvPr id="2" name="标题 1"/>
          <p:cNvSpPr>
            <a:spLocks noGrp="1"/>
          </p:cNvSpPr>
          <p:nvPr>
            <p:ph type="title" hasCustomPrompt="1"/>
          </p:nvPr>
        </p:nvSpPr>
        <p:spPr>
          <a:xfrm>
            <a:off x="1681846" y="3003799"/>
            <a:ext cx="6120680" cy="936104"/>
          </a:xfrm>
        </p:spPr>
        <p:txBody>
          <a:bodyPr/>
          <a:lstStyle>
            <a:lvl1pPr>
              <a:defRPr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华文新魏" panose="02010800040101010101" pitchFamily="2" charset="-122"/>
                <a:ea typeface="华文新魏" panose="02010800040101010101" pitchFamily="2" charset="-122"/>
              </a:defRPr>
            </a:lvl1pPr>
          </a:lstStyle>
          <a:p>
            <a:r>
              <a:rPr lang="zh-CN" altLang="en-US" dirty="0" smtClean="0"/>
              <a:t>谢谢大家！</a:t>
            </a:r>
            <a:endParaRPr lang="zh-CN" altLang="en-US" dirty="0"/>
          </a:p>
        </p:txBody>
      </p:sp>
      <p:sp>
        <p:nvSpPr>
          <p:cNvPr id="10" name="六边形 9"/>
          <p:cNvSpPr/>
          <p:nvPr userDrawn="1"/>
        </p:nvSpPr>
        <p:spPr>
          <a:xfrm>
            <a:off x="1763688" y="195486"/>
            <a:ext cx="1656184" cy="1440160"/>
          </a:xfrm>
          <a:prstGeom prst="hexagon">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六边形 11"/>
          <p:cNvSpPr/>
          <p:nvPr userDrawn="1"/>
        </p:nvSpPr>
        <p:spPr>
          <a:xfrm>
            <a:off x="4572000" y="123479"/>
            <a:ext cx="1728192" cy="1440160"/>
          </a:xfrm>
          <a:prstGeom prst="hexagon">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六边形 13"/>
          <p:cNvSpPr/>
          <p:nvPr userDrawn="1"/>
        </p:nvSpPr>
        <p:spPr>
          <a:xfrm>
            <a:off x="3170996" y="987575"/>
            <a:ext cx="1689036" cy="1440160"/>
          </a:xfrm>
          <a:prstGeom prst="hexagon">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六边形 16"/>
          <p:cNvSpPr/>
          <p:nvPr userDrawn="1"/>
        </p:nvSpPr>
        <p:spPr>
          <a:xfrm>
            <a:off x="6084168" y="915567"/>
            <a:ext cx="1728192" cy="1440160"/>
          </a:xfrm>
          <a:prstGeom prst="hexagon">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六边形 17"/>
          <p:cNvSpPr/>
          <p:nvPr userDrawn="1"/>
        </p:nvSpPr>
        <p:spPr>
          <a:xfrm>
            <a:off x="251520" y="987575"/>
            <a:ext cx="1728192" cy="1440160"/>
          </a:xfrm>
          <a:prstGeom prst="hexagon">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90031602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4"/>
            <a:ext cx="2133600" cy="273844"/>
          </a:xfrm>
          <a:prstGeom prst="rect">
            <a:avLst/>
          </a:prstGeom>
        </p:spPr>
        <p:txBody>
          <a:bodyPr/>
          <a:lstStyle/>
          <a:p>
            <a:fld id="{264B25D8-9401-41D0-A35F-0907E4C02C7D}" type="datetime1">
              <a:rPr lang="zh-CN" altLang="en-US" smtClean="0">
                <a:solidFill>
                  <a:prstClr val="black"/>
                </a:solidFill>
              </a:rPr>
              <a:pPr/>
              <a:t>2016/8/2</a:t>
            </a:fld>
            <a:endParaRPr lang="zh-CN" altLang="en-US">
              <a:solidFill>
                <a:prstClr val="black"/>
              </a:solidFill>
            </a:endParaRPr>
          </a:p>
        </p:txBody>
      </p:sp>
      <p:sp>
        <p:nvSpPr>
          <p:cNvPr id="3" name="页脚占位符 2"/>
          <p:cNvSpPr>
            <a:spLocks noGrp="1"/>
          </p:cNvSpPr>
          <p:nvPr>
            <p:ph type="ftr" sz="quarter" idx="11"/>
          </p:nvPr>
        </p:nvSpPr>
        <p:spPr>
          <a:xfrm>
            <a:off x="8100392" y="4746179"/>
            <a:ext cx="871736" cy="273844"/>
          </a:xfrm>
          <a:prstGeom prst="rect">
            <a:avLst/>
          </a:prstGeom>
        </p:spPr>
        <p:txBody>
          <a:bodyPr/>
          <a:lstStyle/>
          <a:p>
            <a:endParaRPr lang="zh-CN" altLang="en-US" dirty="0">
              <a:solidFill>
                <a:prstClr val="black"/>
              </a:solidFill>
            </a:endParaRPr>
          </a:p>
        </p:txBody>
      </p:sp>
      <p:sp>
        <p:nvSpPr>
          <p:cNvPr id="4" name="灯片编号占位符 3"/>
          <p:cNvSpPr>
            <a:spLocks noGrp="1"/>
          </p:cNvSpPr>
          <p:nvPr>
            <p:ph type="sldNum" sz="quarter" idx="12"/>
          </p:nvPr>
        </p:nvSpPr>
        <p:spPr>
          <a:xfrm>
            <a:off x="6553200" y="4767264"/>
            <a:ext cx="2133600" cy="273844"/>
          </a:xfrm>
          <a:prstGeom prst="rect">
            <a:avLst/>
          </a:prstGeom>
        </p:spPr>
        <p:txBody>
          <a:bodyPr/>
          <a:lstStyle/>
          <a:p>
            <a:fld id="{0C913308-F349-4B6D-A68A-DD1791B4A57B}"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149426211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cstate="print"/>
          <a:srcRect/>
          <a:stretch>
            <a:fillRect/>
          </a:stretch>
        </p:blipFill>
        <p:spPr bwMode="auto">
          <a:xfrm>
            <a:off x="-6350" y="2381"/>
            <a:ext cx="9156700" cy="5143500"/>
          </a:xfrm>
          <a:prstGeom prst="rect">
            <a:avLst/>
          </a:prstGeom>
          <a:noFill/>
          <a:ln w="9525">
            <a:noFill/>
            <a:miter lim="800000"/>
            <a:headEnd/>
            <a:tailEnd/>
          </a:ln>
          <a:effectLst/>
        </p:spPr>
      </p:pic>
      <p:pic>
        <p:nvPicPr>
          <p:cNvPr id="3" name="Picture 2" descr="G:\360data\重要数据\桌面\未标题-1.png"/>
          <p:cNvPicPr>
            <a:picLocks noChangeAspect="1" noChangeArrowheads="1"/>
          </p:cNvPicPr>
          <p:nvPr userDrawn="1"/>
        </p:nvPicPr>
        <p:blipFill>
          <a:blip r:embed="rId3" cstate="print"/>
          <a:srcRect t="27704" b="12383"/>
          <a:stretch>
            <a:fillRect/>
          </a:stretch>
        </p:blipFill>
        <p:spPr bwMode="auto">
          <a:xfrm>
            <a:off x="-17463" y="4333875"/>
            <a:ext cx="27822526" cy="829866"/>
          </a:xfrm>
          <a:prstGeom prst="rect">
            <a:avLst/>
          </a:prstGeom>
          <a:noFill/>
          <a:ln w="9525">
            <a:noFill/>
            <a:miter lim="800000"/>
            <a:headEnd/>
            <a:tailEnd/>
          </a:ln>
        </p:spPr>
      </p:pic>
      <p:pic>
        <p:nvPicPr>
          <p:cNvPr id="4" name="Picture 3"/>
          <p:cNvPicPr>
            <a:picLocks noChangeAspect="1" noChangeArrowheads="1"/>
          </p:cNvPicPr>
          <p:nvPr userDrawn="1"/>
        </p:nvPicPr>
        <p:blipFill>
          <a:blip r:embed="rId4" cstate="print"/>
          <a:srcRect/>
          <a:stretch>
            <a:fillRect/>
          </a:stretch>
        </p:blipFill>
        <p:spPr bwMode="auto">
          <a:xfrm>
            <a:off x="-2413000" y="897732"/>
            <a:ext cx="4470400" cy="3294460"/>
          </a:xfrm>
          <a:prstGeom prst="rect">
            <a:avLst/>
          </a:prstGeom>
          <a:noFill/>
          <a:ln w="9525">
            <a:noFill/>
            <a:miter lim="800000"/>
            <a:headEnd/>
            <a:tailEnd/>
          </a:ln>
          <a:effectLst/>
        </p:spPr>
      </p:pic>
      <p:sp>
        <p:nvSpPr>
          <p:cNvPr id="5" name="日期占位符 3"/>
          <p:cNvSpPr>
            <a:spLocks noGrp="1"/>
          </p:cNvSpPr>
          <p:nvPr>
            <p:ph type="dt" sz="half" idx="10"/>
          </p:nvPr>
        </p:nvSpPr>
        <p:spPr>
          <a:xfrm>
            <a:off x="6172200" y="4643437"/>
            <a:ext cx="2476500" cy="357188"/>
          </a:xfrm>
          <a:prstGeom prst="rect">
            <a:avLst/>
          </a:prstGeom>
        </p:spPr>
        <p:txBody>
          <a:bodyPr/>
          <a:lstStyle>
            <a:lvl1pPr>
              <a:defRPr/>
            </a:lvl1pPr>
          </a:lstStyle>
          <a:p>
            <a:pPr>
              <a:defRPr/>
            </a:pPr>
            <a:fld id="{437E05D2-DF89-41AD-95EC-482443C9F976}" type="datetimeFigureOut">
              <a:rPr lang="zh-CN" altLang="en-US">
                <a:solidFill>
                  <a:prstClr val="black"/>
                </a:solidFill>
              </a:rPr>
              <a:pPr>
                <a:defRPr/>
              </a:pPr>
              <a:t>2016/8/2</a:t>
            </a:fld>
            <a:endParaRPr lang="zh-CN" altLang="en-US">
              <a:solidFill>
                <a:prstClr val="black"/>
              </a:solidFill>
            </a:endParaRPr>
          </a:p>
        </p:txBody>
      </p:sp>
      <p:sp>
        <p:nvSpPr>
          <p:cNvPr id="6" name="页脚占位符 4"/>
          <p:cNvSpPr>
            <a:spLocks noGrp="1"/>
          </p:cNvSpPr>
          <p:nvPr>
            <p:ph type="ftr" sz="quarter" idx="11"/>
          </p:nvPr>
        </p:nvSpPr>
        <p:spPr>
          <a:xfrm>
            <a:off x="914400" y="4629150"/>
            <a:ext cx="3962400" cy="342900"/>
          </a:xfrm>
          <a:prstGeom prst="rect">
            <a:avLst/>
          </a:prstGeom>
        </p:spPr>
        <p:txBody>
          <a:bodyPr/>
          <a:lstStyle>
            <a:lvl1pPr>
              <a:defRPr/>
            </a:lvl1pPr>
          </a:lstStyle>
          <a:p>
            <a:pPr>
              <a:defRPr/>
            </a:pPr>
            <a:endParaRPr lang="zh-CN" altLang="en-US">
              <a:solidFill>
                <a:prstClr val="black"/>
              </a:solidFill>
            </a:endParaRPr>
          </a:p>
        </p:txBody>
      </p:sp>
      <p:sp>
        <p:nvSpPr>
          <p:cNvPr id="7" name="灯片编号占位符 5"/>
          <p:cNvSpPr>
            <a:spLocks noGrp="1"/>
          </p:cNvSpPr>
          <p:nvPr>
            <p:ph type="sldNum" sz="quarter" idx="12"/>
          </p:nvPr>
        </p:nvSpPr>
        <p:spPr>
          <a:xfrm>
            <a:off x="146304" y="4657725"/>
            <a:ext cx="457200" cy="342900"/>
          </a:xfrm>
          <a:prstGeom prst="ellipse">
            <a:avLst/>
          </a:prstGeom>
        </p:spPr>
        <p:txBody>
          <a:bodyPr/>
          <a:lstStyle>
            <a:lvl1pPr>
              <a:defRPr/>
            </a:lvl1pPr>
          </a:lstStyle>
          <a:p>
            <a:pPr>
              <a:defRPr/>
            </a:pPr>
            <a:fld id="{C81F00C9-33C4-4B63-B6C5-51B0B9C74575}"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68130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10000" decel="10000" fill="hold" nodeType="withEffect">
                                  <p:stCondLst>
                                    <p:cond delay="0"/>
                                  </p:stCondLst>
                                  <p:childTnLst>
                                    <p:animMotion origin="layout" path="M -4.16667E-6 3.33333E-6 L -0.96614 -0.00718 " pathEditMode="relative" rAng="0" ptsTypes="AA">
                                      <p:cBhvr>
                                        <p:cTn id="6" dur="20000" fill="hold"/>
                                        <p:tgtEl>
                                          <p:spTgt spid="3"/>
                                        </p:tgtEl>
                                        <p:attrNameLst>
                                          <p:attrName>ppt_x</p:attrName>
                                          <p:attrName>ppt_y</p:attrName>
                                        </p:attrNameLst>
                                      </p:cBhvr>
                                      <p:rCtr x="-48316" y="-370"/>
                                    </p:animMotion>
                                  </p:childTnLst>
                                </p:cTn>
                              </p:par>
                              <p:par>
                                <p:cTn id="7" presetID="8" presetClass="emph" presetSubtype="0" accel="10000" decel="10000" fill="hold" nodeType="withEffect">
                                  <p:stCondLst>
                                    <p:cond delay="0"/>
                                  </p:stCondLst>
                                  <p:childTnLst>
                                    <p:animRot by="21600000">
                                      <p:cBhvr>
                                        <p:cTn id="8" dur="20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9" name="TextBox 15"/>
          <p:cNvSpPr txBox="1"/>
          <p:nvPr userDrawn="1"/>
        </p:nvSpPr>
        <p:spPr>
          <a:xfrm>
            <a:off x="107504" y="4659982"/>
            <a:ext cx="650430" cy="338554"/>
          </a:xfrm>
          <a:prstGeom prst="rect">
            <a:avLst/>
          </a:prstGeom>
          <a:noFill/>
        </p:spPr>
        <p:txBody>
          <a:bodyPr wrap="square" rtlCol="0">
            <a:spAutoFit/>
          </a:bodyPr>
          <a:lstStyle/>
          <a:p>
            <a:pPr algn="ctr"/>
            <a:fld id="{2EEF1883-7A0E-4F66-9932-E581691AD397}" type="slidenum">
              <a:rPr lang="zh-CN" altLang="en-US" sz="1600" smtClean="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rPr>
              <a:pPr algn="ctr"/>
              <a:t>‹#›</a:t>
            </a:fld>
            <a:r>
              <a:rPr lang="zh-CN" altLang="en-US" sz="1600" dirty="0" smtClean="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dirty="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3" name="TextBox 12"/>
          <p:cNvSpPr txBox="1"/>
          <p:nvPr userDrawn="1"/>
        </p:nvSpPr>
        <p:spPr>
          <a:xfrm>
            <a:off x="8262052" y="123479"/>
            <a:ext cx="702436" cy="461665"/>
          </a:xfrm>
          <a:prstGeom prst="rect">
            <a:avLst/>
          </a:prstGeom>
          <a:noFill/>
        </p:spPr>
        <p:txBody>
          <a:bodyPr wrap="none" rtlCol="0">
            <a:spAutoFit/>
          </a:bodyPr>
          <a:lstStyle/>
          <a:p>
            <a:r>
              <a:rPr lang="en-US" altLang="zh-CN" sz="2400" b="1" dirty="0" smtClean="0">
                <a:solidFill>
                  <a:srgbClr val="0070C0"/>
                </a:solidFill>
                <a:latin typeface="华文琥珀" panose="02010800040101010101" pitchFamily="2" charset="-122"/>
                <a:ea typeface="华文琥珀" panose="02010800040101010101" pitchFamily="2" charset="-122"/>
              </a:rPr>
              <a:t>TBA</a:t>
            </a:r>
            <a:endParaRPr lang="zh-CN" altLang="en-US" sz="2400" b="1" dirty="0">
              <a:solidFill>
                <a:srgbClr val="0070C0"/>
              </a:solidFill>
              <a:latin typeface="华文琥珀" panose="02010800040101010101" pitchFamily="2" charset="-122"/>
              <a:ea typeface="华文琥珀" panose="02010800040101010101" pitchFamily="2" charset="-122"/>
            </a:endParaRPr>
          </a:p>
        </p:txBody>
      </p:sp>
      <p:grpSp>
        <p:nvGrpSpPr>
          <p:cNvPr id="14" name="组合 13"/>
          <p:cNvGrpSpPr/>
          <p:nvPr userDrawn="1"/>
        </p:nvGrpSpPr>
        <p:grpSpPr>
          <a:xfrm>
            <a:off x="179514" y="4700299"/>
            <a:ext cx="505215" cy="360000"/>
            <a:chOff x="179512" y="4700299"/>
            <a:chExt cx="505215" cy="360000"/>
          </a:xfrm>
        </p:grpSpPr>
        <p:sp>
          <p:nvSpPr>
            <p:cNvPr id="10" name="椭圆 9"/>
            <p:cNvSpPr/>
            <p:nvPr userDrawn="1"/>
          </p:nvSpPr>
          <p:spPr>
            <a:xfrm>
              <a:off x="252719" y="4700299"/>
              <a:ext cx="360000" cy="360000"/>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dirty="0">
                <a:solidFill>
                  <a:prstClr val="black"/>
                </a:solidFill>
                <a:latin typeface="微软雅黑" pitchFamily="34" charset="-122"/>
                <a:ea typeface="微软雅黑" pitchFamily="34" charset="-122"/>
              </a:endParaRPr>
            </a:p>
          </p:txBody>
        </p:sp>
        <p:sp>
          <p:nvSpPr>
            <p:cNvPr id="11" name="TextBox 15"/>
            <p:cNvSpPr txBox="1"/>
            <p:nvPr userDrawn="1"/>
          </p:nvSpPr>
          <p:spPr>
            <a:xfrm>
              <a:off x="179512" y="4700299"/>
              <a:ext cx="505215" cy="338554"/>
            </a:xfrm>
            <a:prstGeom prst="rect">
              <a:avLst/>
            </a:prstGeom>
            <a:noFill/>
          </p:spPr>
          <p:txBody>
            <a:bodyPr wrap="square" rtlCol="0">
              <a:spAutoFit/>
            </a:bodyPr>
            <a:lstStyle/>
            <a:p>
              <a:pPr algn="ctr"/>
              <a:fld id="{00104DE5-318F-4357-956E-FDC056626E06}" type="slidenum">
                <a:rPr lang="zh-CN" altLang="en-US" sz="1600" smtClean="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rPr>
                <a:pPr algn="ctr"/>
                <a:t>‹#›</a:t>
              </a:fld>
              <a:r>
                <a:rPr lang="zh-CN" altLang="en-US" sz="1600" dirty="0" smtClean="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dirty="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spTree>
    <p:extLst>
      <p:ext uri="{BB962C8B-B14F-4D97-AF65-F5344CB8AC3E}">
        <p14:creationId xmlns:p14="http://schemas.microsoft.com/office/powerpoint/2010/main" val="2042343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gif"/></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gif"/></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a:xfrm>
            <a:off x="2042846" y="3372997"/>
            <a:ext cx="4536504" cy="504056"/>
          </a:xfrm>
        </p:spPr>
        <p:txBody>
          <a:bodyPr>
            <a:noAutofit/>
          </a:bodyPr>
          <a:lstStyle/>
          <a:p>
            <a:r>
              <a:rPr lang="zh-CN" altLang="en-US" sz="2000" dirty="0" smtClean="0">
                <a:latin typeface="方正楷体_GBK" panose="03000509000000000000" pitchFamily="65" charset="-122"/>
                <a:ea typeface="方正楷体_GBK" panose="03000509000000000000" pitchFamily="65" charset="-122"/>
              </a:rPr>
              <a:t>东南公司</a:t>
            </a:r>
            <a:endParaRPr lang="zh-CN" altLang="en-US" sz="2000" dirty="0">
              <a:latin typeface="方正楷体_GBK" panose="03000509000000000000" pitchFamily="65" charset="-122"/>
              <a:ea typeface="方正楷体_GBK" panose="03000509000000000000" pitchFamily="65" charset="-122"/>
            </a:endParaRPr>
          </a:p>
        </p:txBody>
      </p:sp>
      <p:sp>
        <p:nvSpPr>
          <p:cNvPr id="3" name="标题 2"/>
          <p:cNvSpPr>
            <a:spLocks noGrp="1"/>
          </p:cNvSpPr>
          <p:nvPr>
            <p:ph type="ctrTitle"/>
          </p:nvPr>
        </p:nvSpPr>
        <p:spPr>
          <a:xfrm>
            <a:off x="1259632" y="1543180"/>
            <a:ext cx="6696744" cy="864096"/>
          </a:xfrm>
        </p:spPr>
        <p:txBody>
          <a:bodyPr>
            <a:noAutofit/>
          </a:bodyPr>
          <a:lstStyle/>
          <a:p>
            <a:r>
              <a:rPr lang="zh-CN" altLang="en-US" sz="4400" dirty="0">
                <a:solidFill>
                  <a:schemeClr val="tx1"/>
                </a:solidFill>
                <a:effectLst/>
                <a:latin typeface="微软雅黑" panose="020B0503020204020204" pitchFamily="34" charset="-122"/>
                <a:ea typeface="微软雅黑" panose="020B0503020204020204" pitchFamily="34" charset="-122"/>
              </a:rPr>
              <a:t>立足勤实</a:t>
            </a:r>
            <a:r>
              <a:rPr lang="zh-CN" altLang="en-US" sz="4400" dirty="0" smtClean="0">
                <a:solidFill>
                  <a:schemeClr val="tx1"/>
                </a:solidFill>
                <a:effectLst/>
                <a:latin typeface="微软雅黑" panose="020B0503020204020204" pitchFamily="34" charset="-122"/>
                <a:ea typeface="微软雅黑" panose="020B0503020204020204" pitchFamily="34" charset="-122"/>
              </a:rPr>
              <a:t>细 力求</a:t>
            </a:r>
            <a:r>
              <a:rPr lang="zh-CN" altLang="en-US" sz="4400" dirty="0">
                <a:solidFill>
                  <a:schemeClr val="tx1"/>
                </a:solidFill>
                <a:effectLst/>
                <a:latin typeface="微软雅黑" panose="020B0503020204020204" pitchFamily="34" charset="-122"/>
                <a:ea typeface="微软雅黑" panose="020B0503020204020204" pitchFamily="34" charset="-122"/>
              </a:rPr>
              <a:t>快准</a:t>
            </a:r>
            <a:r>
              <a:rPr lang="zh-CN" altLang="en-US" sz="4400" dirty="0" smtClean="0">
                <a:solidFill>
                  <a:schemeClr val="tx1"/>
                </a:solidFill>
                <a:effectLst/>
                <a:latin typeface="微软雅黑" panose="020B0503020204020204" pitchFamily="34" charset="-122"/>
                <a:ea typeface="微软雅黑" panose="020B0503020204020204" pitchFamily="34" charset="-122"/>
              </a:rPr>
              <a:t>稳 </a:t>
            </a:r>
            <a:r>
              <a:rPr lang="en-US" altLang="zh-CN" sz="4400" dirty="0" smtClean="0">
                <a:solidFill>
                  <a:schemeClr val="tx1"/>
                </a:solidFill>
                <a:effectLst/>
                <a:latin typeface="微软雅黑" panose="020B0503020204020204" pitchFamily="34" charset="-122"/>
                <a:ea typeface="微软雅黑" panose="020B0503020204020204" pitchFamily="34" charset="-122"/>
              </a:rPr>
              <a:t/>
            </a:r>
            <a:br>
              <a:rPr lang="en-US" altLang="zh-CN" sz="4400" dirty="0" smtClean="0">
                <a:solidFill>
                  <a:schemeClr val="tx1"/>
                </a:solidFill>
                <a:effectLst/>
                <a:latin typeface="微软雅黑" panose="020B0503020204020204" pitchFamily="34" charset="-122"/>
                <a:ea typeface="微软雅黑" panose="020B0503020204020204" pitchFamily="34" charset="-122"/>
              </a:rPr>
            </a:br>
            <a:r>
              <a:rPr lang="zh-CN" altLang="en-US" sz="4400" dirty="0" smtClean="0">
                <a:solidFill>
                  <a:schemeClr val="tx1"/>
                </a:solidFill>
                <a:effectLst/>
                <a:latin typeface="微软雅黑" panose="020B0503020204020204" pitchFamily="34" charset="-122"/>
                <a:ea typeface="微软雅黑" panose="020B0503020204020204" pitchFamily="34" charset="-122"/>
              </a:rPr>
              <a:t>走</a:t>
            </a:r>
            <a:r>
              <a:rPr lang="zh-CN" altLang="en-US" sz="4400" dirty="0">
                <a:solidFill>
                  <a:schemeClr val="tx1"/>
                </a:solidFill>
                <a:effectLst/>
                <a:latin typeface="微软雅黑" panose="020B0503020204020204" pitchFamily="34" charset="-122"/>
                <a:ea typeface="微软雅黑" panose="020B0503020204020204" pitchFamily="34" charset="-122"/>
              </a:rPr>
              <a:t>在改变的路上</a:t>
            </a:r>
          </a:p>
        </p:txBody>
      </p:sp>
      <p:sp>
        <p:nvSpPr>
          <p:cNvPr id="4" name="TextBox 3"/>
          <p:cNvSpPr txBox="1"/>
          <p:nvPr/>
        </p:nvSpPr>
        <p:spPr>
          <a:xfrm>
            <a:off x="3230887" y="4443958"/>
            <a:ext cx="2160422" cy="400110"/>
          </a:xfrm>
          <a:prstGeom prst="rect">
            <a:avLst/>
          </a:prstGeom>
        </p:spPr>
        <p:txBody>
          <a:bodyPr wrap="square" rtlCol="0">
            <a:spAutoFit/>
          </a:bodyPr>
          <a:lstStyle/>
          <a:p>
            <a:pPr algn="ctr">
              <a:spcBef>
                <a:spcPct val="20000"/>
              </a:spcBef>
            </a:pPr>
            <a:r>
              <a:rPr lang="en-US" altLang="zh-CN" sz="2000" b="1" dirty="0">
                <a:latin typeface="方正楷体_GBK" panose="03000509000000000000" pitchFamily="65" charset="-122"/>
                <a:ea typeface="方正楷体_GBK" panose="03000509000000000000" pitchFamily="65" charset="-122"/>
              </a:rPr>
              <a:t>2015</a:t>
            </a:r>
            <a:r>
              <a:rPr lang="zh-CN" altLang="en-US" sz="2000" b="1" dirty="0">
                <a:latin typeface="方正楷体_GBK" panose="03000509000000000000" pitchFamily="65" charset="-122"/>
                <a:ea typeface="方正楷体_GBK" panose="03000509000000000000" pitchFamily="65" charset="-122"/>
              </a:rPr>
              <a:t>年</a:t>
            </a:r>
            <a:r>
              <a:rPr lang="en-US" altLang="zh-CN" sz="2000" b="1" dirty="0">
                <a:latin typeface="方正楷体_GBK" panose="03000509000000000000" pitchFamily="65" charset="-122"/>
                <a:ea typeface="方正楷体_GBK" panose="03000509000000000000" pitchFamily="65" charset="-122"/>
              </a:rPr>
              <a:t>8</a:t>
            </a:r>
            <a:r>
              <a:rPr lang="zh-CN" altLang="en-US" sz="2000" b="1" dirty="0">
                <a:latin typeface="方正楷体_GBK" panose="03000509000000000000" pitchFamily="65" charset="-122"/>
                <a:ea typeface="方正楷体_GBK" panose="03000509000000000000" pitchFamily="65" charset="-122"/>
              </a:rPr>
              <a:t>月</a:t>
            </a:r>
          </a:p>
        </p:txBody>
      </p:sp>
      <p:sp>
        <p:nvSpPr>
          <p:cNvPr id="5" name="副标题 1"/>
          <p:cNvSpPr txBox="1">
            <a:spLocks/>
          </p:cNvSpPr>
          <p:nvPr/>
        </p:nvSpPr>
        <p:spPr>
          <a:xfrm>
            <a:off x="3099224" y="3734520"/>
            <a:ext cx="2394012" cy="51282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800" b="1" kern="1200">
                <a:solidFill>
                  <a:schemeClr val="tx1"/>
                </a:solidFill>
                <a:latin typeface="华文行楷" panose="02010800040101010101" pitchFamily="2" charset="-122"/>
                <a:ea typeface="华文行楷" panose="02010800040101010101" pitchFamily="2" charset="-122"/>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zh-CN" altLang="en-US" sz="2000" dirty="0" smtClean="0">
                <a:latin typeface="方正楷体_GBK" panose="03000509000000000000" pitchFamily="65" charset="-122"/>
                <a:ea typeface="方正楷体_GBK" panose="03000509000000000000" pitchFamily="65" charset="-122"/>
              </a:rPr>
              <a:t>   导    师：  彭    欢</a:t>
            </a:r>
            <a:endParaRPr lang="en-US" altLang="zh-CN" sz="2000" dirty="0" smtClean="0">
              <a:latin typeface="方正楷体_GBK" panose="03000509000000000000" pitchFamily="65" charset="-122"/>
              <a:ea typeface="方正楷体_GBK" panose="03000509000000000000" pitchFamily="65" charset="-122"/>
            </a:endParaRPr>
          </a:p>
          <a:p>
            <a:r>
              <a:rPr lang="zh-CN" altLang="en-US" sz="2000" dirty="0" smtClean="0">
                <a:latin typeface="方正楷体_GBK" panose="03000509000000000000" pitchFamily="65" charset="-122"/>
                <a:ea typeface="方正楷体_GBK" panose="03000509000000000000" pitchFamily="65" charset="-122"/>
              </a:rPr>
              <a:t>  汇报</a:t>
            </a:r>
            <a:r>
              <a:rPr lang="zh-CN" altLang="en-US" sz="2000" dirty="0">
                <a:latin typeface="方正楷体_GBK" panose="03000509000000000000" pitchFamily="65" charset="-122"/>
                <a:ea typeface="方正楷体_GBK" panose="03000509000000000000" pitchFamily="65" charset="-122"/>
              </a:rPr>
              <a:t>人：  尉建波</a:t>
            </a:r>
            <a:endParaRPr lang="en-US" altLang="zh-CN" sz="2000" dirty="0">
              <a:latin typeface="方正楷体_GBK" panose="03000509000000000000" pitchFamily="65" charset="-122"/>
              <a:ea typeface="方正楷体_GBK" panose="03000509000000000000" pitchFamily="65" charset="-122"/>
            </a:endParaRPr>
          </a:p>
          <a:p>
            <a:endParaRPr lang="en-US" altLang="zh-CN" sz="2000" dirty="0" smtClean="0">
              <a:latin typeface="方正楷体_GBK" panose="03000509000000000000" pitchFamily="65" charset="-122"/>
              <a:ea typeface="方正楷体_GBK" panose="03000509000000000000" pitchFamily="65" charset="-122"/>
            </a:endParaRPr>
          </a:p>
        </p:txBody>
      </p:sp>
      <p:sp>
        <p:nvSpPr>
          <p:cNvPr id="6" name="矩形 5"/>
          <p:cNvSpPr/>
          <p:nvPr/>
        </p:nvSpPr>
        <p:spPr>
          <a:xfrm>
            <a:off x="2195736" y="2911332"/>
            <a:ext cx="3839513" cy="461665"/>
          </a:xfrm>
          <a:prstGeom prst="rect">
            <a:avLst/>
          </a:prstGeom>
        </p:spPr>
        <p:txBody>
          <a:bodyPr wrap="none">
            <a:spAutoFit/>
          </a:bodyPr>
          <a:lstStyle/>
          <a:p>
            <a:r>
              <a:rPr lang="en-US" altLang="zh-CN" sz="2400" b="1" dirty="0">
                <a:latin typeface="华文楷体" panose="02010600040101010101" pitchFamily="2" charset="-122"/>
                <a:ea typeface="华文楷体" panose="02010600040101010101" pitchFamily="2" charset="-122"/>
              </a:rPr>
              <a:t>——</a:t>
            </a:r>
            <a:r>
              <a:rPr lang="en-US" altLang="zh-CN" sz="2400" b="1" dirty="0" smtClean="0">
                <a:latin typeface="华文楷体" panose="02010600040101010101" pitchFamily="2" charset="-122"/>
                <a:ea typeface="华文楷体" panose="02010600040101010101" pitchFamily="2" charset="-122"/>
              </a:rPr>
              <a:t>2015</a:t>
            </a:r>
            <a:r>
              <a:rPr lang="zh-CN" altLang="en-US" sz="2400" b="1" dirty="0">
                <a:latin typeface="华文楷体" panose="02010600040101010101" pitchFamily="2" charset="-122"/>
                <a:ea typeface="华文楷体" panose="02010600040101010101" pitchFamily="2" charset="-122"/>
              </a:rPr>
              <a:t>新进人员成果交流</a:t>
            </a:r>
            <a:endParaRPr lang="zh-CN" altLang="en-US" sz="2400" b="1" dirty="0"/>
          </a:p>
        </p:txBody>
      </p:sp>
    </p:spTree>
    <p:extLst>
      <p:ext uri="{BB962C8B-B14F-4D97-AF65-F5344CB8AC3E}">
        <p14:creationId xmlns:p14="http://schemas.microsoft.com/office/powerpoint/2010/main" val="1367476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wipe(down)">
                                      <p:cBhvr>
                                        <p:cTn id="18" dur="500"/>
                                        <p:tgtEl>
                                          <p:spTgt spid="2">
                                            <p:txEl>
                                              <p:pRg st="0" end="0"/>
                                            </p:txEl>
                                          </p:spTgt>
                                        </p:tgtEl>
                                      </p:cBhvr>
                                    </p:animEffect>
                                  </p:childTnLst>
                                </p:cTn>
                              </p:par>
                            </p:childTnLst>
                          </p:cTn>
                        </p:par>
                        <p:par>
                          <p:cTn id="19" fill="hold">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par>
                          <p:cTn id="23" fill="hold">
                            <p:stCondLst>
                              <p:cond delay="2500"/>
                            </p:stCondLst>
                            <p:childTnLst>
                              <p:par>
                                <p:cTn id="24" presetID="22" presetClass="entr" presetSubtype="4"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79512" y="4700299"/>
            <a:ext cx="505215" cy="360000"/>
            <a:chOff x="179512" y="4700299"/>
            <a:chExt cx="505215" cy="360000"/>
          </a:xfrm>
        </p:grpSpPr>
        <p:sp>
          <p:nvSpPr>
            <p:cNvPr id="5" name="椭圆 4"/>
            <p:cNvSpPr/>
            <p:nvPr/>
          </p:nvSpPr>
          <p:spPr>
            <a:xfrm>
              <a:off x="252719" y="4700299"/>
              <a:ext cx="360000" cy="360000"/>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b="0" dirty="0">
                <a:latin typeface="微软雅黑" pitchFamily="34" charset="-122"/>
                <a:ea typeface="微软雅黑" pitchFamily="34" charset="-122"/>
              </a:endParaRPr>
            </a:p>
          </p:txBody>
        </p:sp>
        <p:sp>
          <p:nvSpPr>
            <p:cNvPr id="6" name="TextBox 15"/>
            <p:cNvSpPr txBox="1"/>
            <p:nvPr/>
          </p:nvSpPr>
          <p:spPr>
            <a:xfrm>
              <a:off x="179512" y="4700299"/>
              <a:ext cx="505215" cy="338554"/>
            </a:xfrm>
            <a:prstGeom prst="rect">
              <a:avLst/>
            </a:prstGeom>
            <a:noFill/>
          </p:spPr>
          <p:txBody>
            <a:bodyPr wrap="square" rtlCol="0">
              <a:spAutoFit/>
            </a:bodyPr>
            <a:lstStyle/>
            <a:p>
              <a:pPr algn="ctr"/>
              <a:r>
                <a:rPr lang="en-US" altLang="zh-CN" sz="16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8</a:t>
              </a:r>
              <a:r>
                <a:rPr lang="zh-CN" altLang="en-US" sz="16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sp>
        <p:nvSpPr>
          <p:cNvPr id="40" name="TextBox 39"/>
          <p:cNvSpPr txBox="1"/>
          <p:nvPr/>
        </p:nvSpPr>
        <p:spPr>
          <a:xfrm>
            <a:off x="831898" y="2041944"/>
            <a:ext cx="2497090" cy="369332"/>
          </a:xfrm>
          <a:prstGeom prst="rect">
            <a:avLst/>
          </a:prstGeom>
          <a:noFill/>
        </p:spPr>
        <p:txBody>
          <a:bodyPr wrap="square">
            <a:spAutoFit/>
          </a:bodyPr>
          <a:lstStyle/>
          <a:p>
            <a:pPr algn="ctr" fontAlgn="auto">
              <a:spcBef>
                <a:spcPts val="0"/>
              </a:spcBef>
              <a:spcAft>
                <a:spcPts val="0"/>
              </a:spcAft>
              <a:defRPr/>
            </a:pPr>
            <a:r>
              <a:rPr lang="en-US" altLang="zh-CN" b="1" kern="0" dirty="0" smtClean="0">
                <a:solidFill>
                  <a:sysClr val="window" lastClr="FFFFFF"/>
                </a:solidFill>
                <a:latin typeface="微软雅黑" pitchFamily="34" charset="-122"/>
                <a:ea typeface="微软雅黑" pitchFamily="34" charset="-122"/>
              </a:rPr>
              <a:t>1</a:t>
            </a:r>
            <a:r>
              <a:rPr lang="zh-CN" altLang="en-US" b="1" kern="0" dirty="0" smtClean="0">
                <a:solidFill>
                  <a:sysClr val="window" lastClr="FFFFFF"/>
                </a:solidFill>
                <a:latin typeface="微软雅黑" pitchFamily="34" charset="-122"/>
                <a:ea typeface="微软雅黑" pitchFamily="34" charset="-122"/>
              </a:rPr>
              <a:t>、承担角色</a:t>
            </a:r>
            <a:endParaRPr lang="zh-CN" altLang="en-US" b="1" kern="0" dirty="0">
              <a:solidFill>
                <a:sysClr val="window" lastClr="FFFFFF"/>
              </a:solidFill>
              <a:latin typeface="微软雅黑" pitchFamily="34" charset="-122"/>
              <a:ea typeface="微软雅黑" pitchFamily="34" charset="-122"/>
            </a:endParaRPr>
          </a:p>
        </p:txBody>
      </p:sp>
      <p:sp>
        <p:nvSpPr>
          <p:cNvPr id="41" name="TextBox 40"/>
          <p:cNvSpPr txBox="1"/>
          <p:nvPr/>
        </p:nvSpPr>
        <p:spPr>
          <a:xfrm>
            <a:off x="604879" y="2666032"/>
            <a:ext cx="2497090" cy="369332"/>
          </a:xfrm>
          <a:prstGeom prst="rect">
            <a:avLst/>
          </a:prstGeom>
          <a:noFill/>
        </p:spPr>
        <p:txBody>
          <a:bodyPr wrap="square">
            <a:spAutoFit/>
          </a:bodyPr>
          <a:lstStyle/>
          <a:p>
            <a:pPr algn="ctr" fontAlgn="auto">
              <a:spcBef>
                <a:spcPts val="0"/>
              </a:spcBef>
              <a:spcAft>
                <a:spcPts val="0"/>
              </a:spcAft>
              <a:defRPr/>
            </a:pPr>
            <a:r>
              <a:rPr lang="en-US" altLang="zh-CN" b="1" kern="0" dirty="0" smtClean="0">
                <a:solidFill>
                  <a:sysClr val="window" lastClr="FFFFFF"/>
                </a:solidFill>
                <a:latin typeface="微软雅黑" pitchFamily="34" charset="-122"/>
                <a:ea typeface="微软雅黑" pitchFamily="34" charset="-122"/>
              </a:rPr>
              <a:t>      2</a:t>
            </a:r>
            <a:r>
              <a:rPr lang="zh-CN" altLang="en-US" b="1" kern="0" dirty="0" smtClean="0">
                <a:solidFill>
                  <a:sysClr val="window" lastClr="FFFFFF"/>
                </a:solidFill>
                <a:latin typeface="微软雅黑" pitchFamily="34" charset="-122"/>
                <a:ea typeface="微软雅黑" pitchFamily="34" charset="-122"/>
              </a:rPr>
              <a:t>、着手工作</a:t>
            </a:r>
            <a:endParaRPr lang="zh-CN" altLang="en-US" b="1" kern="0" dirty="0">
              <a:solidFill>
                <a:sysClr val="window" lastClr="FFFFFF"/>
              </a:solidFill>
              <a:latin typeface="微软雅黑" pitchFamily="34" charset="-122"/>
              <a:ea typeface="微软雅黑" pitchFamily="34" charset="-122"/>
            </a:endParaRPr>
          </a:p>
        </p:txBody>
      </p:sp>
      <p:sp>
        <p:nvSpPr>
          <p:cNvPr id="42" name="TextBox 41"/>
          <p:cNvSpPr txBox="1"/>
          <p:nvPr/>
        </p:nvSpPr>
        <p:spPr>
          <a:xfrm>
            <a:off x="556922" y="3334672"/>
            <a:ext cx="2497090" cy="369332"/>
          </a:xfrm>
          <a:prstGeom prst="rect">
            <a:avLst/>
          </a:prstGeom>
          <a:noFill/>
        </p:spPr>
        <p:txBody>
          <a:bodyPr wrap="square">
            <a:spAutoFit/>
          </a:bodyPr>
          <a:lstStyle/>
          <a:p>
            <a:pPr algn="ctr" fontAlgn="auto">
              <a:spcBef>
                <a:spcPts val="0"/>
              </a:spcBef>
              <a:spcAft>
                <a:spcPts val="0"/>
              </a:spcAft>
              <a:defRPr/>
            </a:pPr>
            <a:r>
              <a:rPr lang="en-US" altLang="zh-CN" b="1" kern="0" dirty="0" smtClean="0">
                <a:solidFill>
                  <a:sysClr val="window" lastClr="FFFFFF"/>
                </a:solidFill>
                <a:latin typeface="微软雅黑" pitchFamily="34" charset="-122"/>
                <a:ea typeface="微软雅黑" pitchFamily="34" charset="-122"/>
              </a:rPr>
              <a:t>       3</a:t>
            </a:r>
            <a:r>
              <a:rPr lang="zh-CN" altLang="en-US" b="1" kern="0" dirty="0" smtClean="0">
                <a:solidFill>
                  <a:sysClr val="window" lastClr="FFFFFF"/>
                </a:solidFill>
                <a:latin typeface="微软雅黑" pitchFamily="34" charset="-122"/>
                <a:ea typeface="微软雅黑" pitchFamily="34" charset="-122"/>
              </a:rPr>
              <a:t>、主要成果</a:t>
            </a:r>
            <a:endParaRPr lang="zh-CN" altLang="en-US" b="1" kern="0" dirty="0">
              <a:solidFill>
                <a:sysClr val="window" lastClr="FFFFFF"/>
              </a:solidFill>
              <a:latin typeface="微软雅黑" pitchFamily="34" charset="-122"/>
              <a:ea typeface="微软雅黑" pitchFamily="34" charset="-122"/>
            </a:endParaRPr>
          </a:p>
        </p:txBody>
      </p:sp>
      <p:sp>
        <p:nvSpPr>
          <p:cNvPr id="31" name="矩形 30"/>
          <p:cNvSpPr/>
          <p:nvPr/>
        </p:nvSpPr>
        <p:spPr>
          <a:xfrm>
            <a:off x="0" y="0"/>
            <a:ext cx="9144000" cy="643017"/>
          </a:xfrm>
          <a:prstGeom prst="rect">
            <a:avLst/>
          </a:prstGeom>
        </p:spPr>
        <p:style>
          <a:lnRef idx="3">
            <a:schemeClr val="lt1"/>
          </a:lnRef>
          <a:fillRef idx="1">
            <a:schemeClr val="accent4"/>
          </a:fillRef>
          <a:effectRef idx="1">
            <a:schemeClr val="accent4"/>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400" b="0" kern="1200" dirty="0" smtClean="0">
                <a:effectLst/>
              </a:rPr>
              <a:t>（三）严谨细致、协作共赢，做好精神文明建设和工会管理工作</a:t>
            </a:r>
            <a:endParaRPr lang="zh-CN" altLang="en-US" sz="2400" b="0" kern="1200" dirty="0">
              <a:effectLst/>
            </a:endParaRPr>
          </a:p>
        </p:txBody>
      </p:sp>
      <p:grpSp>
        <p:nvGrpSpPr>
          <p:cNvPr id="32" name="组合 31"/>
          <p:cNvGrpSpPr/>
          <p:nvPr/>
        </p:nvGrpSpPr>
        <p:grpSpPr>
          <a:xfrm>
            <a:off x="3372561" y="1822300"/>
            <a:ext cx="2260600" cy="2240934"/>
            <a:chOff x="4606929" y="2489344"/>
            <a:chExt cx="2260600" cy="2240934"/>
          </a:xfrm>
        </p:grpSpPr>
        <p:sp>
          <p:nvSpPr>
            <p:cNvPr id="49" name="任意多边形 48"/>
            <p:cNvSpPr/>
            <p:nvPr/>
          </p:nvSpPr>
          <p:spPr>
            <a:xfrm>
              <a:off x="4606929" y="2489344"/>
              <a:ext cx="1130300" cy="1130300"/>
            </a:xfrm>
            <a:custGeom>
              <a:avLst/>
              <a:gdLst>
                <a:gd name="connsiteX0" fmla="*/ 0 w 971996"/>
                <a:gd name="connsiteY0" fmla="*/ 975592 h 975592"/>
                <a:gd name="connsiteX1" fmla="*/ 971996 w 971996"/>
                <a:gd name="connsiteY1" fmla="*/ 0 h 975592"/>
                <a:gd name="connsiteX2" fmla="*/ 971996 w 971996"/>
                <a:gd name="connsiteY2" fmla="*/ 975592 h 975592"/>
                <a:gd name="connsiteX3" fmla="*/ 0 w 971996"/>
                <a:gd name="connsiteY3" fmla="*/ 975592 h 975592"/>
              </a:gdLst>
              <a:ahLst/>
              <a:cxnLst>
                <a:cxn ang="0">
                  <a:pos x="connsiteX0" y="connsiteY0"/>
                </a:cxn>
                <a:cxn ang="0">
                  <a:pos x="connsiteX1" y="connsiteY1"/>
                </a:cxn>
                <a:cxn ang="0">
                  <a:pos x="connsiteX2" y="connsiteY2"/>
                </a:cxn>
                <a:cxn ang="0">
                  <a:pos x="connsiteX3" y="connsiteY3"/>
                </a:cxn>
              </a:cxnLst>
              <a:rect l="l" t="t" r="r" b="b"/>
              <a:pathLst>
                <a:path w="971996" h="975592">
                  <a:moveTo>
                    <a:pt x="0" y="975592"/>
                  </a:moveTo>
                  <a:cubicBezTo>
                    <a:pt x="0" y="436787"/>
                    <a:pt x="435177" y="0"/>
                    <a:pt x="971996" y="0"/>
                  </a:cubicBezTo>
                  <a:lnTo>
                    <a:pt x="971996" y="975592"/>
                  </a:lnTo>
                  <a:lnTo>
                    <a:pt x="0" y="975592"/>
                  </a:lnTo>
                  <a:close/>
                </a:path>
              </a:pathLst>
            </a:custGeom>
            <a:solidFill>
              <a:srgbClr val="BB5A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399600" tIns="399536" rIns="475200" bIns="113792" spcCol="1270" anchor="ctr"/>
            <a:lstStyle/>
            <a:p>
              <a:pPr algn="ctr" defTabSz="711200">
                <a:lnSpc>
                  <a:spcPct val="90000"/>
                </a:lnSpc>
                <a:spcAft>
                  <a:spcPct val="35000"/>
                </a:spcAft>
                <a:defRPr/>
              </a:pPr>
              <a:endParaRPr lang="zh-CN" altLang="en-US" sz="2800" dirty="0"/>
            </a:p>
          </p:txBody>
        </p:sp>
        <p:sp>
          <p:nvSpPr>
            <p:cNvPr id="50" name="任意多边形 49"/>
            <p:cNvSpPr/>
            <p:nvPr/>
          </p:nvSpPr>
          <p:spPr>
            <a:xfrm>
              <a:off x="5737229" y="2489344"/>
              <a:ext cx="1130300" cy="1130300"/>
            </a:xfrm>
            <a:custGeom>
              <a:avLst/>
              <a:gdLst>
                <a:gd name="connsiteX0" fmla="*/ 0 w 975995"/>
                <a:gd name="connsiteY0" fmla="*/ 975995 h 975995"/>
                <a:gd name="connsiteX1" fmla="*/ 975995 w 975995"/>
                <a:gd name="connsiteY1" fmla="*/ 0 h 975995"/>
                <a:gd name="connsiteX2" fmla="*/ 975995 w 975995"/>
                <a:gd name="connsiteY2" fmla="*/ 975995 h 975995"/>
                <a:gd name="connsiteX3" fmla="*/ 0 w 975995"/>
                <a:gd name="connsiteY3" fmla="*/ 975995 h 975995"/>
              </a:gdLst>
              <a:ahLst/>
              <a:cxnLst>
                <a:cxn ang="0">
                  <a:pos x="connsiteX0" y="connsiteY0"/>
                </a:cxn>
                <a:cxn ang="0">
                  <a:pos x="connsiteX1" y="connsiteY1"/>
                </a:cxn>
                <a:cxn ang="0">
                  <a:pos x="connsiteX2" y="connsiteY2"/>
                </a:cxn>
                <a:cxn ang="0">
                  <a:pos x="connsiteX3" y="connsiteY3"/>
                </a:cxn>
              </a:cxnLst>
              <a:rect l="l" t="t" r="r" b="b"/>
              <a:pathLst>
                <a:path w="975995" h="975995">
                  <a:moveTo>
                    <a:pt x="0" y="0"/>
                  </a:moveTo>
                  <a:cubicBezTo>
                    <a:pt x="539027" y="0"/>
                    <a:pt x="975995" y="436968"/>
                    <a:pt x="975995" y="975995"/>
                  </a:cubicBezTo>
                  <a:lnTo>
                    <a:pt x="0" y="975995"/>
                  </a:lnTo>
                  <a:lnTo>
                    <a:pt x="0" y="0"/>
                  </a:lnTo>
                  <a:close/>
                </a:path>
              </a:pathLst>
            </a:custGeom>
            <a:solidFill>
              <a:srgbClr val="BE88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475200" tIns="399654" rIns="399654" bIns="113792" spcCol="1270" anchor="ctr"/>
            <a:lstStyle/>
            <a:p>
              <a:pPr algn="ctr" defTabSz="711200">
                <a:lnSpc>
                  <a:spcPct val="90000"/>
                </a:lnSpc>
                <a:spcAft>
                  <a:spcPct val="35000"/>
                </a:spcAft>
                <a:defRPr/>
              </a:pPr>
              <a:endParaRPr lang="zh-CN" altLang="en-US" sz="2800" dirty="0"/>
            </a:p>
          </p:txBody>
        </p:sp>
        <p:sp>
          <p:nvSpPr>
            <p:cNvPr id="51" name="任意多边形 50"/>
            <p:cNvSpPr/>
            <p:nvPr/>
          </p:nvSpPr>
          <p:spPr>
            <a:xfrm>
              <a:off x="5728733" y="3596803"/>
              <a:ext cx="1131887" cy="1133475"/>
            </a:xfrm>
            <a:custGeom>
              <a:avLst/>
              <a:gdLst>
                <a:gd name="connsiteX0" fmla="*/ 0 w 975608"/>
                <a:gd name="connsiteY0" fmla="*/ 975608 h 975608"/>
                <a:gd name="connsiteX1" fmla="*/ 975608 w 975608"/>
                <a:gd name="connsiteY1" fmla="*/ 0 h 975608"/>
                <a:gd name="connsiteX2" fmla="*/ 975608 w 975608"/>
                <a:gd name="connsiteY2" fmla="*/ 975608 h 975608"/>
                <a:gd name="connsiteX3" fmla="*/ 0 w 975608"/>
                <a:gd name="connsiteY3" fmla="*/ 975608 h 975608"/>
              </a:gdLst>
              <a:ahLst/>
              <a:cxnLst>
                <a:cxn ang="0">
                  <a:pos x="connsiteX0" y="connsiteY0"/>
                </a:cxn>
                <a:cxn ang="0">
                  <a:pos x="connsiteX1" y="connsiteY1"/>
                </a:cxn>
                <a:cxn ang="0">
                  <a:pos x="connsiteX2" y="connsiteY2"/>
                </a:cxn>
                <a:cxn ang="0">
                  <a:pos x="connsiteX3" y="connsiteY3"/>
                </a:cxn>
              </a:cxnLst>
              <a:rect l="l" t="t" r="r" b="b"/>
              <a:pathLst>
                <a:path w="975608" h="975608">
                  <a:moveTo>
                    <a:pt x="975608" y="0"/>
                  </a:moveTo>
                  <a:cubicBezTo>
                    <a:pt x="975608" y="538813"/>
                    <a:pt x="538813" y="975608"/>
                    <a:pt x="0" y="975608"/>
                  </a:cubicBezTo>
                  <a:lnTo>
                    <a:pt x="0" y="0"/>
                  </a:lnTo>
                  <a:lnTo>
                    <a:pt x="975608" y="0"/>
                  </a:lnTo>
                  <a:close/>
                </a:path>
              </a:pathLst>
            </a:custGeom>
            <a:solidFill>
              <a:srgbClr val="0C598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475200" tIns="113793" rIns="399542" bIns="399541" spcCol="1270" anchor="ctr"/>
            <a:lstStyle/>
            <a:p>
              <a:pPr algn="ctr" defTabSz="711200">
                <a:lnSpc>
                  <a:spcPct val="90000"/>
                </a:lnSpc>
                <a:spcAft>
                  <a:spcPct val="35000"/>
                </a:spcAft>
                <a:defRPr/>
              </a:pPr>
              <a:endParaRPr lang="zh-CN" altLang="en-US" sz="2800" dirty="0"/>
            </a:p>
          </p:txBody>
        </p:sp>
        <p:sp>
          <p:nvSpPr>
            <p:cNvPr id="52" name="任意多边形 51"/>
            <p:cNvSpPr/>
            <p:nvPr/>
          </p:nvSpPr>
          <p:spPr>
            <a:xfrm>
              <a:off x="4606929" y="3597597"/>
              <a:ext cx="1130300" cy="1131888"/>
            </a:xfrm>
            <a:custGeom>
              <a:avLst/>
              <a:gdLst>
                <a:gd name="connsiteX0" fmla="*/ 0 w 975592"/>
                <a:gd name="connsiteY0" fmla="*/ 942630 h 942630"/>
                <a:gd name="connsiteX1" fmla="*/ 975592 w 975592"/>
                <a:gd name="connsiteY1" fmla="*/ 0 h 942630"/>
                <a:gd name="connsiteX2" fmla="*/ 975592 w 975592"/>
                <a:gd name="connsiteY2" fmla="*/ 942630 h 942630"/>
                <a:gd name="connsiteX3" fmla="*/ 0 w 975592"/>
                <a:gd name="connsiteY3" fmla="*/ 942630 h 942630"/>
              </a:gdLst>
              <a:ahLst/>
              <a:cxnLst>
                <a:cxn ang="0">
                  <a:pos x="connsiteX0" y="connsiteY0"/>
                </a:cxn>
                <a:cxn ang="0">
                  <a:pos x="connsiteX1" y="connsiteY1"/>
                </a:cxn>
                <a:cxn ang="0">
                  <a:pos x="connsiteX2" y="connsiteY2"/>
                </a:cxn>
                <a:cxn ang="0">
                  <a:pos x="connsiteX3" y="connsiteY3"/>
                </a:cxn>
              </a:cxnLst>
              <a:rect l="l" t="t" r="r" b="b"/>
              <a:pathLst>
                <a:path w="975592" h="942630">
                  <a:moveTo>
                    <a:pt x="975591" y="942630"/>
                  </a:moveTo>
                  <a:cubicBezTo>
                    <a:pt x="436788" y="942630"/>
                    <a:pt x="1" y="520601"/>
                    <a:pt x="1" y="0"/>
                  </a:cubicBezTo>
                  <a:lnTo>
                    <a:pt x="975591" y="0"/>
                  </a:lnTo>
                  <a:lnTo>
                    <a:pt x="975591" y="942630"/>
                  </a:lnTo>
                  <a:close/>
                </a:path>
              </a:pathLst>
            </a:custGeom>
            <a:solidFill>
              <a:srgbClr val="29736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389882" tIns="113792" rIns="475200" bIns="399536" spcCol="1270" anchor="ctr"/>
            <a:lstStyle/>
            <a:p>
              <a:pPr algn="ctr" defTabSz="711200">
                <a:lnSpc>
                  <a:spcPct val="90000"/>
                </a:lnSpc>
                <a:spcAft>
                  <a:spcPct val="35000"/>
                </a:spcAft>
                <a:defRPr/>
              </a:pPr>
              <a:endParaRPr lang="zh-CN" altLang="en-US" sz="2800" dirty="0"/>
            </a:p>
          </p:txBody>
        </p:sp>
      </p:gr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140" y="923522"/>
            <a:ext cx="3857705" cy="1971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5692" y="890925"/>
            <a:ext cx="3913089" cy="1983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879" y="2969337"/>
            <a:ext cx="3852020" cy="1871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1892" y="2969336"/>
            <a:ext cx="3912757" cy="1871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58717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11510"/>
            <a:ext cx="3133725" cy="24098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106424" y="2787774"/>
            <a:ext cx="3600400" cy="461665"/>
          </a:xfrm>
          <a:prstGeom prst="rect">
            <a:avLst/>
          </a:prstGeom>
        </p:spPr>
        <p:txBody>
          <a:bodyPr wrap="square">
            <a:spAutoFit/>
          </a:bodyPr>
          <a:lstStyle/>
          <a:p>
            <a:pPr algn="ctr"/>
            <a:r>
              <a:rPr lang="zh-CN" altLang="en-US" sz="2400" dirty="0" smtClean="0">
                <a:latin typeface="华文琥珀" panose="02010800040101010101" pitchFamily="2" charset="-122"/>
                <a:ea typeface="华文琥珀" panose="02010800040101010101" pitchFamily="2" charset="-122"/>
              </a:rPr>
              <a:t>部门协作，多边双赢</a:t>
            </a:r>
            <a:endParaRPr lang="zh-CN" altLang="en-US" sz="2400" dirty="0">
              <a:latin typeface="华文琥珀" panose="02010800040101010101" pitchFamily="2" charset="-122"/>
              <a:ea typeface="华文琥珀" panose="02010800040101010101" pitchFamily="2" charset="-122"/>
            </a:endParaRP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4696" y="3249438"/>
            <a:ext cx="3672408" cy="17843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328" y="555526"/>
            <a:ext cx="1524000" cy="130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云形标注 7"/>
          <p:cNvSpPr/>
          <p:nvPr/>
        </p:nvSpPr>
        <p:spPr>
          <a:xfrm rot="16887675">
            <a:off x="5372413" y="516619"/>
            <a:ext cx="1656184" cy="1224136"/>
          </a:xfrm>
          <a:prstGeom prst="cloudCallout">
            <a:avLst>
              <a:gd name="adj1" fmla="val -32975"/>
              <a:gd name="adj2" fmla="val 10721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a:p>
        </p:txBody>
      </p:sp>
      <p:sp>
        <p:nvSpPr>
          <p:cNvPr id="9" name="TextBox 8"/>
          <p:cNvSpPr txBox="1"/>
          <p:nvPr/>
        </p:nvSpPr>
        <p:spPr>
          <a:xfrm>
            <a:off x="5912473" y="343857"/>
            <a:ext cx="576064" cy="1569660"/>
          </a:xfrm>
          <a:prstGeom prst="rect">
            <a:avLst/>
          </a:prstGeom>
          <a:noFill/>
        </p:spPr>
        <p:txBody>
          <a:bodyPr wrap="square" rtlCol="0">
            <a:spAutoFit/>
          </a:bodyPr>
          <a:lstStyle/>
          <a:p>
            <a:r>
              <a:rPr lang="zh-CN" altLang="en-US" sz="2400" b="1" dirty="0" smtClean="0"/>
              <a:t>案例分享</a:t>
            </a:r>
            <a:endParaRPr lang="zh-CN" altLang="en-US" sz="2400" b="1" dirty="0"/>
          </a:p>
        </p:txBody>
      </p:sp>
      <p:grpSp>
        <p:nvGrpSpPr>
          <p:cNvPr id="10" name="组合 9"/>
          <p:cNvGrpSpPr/>
          <p:nvPr/>
        </p:nvGrpSpPr>
        <p:grpSpPr>
          <a:xfrm>
            <a:off x="179512" y="4700299"/>
            <a:ext cx="505215" cy="360000"/>
            <a:chOff x="179512" y="4700299"/>
            <a:chExt cx="505215" cy="360000"/>
          </a:xfrm>
        </p:grpSpPr>
        <p:sp>
          <p:nvSpPr>
            <p:cNvPr id="11" name="椭圆 10"/>
            <p:cNvSpPr/>
            <p:nvPr/>
          </p:nvSpPr>
          <p:spPr>
            <a:xfrm>
              <a:off x="252719" y="4700299"/>
              <a:ext cx="360000" cy="360000"/>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b="0" dirty="0">
                <a:latin typeface="微软雅黑" pitchFamily="34" charset="-122"/>
                <a:ea typeface="微软雅黑" pitchFamily="34" charset="-122"/>
              </a:endParaRPr>
            </a:p>
          </p:txBody>
        </p:sp>
        <p:sp>
          <p:nvSpPr>
            <p:cNvPr id="12" name="TextBox 15"/>
            <p:cNvSpPr txBox="1"/>
            <p:nvPr/>
          </p:nvSpPr>
          <p:spPr>
            <a:xfrm>
              <a:off x="179512" y="4700299"/>
              <a:ext cx="505215" cy="338554"/>
            </a:xfrm>
            <a:prstGeom prst="rect">
              <a:avLst/>
            </a:prstGeom>
            <a:noFill/>
          </p:spPr>
          <p:txBody>
            <a:bodyPr wrap="square" rtlCol="0">
              <a:spAutoFit/>
            </a:bodyPr>
            <a:lstStyle/>
            <a:p>
              <a:pPr algn="ctr"/>
              <a:r>
                <a:rPr lang="en-US" altLang="zh-CN" sz="16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9</a:t>
              </a:r>
              <a:r>
                <a:rPr lang="zh-CN" altLang="en-US" sz="16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104" y="2360105"/>
            <a:ext cx="3421885" cy="252019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20010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119" y="762682"/>
            <a:ext cx="2127857" cy="2172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076" y="2787774"/>
            <a:ext cx="2585767" cy="1603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504" y="762682"/>
            <a:ext cx="2092038" cy="2025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椭圆 3"/>
          <p:cNvSpPr/>
          <p:nvPr/>
        </p:nvSpPr>
        <p:spPr>
          <a:xfrm>
            <a:off x="4860032" y="1443684"/>
            <a:ext cx="1512168" cy="1512168"/>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dirty="0"/>
          </a:p>
        </p:txBody>
      </p:sp>
      <p:sp>
        <p:nvSpPr>
          <p:cNvPr id="8" name="椭圆 7"/>
          <p:cNvSpPr/>
          <p:nvPr/>
        </p:nvSpPr>
        <p:spPr>
          <a:xfrm>
            <a:off x="5868144" y="2571750"/>
            <a:ext cx="1512168" cy="151216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a:p>
        </p:txBody>
      </p:sp>
      <p:sp>
        <p:nvSpPr>
          <p:cNvPr id="5" name="TextBox 4"/>
          <p:cNvSpPr txBox="1"/>
          <p:nvPr/>
        </p:nvSpPr>
        <p:spPr>
          <a:xfrm>
            <a:off x="4902108" y="1849164"/>
            <a:ext cx="1476164" cy="830997"/>
          </a:xfrm>
          <a:prstGeom prst="rect">
            <a:avLst/>
          </a:prstGeom>
          <a:noFill/>
        </p:spPr>
        <p:txBody>
          <a:bodyPr wrap="square" rtlCol="0">
            <a:spAutoFit/>
          </a:bodyPr>
          <a:lstStyle/>
          <a:p>
            <a:pPr algn="ctr"/>
            <a:r>
              <a:rPr lang="zh-CN" altLang="en-US" sz="2400" b="1" dirty="0" smtClean="0"/>
              <a:t>思考总结能力 </a:t>
            </a:r>
            <a:endParaRPr lang="zh-CN" altLang="en-US" sz="2400" b="1" dirty="0"/>
          </a:p>
        </p:txBody>
      </p:sp>
      <p:sp>
        <p:nvSpPr>
          <p:cNvPr id="10" name="TextBox 9"/>
          <p:cNvSpPr txBox="1"/>
          <p:nvPr/>
        </p:nvSpPr>
        <p:spPr>
          <a:xfrm>
            <a:off x="5888260" y="2868696"/>
            <a:ext cx="1584176" cy="830997"/>
          </a:xfrm>
          <a:prstGeom prst="rect">
            <a:avLst/>
          </a:prstGeom>
          <a:noFill/>
        </p:spPr>
        <p:txBody>
          <a:bodyPr wrap="square" rtlCol="0">
            <a:spAutoFit/>
          </a:bodyPr>
          <a:lstStyle/>
          <a:p>
            <a:r>
              <a:rPr lang="zh-CN" altLang="en-US" sz="2400" b="1" dirty="0" smtClean="0"/>
              <a:t>有效解决问题能力 </a:t>
            </a:r>
            <a:endParaRPr lang="zh-CN" altLang="en-US" sz="2400" b="1" dirty="0"/>
          </a:p>
        </p:txBody>
      </p:sp>
      <p:sp>
        <p:nvSpPr>
          <p:cNvPr id="11" name="矩形 10"/>
          <p:cNvSpPr/>
          <p:nvPr/>
        </p:nvSpPr>
        <p:spPr>
          <a:xfrm>
            <a:off x="3851920" y="9087"/>
            <a:ext cx="1764196" cy="643017"/>
          </a:xfrm>
          <a:prstGeom prst="rect">
            <a:avLst/>
          </a:prstGeom>
        </p:spPr>
        <p:style>
          <a:lnRef idx="3">
            <a:schemeClr val="lt1"/>
          </a:lnRef>
          <a:fillRef idx="1">
            <a:schemeClr val="accent4"/>
          </a:fillRef>
          <a:effectRef idx="1">
            <a:schemeClr val="accent4"/>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400" b="1" kern="1200" dirty="0" smtClean="0">
                <a:effectLst/>
              </a:rPr>
              <a:t>小    结</a:t>
            </a:r>
            <a:endParaRPr lang="zh-CN" altLang="en-US" sz="2400" b="1" kern="1200" dirty="0">
              <a:effectLst/>
            </a:endParaRPr>
          </a:p>
        </p:txBody>
      </p:sp>
      <p:grpSp>
        <p:nvGrpSpPr>
          <p:cNvPr id="12" name="组合 11"/>
          <p:cNvGrpSpPr/>
          <p:nvPr/>
        </p:nvGrpSpPr>
        <p:grpSpPr>
          <a:xfrm>
            <a:off x="179512" y="4700299"/>
            <a:ext cx="505215" cy="360000"/>
            <a:chOff x="179512" y="4700299"/>
            <a:chExt cx="505215" cy="360000"/>
          </a:xfrm>
        </p:grpSpPr>
        <p:sp>
          <p:nvSpPr>
            <p:cNvPr id="13" name="椭圆 12"/>
            <p:cNvSpPr/>
            <p:nvPr/>
          </p:nvSpPr>
          <p:spPr>
            <a:xfrm>
              <a:off x="252719" y="4700299"/>
              <a:ext cx="360000" cy="360000"/>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b="0" dirty="0">
                <a:latin typeface="微软雅黑" pitchFamily="34" charset="-122"/>
                <a:ea typeface="微软雅黑" pitchFamily="34" charset="-122"/>
              </a:endParaRPr>
            </a:p>
          </p:txBody>
        </p:sp>
        <p:sp>
          <p:nvSpPr>
            <p:cNvPr id="14" name="TextBox 15"/>
            <p:cNvSpPr txBox="1"/>
            <p:nvPr/>
          </p:nvSpPr>
          <p:spPr>
            <a:xfrm>
              <a:off x="179512" y="4700299"/>
              <a:ext cx="505215" cy="338554"/>
            </a:xfrm>
            <a:prstGeom prst="rect">
              <a:avLst/>
            </a:prstGeom>
            <a:noFill/>
          </p:spPr>
          <p:txBody>
            <a:bodyPr wrap="square" rtlCol="0">
              <a:spAutoFit/>
            </a:bodyPr>
            <a:lstStyle/>
            <a:p>
              <a:pPr algn="ctr"/>
              <a:r>
                <a:rPr lang="en-US" altLang="zh-CN" sz="16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10</a:t>
              </a:r>
              <a:r>
                <a:rPr lang="zh-CN" altLang="en-US" sz="16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spTree>
    <p:extLst>
      <p:ext uri="{BB962C8B-B14F-4D97-AF65-F5344CB8AC3E}">
        <p14:creationId xmlns:p14="http://schemas.microsoft.com/office/powerpoint/2010/main" val="29211429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79512" y="4700299"/>
            <a:ext cx="505215" cy="360000"/>
            <a:chOff x="179512" y="4700299"/>
            <a:chExt cx="505215" cy="360000"/>
          </a:xfrm>
        </p:grpSpPr>
        <p:sp>
          <p:nvSpPr>
            <p:cNvPr id="5" name="椭圆 4"/>
            <p:cNvSpPr/>
            <p:nvPr/>
          </p:nvSpPr>
          <p:spPr>
            <a:xfrm>
              <a:off x="252719" y="4700299"/>
              <a:ext cx="360000" cy="360000"/>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b="0" dirty="0">
                <a:latin typeface="微软雅黑" pitchFamily="34" charset="-122"/>
                <a:ea typeface="微软雅黑" pitchFamily="34" charset="-122"/>
              </a:endParaRPr>
            </a:p>
          </p:txBody>
        </p:sp>
        <p:sp>
          <p:nvSpPr>
            <p:cNvPr id="6" name="TextBox 15"/>
            <p:cNvSpPr txBox="1"/>
            <p:nvPr/>
          </p:nvSpPr>
          <p:spPr>
            <a:xfrm>
              <a:off x="179512" y="4700299"/>
              <a:ext cx="505215" cy="338554"/>
            </a:xfrm>
            <a:prstGeom prst="rect">
              <a:avLst/>
            </a:prstGeom>
            <a:noFill/>
          </p:spPr>
          <p:txBody>
            <a:bodyPr wrap="square" rtlCol="0">
              <a:spAutoFit/>
            </a:bodyPr>
            <a:lstStyle/>
            <a:p>
              <a:pPr algn="ctr"/>
              <a:r>
                <a:rPr lang="en-US" altLang="zh-CN" sz="16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11</a:t>
              </a:r>
              <a:r>
                <a:rPr lang="zh-CN" altLang="en-US" sz="16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sp>
        <p:nvSpPr>
          <p:cNvPr id="16" name="文本框 2"/>
          <p:cNvSpPr txBox="1"/>
          <p:nvPr/>
        </p:nvSpPr>
        <p:spPr>
          <a:xfrm>
            <a:off x="323528" y="555526"/>
            <a:ext cx="2880320" cy="307777"/>
          </a:xfrm>
          <a:prstGeom prst="rect">
            <a:avLst/>
          </a:prstGeom>
          <a:noFill/>
        </p:spPr>
        <p:txBody>
          <a:bodyPr wrap="square">
            <a:spAutoFit/>
          </a:bodyPr>
          <a:lstStyle/>
          <a:p>
            <a:pPr eaLnBrk="1" hangingPunct="1">
              <a:defRPr/>
            </a:pPr>
            <a:r>
              <a:rPr lang="zh-CN" altLang="en-US" sz="1400" dirty="0" smtClean="0">
                <a:latin typeface="华文琥珀" panose="02010800040101010101" pitchFamily="2" charset="-122"/>
                <a:ea typeface="华文琥珀" panose="02010800040101010101" pitchFamily="2" charset="-122"/>
              </a:rPr>
              <a:t> </a:t>
            </a:r>
            <a:endParaRPr lang="zh-CN" altLang="en-US" sz="1400" dirty="0">
              <a:latin typeface="华文琥珀" panose="02010800040101010101" pitchFamily="2" charset="-122"/>
              <a:ea typeface="华文琥珀" panose="02010800040101010101" pitchFamily="2" charset="-122"/>
            </a:endParaRPr>
          </a:p>
        </p:txBody>
      </p:sp>
      <p:sp>
        <p:nvSpPr>
          <p:cNvPr id="15" name="椭圆 14"/>
          <p:cNvSpPr/>
          <p:nvPr/>
        </p:nvSpPr>
        <p:spPr>
          <a:xfrm>
            <a:off x="179512" y="1048831"/>
            <a:ext cx="684076" cy="684076"/>
          </a:xfrm>
          <a:prstGeom prst="ellipse">
            <a:avLst/>
          </a:prstGeom>
          <a:solidFill>
            <a:srgbClr val="0070C0"/>
          </a:solidFill>
          <a:ln w="25400" cap="flat" cmpd="sng" algn="ctr">
            <a:noFill/>
            <a:prstDash val="solid"/>
          </a:ln>
          <a:effectLst>
            <a:reflection blurRad="228600" stA="31000" endPos="63000" dir="5400000" sy="-100000" algn="bl" rotWithShape="0"/>
          </a:effectLst>
          <a:scene3d>
            <a:camera prst="orthographicFront">
              <a:rot lat="0" lon="0" rev="0"/>
            </a:camera>
            <a:lightRig rig="threePt" dir="t"/>
          </a:scene3d>
          <a:sp3d z="387350" prstMaterial="softEdge">
            <a:bevelT w="381000" h="381000"/>
            <a:bevelB w="381000" h="381000"/>
          </a:sp3d>
        </p:spPr>
        <p:txBody>
          <a:bodyPr anchor="ctr"/>
          <a:lstStyle/>
          <a:p>
            <a:pPr algn="ctr" fontAlgn="auto">
              <a:spcBef>
                <a:spcPts val="0"/>
              </a:spcBef>
              <a:spcAft>
                <a:spcPts val="0"/>
              </a:spcAft>
              <a:defRPr/>
            </a:pPr>
            <a:endParaRPr lang="zh-CN" altLang="en-US" kern="0">
              <a:solidFill>
                <a:prstClr val="white"/>
              </a:solidFill>
              <a:latin typeface="Segoe UI"/>
              <a:ea typeface="微软雅黑"/>
            </a:endParaRPr>
          </a:p>
        </p:txBody>
      </p:sp>
      <p:sp>
        <p:nvSpPr>
          <p:cNvPr id="17" name="圆角矩形标注 16"/>
          <p:cNvSpPr/>
          <p:nvPr/>
        </p:nvSpPr>
        <p:spPr>
          <a:xfrm>
            <a:off x="1115616" y="1048831"/>
            <a:ext cx="3645633" cy="518559"/>
          </a:xfrm>
          <a:prstGeom prst="wedgeRoundRectCallout">
            <a:avLst>
              <a:gd name="adj1" fmla="val -57034"/>
              <a:gd name="adj2" fmla="val -21107"/>
              <a:gd name="adj3" fmla="val 16667"/>
            </a:avLst>
          </a:prstGeom>
          <a:gradFill>
            <a:gsLst>
              <a:gs pos="0">
                <a:sysClr val="window" lastClr="FFFFFF"/>
              </a:gs>
              <a:gs pos="100000">
                <a:sysClr val="window" lastClr="FFFFFF">
                  <a:lumMod val="75000"/>
                  <a:alpha val="76000"/>
                </a:sysClr>
              </a:gs>
            </a:gsLst>
            <a:lin ang="6600000" scaled="0"/>
          </a:gradFill>
          <a:ln w="25400" cap="flat" cmpd="sng" algn="ctr">
            <a:solidFill>
              <a:sysClr val="window" lastClr="FFFFFF"/>
            </a:solidFill>
            <a:prstDash val="solid"/>
          </a:ln>
          <a:effectLst>
            <a:outerShdw blurRad="139700" dist="12700" dir="5400000" algn="t" rotWithShape="0">
              <a:prstClr val="black">
                <a:alpha val="40000"/>
              </a:prstClr>
            </a:outerShdw>
          </a:effectLst>
          <a:scene3d>
            <a:camera prst="orthographicFront"/>
            <a:lightRig rig="threePt" dir="t"/>
          </a:scene3d>
          <a:sp3d prstMaterial="translucentPowder">
            <a:bevelT w="12700" h="12700"/>
          </a:sp3d>
        </p:spPr>
        <p:txBody>
          <a:bodyPr anchor="ctr"/>
          <a:lstStyle/>
          <a:p>
            <a:pPr algn="ctr" fontAlgn="auto">
              <a:spcBef>
                <a:spcPts val="0"/>
              </a:spcBef>
              <a:spcAft>
                <a:spcPts val="0"/>
              </a:spcAft>
              <a:defRPr/>
            </a:pPr>
            <a:r>
              <a:rPr lang="zh-CN" altLang="en-US" sz="2400" kern="0" dirty="0" smtClean="0">
                <a:solidFill>
                  <a:prstClr val="black">
                    <a:lumMod val="75000"/>
                    <a:lumOff val="25000"/>
                  </a:prstClr>
                </a:solidFill>
                <a:latin typeface="Segoe UI"/>
                <a:ea typeface="微软雅黑"/>
              </a:rPr>
              <a:t>缺乏宏观思考能力</a:t>
            </a:r>
            <a:endParaRPr lang="zh-CN" altLang="en-US" sz="2400" kern="0" dirty="0">
              <a:solidFill>
                <a:prstClr val="black">
                  <a:lumMod val="75000"/>
                  <a:lumOff val="25000"/>
                </a:prstClr>
              </a:solidFill>
              <a:latin typeface="Segoe UI"/>
              <a:ea typeface="微软雅黑"/>
            </a:endParaRPr>
          </a:p>
        </p:txBody>
      </p:sp>
      <p:sp>
        <p:nvSpPr>
          <p:cNvPr id="20" name="椭圆 19"/>
          <p:cNvSpPr/>
          <p:nvPr/>
        </p:nvSpPr>
        <p:spPr>
          <a:xfrm>
            <a:off x="212324" y="2092748"/>
            <a:ext cx="684076" cy="684076"/>
          </a:xfrm>
          <a:prstGeom prst="ellipse">
            <a:avLst/>
          </a:prstGeom>
          <a:solidFill>
            <a:schemeClr val="tx2">
              <a:lumMod val="20000"/>
              <a:lumOff val="80000"/>
            </a:schemeClr>
          </a:solidFill>
          <a:ln w="25400" cap="flat" cmpd="sng" algn="ctr">
            <a:noFill/>
            <a:prstDash val="solid"/>
          </a:ln>
          <a:effectLst>
            <a:reflection blurRad="228600" stA="31000" endPos="63000" dir="5400000" sy="-100000" algn="bl" rotWithShape="0"/>
          </a:effectLst>
          <a:scene3d>
            <a:camera prst="orthographicFront">
              <a:rot lat="0" lon="0" rev="0"/>
            </a:camera>
            <a:lightRig rig="threePt" dir="t"/>
          </a:scene3d>
          <a:sp3d z="387350" prstMaterial="softEdge">
            <a:bevelT w="381000" h="381000"/>
            <a:bevelB w="381000" h="381000"/>
          </a:sp3d>
        </p:spPr>
        <p:txBody>
          <a:bodyPr anchor="ctr"/>
          <a:lstStyle/>
          <a:p>
            <a:pPr algn="ctr" fontAlgn="auto">
              <a:spcBef>
                <a:spcPts val="0"/>
              </a:spcBef>
              <a:spcAft>
                <a:spcPts val="0"/>
              </a:spcAft>
              <a:defRPr/>
            </a:pPr>
            <a:endParaRPr lang="zh-CN" altLang="en-US" kern="0">
              <a:solidFill>
                <a:prstClr val="white"/>
              </a:solidFill>
              <a:latin typeface="Segoe UI"/>
              <a:ea typeface="微软雅黑"/>
            </a:endParaRPr>
          </a:p>
        </p:txBody>
      </p:sp>
      <p:sp>
        <p:nvSpPr>
          <p:cNvPr id="27" name="圆角矩形标注 26"/>
          <p:cNvSpPr/>
          <p:nvPr/>
        </p:nvSpPr>
        <p:spPr>
          <a:xfrm>
            <a:off x="1115616" y="2092748"/>
            <a:ext cx="3610065" cy="518559"/>
          </a:xfrm>
          <a:prstGeom prst="wedgeRoundRectCallout">
            <a:avLst>
              <a:gd name="adj1" fmla="val -57034"/>
              <a:gd name="adj2" fmla="val -21107"/>
              <a:gd name="adj3" fmla="val 16667"/>
            </a:avLst>
          </a:prstGeom>
          <a:gradFill>
            <a:gsLst>
              <a:gs pos="0">
                <a:sysClr val="window" lastClr="FFFFFF"/>
              </a:gs>
              <a:gs pos="100000">
                <a:sysClr val="window" lastClr="FFFFFF">
                  <a:lumMod val="75000"/>
                  <a:alpha val="76000"/>
                </a:sysClr>
              </a:gs>
            </a:gsLst>
            <a:lin ang="6600000" scaled="0"/>
          </a:gradFill>
          <a:ln w="25400" cap="flat" cmpd="sng" algn="ctr">
            <a:solidFill>
              <a:sysClr val="window" lastClr="FFFFFF"/>
            </a:solidFill>
            <a:prstDash val="solid"/>
          </a:ln>
          <a:effectLst>
            <a:outerShdw blurRad="139700" dist="12700" dir="5400000" algn="t" rotWithShape="0">
              <a:prstClr val="black">
                <a:alpha val="40000"/>
              </a:prstClr>
            </a:outerShdw>
          </a:effectLst>
          <a:scene3d>
            <a:camera prst="orthographicFront"/>
            <a:lightRig rig="threePt" dir="t"/>
          </a:scene3d>
          <a:sp3d prstMaterial="translucentPowder">
            <a:bevelT w="12700" h="12700"/>
          </a:sp3d>
        </p:spPr>
        <p:txBody>
          <a:bodyPr anchor="ctr"/>
          <a:lstStyle/>
          <a:p>
            <a:pPr algn="ctr" fontAlgn="auto">
              <a:spcBef>
                <a:spcPts val="0"/>
              </a:spcBef>
              <a:spcAft>
                <a:spcPts val="0"/>
              </a:spcAft>
              <a:defRPr/>
            </a:pPr>
            <a:r>
              <a:rPr lang="zh-CN" altLang="en-US" sz="2400" kern="0" dirty="0" smtClean="0">
                <a:solidFill>
                  <a:prstClr val="black">
                    <a:lumMod val="75000"/>
                    <a:lumOff val="25000"/>
                  </a:prstClr>
                </a:solidFill>
                <a:latin typeface="Segoe UI"/>
                <a:ea typeface="微软雅黑"/>
              </a:rPr>
              <a:t>语言及文字总结能力不足</a:t>
            </a:r>
            <a:endParaRPr lang="zh-CN" altLang="en-US" sz="2400" kern="0" dirty="0">
              <a:solidFill>
                <a:prstClr val="black">
                  <a:lumMod val="75000"/>
                  <a:lumOff val="25000"/>
                </a:prstClr>
              </a:solidFill>
              <a:latin typeface="Segoe UI"/>
              <a:ea typeface="微软雅黑"/>
            </a:endParaRPr>
          </a:p>
        </p:txBody>
      </p:sp>
      <p:sp>
        <p:nvSpPr>
          <p:cNvPr id="28" name="椭圆 27"/>
          <p:cNvSpPr/>
          <p:nvPr/>
        </p:nvSpPr>
        <p:spPr>
          <a:xfrm>
            <a:off x="252719" y="3345834"/>
            <a:ext cx="684076" cy="684076"/>
          </a:xfrm>
          <a:prstGeom prst="ellipse">
            <a:avLst/>
          </a:prstGeom>
          <a:solidFill>
            <a:schemeClr val="accent6">
              <a:lumMod val="20000"/>
              <a:lumOff val="80000"/>
            </a:schemeClr>
          </a:solidFill>
          <a:ln w="25400" cap="flat" cmpd="sng" algn="ctr">
            <a:solidFill>
              <a:schemeClr val="accent1">
                <a:lumMod val="20000"/>
                <a:lumOff val="80000"/>
              </a:schemeClr>
            </a:solidFill>
            <a:prstDash val="solid"/>
          </a:ln>
          <a:effectLst>
            <a:reflection blurRad="228600" stA="31000" endPos="63000" dir="5400000" sy="-100000" algn="bl" rotWithShape="0"/>
          </a:effectLst>
          <a:scene3d>
            <a:camera prst="orthographicFront">
              <a:rot lat="0" lon="0" rev="0"/>
            </a:camera>
            <a:lightRig rig="threePt" dir="t"/>
          </a:scene3d>
          <a:sp3d z="387350" prstMaterial="softEdge">
            <a:bevelT w="381000" h="381000"/>
            <a:bevelB w="381000" h="381000"/>
          </a:sp3d>
        </p:spPr>
        <p:txBody>
          <a:bodyPr anchor="ctr"/>
          <a:lstStyle/>
          <a:p>
            <a:pPr algn="ctr" fontAlgn="auto">
              <a:spcBef>
                <a:spcPts val="0"/>
              </a:spcBef>
              <a:spcAft>
                <a:spcPts val="0"/>
              </a:spcAft>
              <a:defRPr/>
            </a:pPr>
            <a:endParaRPr lang="zh-CN" altLang="en-US" kern="0">
              <a:solidFill>
                <a:prstClr val="white"/>
              </a:solidFill>
              <a:latin typeface="Segoe UI"/>
              <a:ea typeface="微软雅黑"/>
            </a:endParaRPr>
          </a:p>
        </p:txBody>
      </p:sp>
      <p:sp>
        <p:nvSpPr>
          <p:cNvPr id="29" name="圆角矩形标注 28"/>
          <p:cNvSpPr/>
          <p:nvPr/>
        </p:nvSpPr>
        <p:spPr>
          <a:xfrm>
            <a:off x="1132059" y="3291830"/>
            <a:ext cx="3681834" cy="518559"/>
          </a:xfrm>
          <a:prstGeom prst="wedgeRoundRectCallout">
            <a:avLst>
              <a:gd name="adj1" fmla="val -57034"/>
              <a:gd name="adj2" fmla="val -21107"/>
              <a:gd name="adj3" fmla="val 16667"/>
            </a:avLst>
          </a:prstGeom>
          <a:gradFill>
            <a:gsLst>
              <a:gs pos="0">
                <a:sysClr val="window" lastClr="FFFFFF"/>
              </a:gs>
              <a:gs pos="100000">
                <a:sysClr val="window" lastClr="FFFFFF">
                  <a:lumMod val="75000"/>
                  <a:alpha val="76000"/>
                </a:sysClr>
              </a:gs>
            </a:gsLst>
            <a:lin ang="6600000" scaled="0"/>
          </a:gradFill>
          <a:ln w="25400" cap="flat" cmpd="sng" algn="ctr">
            <a:solidFill>
              <a:sysClr val="window" lastClr="FFFFFF"/>
            </a:solidFill>
            <a:prstDash val="solid"/>
          </a:ln>
          <a:effectLst>
            <a:outerShdw blurRad="139700" dist="12700" dir="5400000" algn="t" rotWithShape="0">
              <a:prstClr val="black">
                <a:alpha val="40000"/>
              </a:prstClr>
            </a:outerShdw>
          </a:effectLst>
          <a:scene3d>
            <a:camera prst="orthographicFront"/>
            <a:lightRig rig="threePt" dir="t"/>
          </a:scene3d>
          <a:sp3d prstMaterial="translucentPowder">
            <a:bevelT w="12700" h="12700"/>
          </a:sp3d>
        </p:spPr>
        <p:txBody>
          <a:bodyPr anchor="ctr"/>
          <a:lstStyle/>
          <a:p>
            <a:pPr algn="ctr" fontAlgn="auto">
              <a:spcBef>
                <a:spcPts val="0"/>
              </a:spcBef>
              <a:spcAft>
                <a:spcPts val="0"/>
              </a:spcAft>
              <a:defRPr/>
            </a:pPr>
            <a:r>
              <a:rPr lang="zh-CN" altLang="en-US" sz="2400" kern="0" dirty="0" smtClean="0">
                <a:solidFill>
                  <a:prstClr val="black">
                    <a:lumMod val="75000"/>
                    <a:lumOff val="25000"/>
                  </a:prstClr>
                </a:solidFill>
                <a:latin typeface="Segoe UI"/>
                <a:ea typeface="微软雅黑"/>
              </a:rPr>
              <a:t>细心程度不够</a:t>
            </a:r>
            <a:endParaRPr lang="zh-CN" altLang="en-US" sz="2400" kern="0" dirty="0">
              <a:solidFill>
                <a:prstClr val="black">
                  <a:lumMod val="75000"/>
                  <a:lumOff val="25000"/>
                </a:prstClr>
              </a:solidFill>
              <a:latin typeface="Segoe UI"/>
              <a:ea typeface="微软雅黑"/>
            </a:endParaRPr>
          </a:p>
        </p:txBody>
      </p:sp>
      <p:sp>
        <p:nvSpPr>
          <p:cNvPr id="18" name="矩形 17"/>
          <p:cNvSpPr/>
          <p:nvPr/>
        </p:nvSpPr>
        <p:spPr>
          <a:xfrm>
            <a:off x="0" y="0"/>
            <a:ext cx="3902766" cy="643017"/>
          </a:xfrm>
          <a:prstGeom prst="rect">
            <a:avLst/>
          </a:prstGeom>
        </p:spPr>
        <p:style>
          <a:lnRef idx="3">
            <a:schemeClr val="lt1"/>
          </a:lnRef>
          <a:fillRef idx="1">
            <a:schemeClr val="accent6"/>
          </a:fillRef>
          <a:effectRef idx="1">
            <a:schemeClr val="accent6"/>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400" b="0" kern="1200" dirty="0" smtClean="0">
                <a:effectLst/>
              </a:rPr>
              <a:t>（四）存在不足和努力方向</a:t>
            </a:r>
            <a:endParaRPr lang="zh-CN" altLang="en-US" sz="2400" b="0" kern="1200" dirty="0">
              <a:effectLst/>
            </a:endParaRPr>
          </a:p>
        </p:txBody>
      </p:sp>
      <p:sp>
        <p:nvSpPr>
          <p:cNvPr id="2" name="燕尾形 1"/>
          <p:cNvSpPr/>
          <p:nvPr/>
        </p:nvSpPr>
        <p:spPr>
          <a:xfrm>
            <a:off x="4499992" y="1740452"/>
            <a:ext cx="864096" cy="1296144"/>
          </a:xfrm>
          <a:prstGeom prst="chevro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solidFill>
                <a:schemeClr val="tx1"/>
              </a:solidFill>
            </a:endParaRPr>
          </a:p>
        </p:txBody>
      </p:sp>
      <p:sp>
        <p:nvSpPr>
          <p:cNvPr id="19" name="TextBox 18"/>
          <p:cNvSpPr txBox="1"/>
          <p:nvPr/>
        </p:nvSpPr>
        <p:spPr>
          <a:xfrm>
            <a:off x="5220072" y="1159985"/>
            <a:ext cx="3918167" cy="2308324"/>
          </a:xfrm>
          <a:prstGeom prst="rect">
            <a:avLst/>
          </a:prstGeom>
          <a:solidFill>
            <a:schemeClr val="tx2">
              <a:lumMod val="20000"/>
              <a:lumOff val="80000"/>
            </a:schemeClr>
          </a:solidFill>
          <a:effectLst>
            <a:softEdge rad="63500"/>
          </a:effectLst>
        </p:spPr>
        <p:txBody>
          <a:bodyPr wrap="square" rtlCol="0">
            <a:spAutoFit/>
          </a:bodyPr>
          <a:lstStyle/>
          <a:p>
            <a:pPr marL="342900" indent="-342900">
              <a:lnSpc>
                <a:spcPct val="150000"/>
              </a:lnSpc>
              <a:buClr>
                <a:srgbClr val="FF0000"/>
              </a:buClr>
              <a:buFont typeface="Arial" pitchFamily="34" charset="0"/>
              <a:buChar char="•"/>
            </a:pPr>
            <a:r>
              <a:rPr lang="zh-CN" altLang="zh-CN" sz="2400" dirty="0"/>
              <a:t>加强宏观</a:t>
            </a:r>
            <a:r>
              <a:rPr lang="zh-CN" altLang="zh-CN" sz="2400" dirty="0" smtClean="0"/>
              <a:t>思考</a:t>
            </a:r>
            <a:r>
              <a:rPr lang="zh-CN" altLang="en-US" sz="2400" dirty="0" smtClean="0"/>
              <a:t>，提升文字总结能力</a:t>
            </a:r>
            <a:endParaRPr lang="en-US" altLang="zh-CN" sz="2400" dirty="0" smtClean="0"/>
          </a:p>
          <a:p>
            <a:pPr marL="342900" indent="-342900">
              <a:lnSpc>
                <a:spcPct val="150000"/>
              </a:lnSpc>
              <a:buClr>
                <a:srgbClr val="FF0000"/>
              </a:buClr>
              <a:buFont typeface="Arial" pitchFamily="34" charset="0"/>
              <a:buChar char="•"/>
            </a:pPr>
            <a:r>
              <a:rPr lang="zh-CN" altLang="en-US" sz="2400" dirty="0" smtClean="0"/>
              <a:t>提升沟通及表达能力</a:t>
            </a:r>
            <a:endParaRPr lang="en-US" altLang="zh-CN" sz="2400" dirty="0" smtClean="0"/>
          </a:p>
          <a:p>
            <a:pPr marL="342900" indent="-342900">
              <a:lnSpc>
                <a:spcPct val="150000"/>
              </a:lnSpc>
              <a:buClr>
                <a:srgbClr val="FF0000"/>
              </a:buClr>
              <a:buFont typeface="Arial" pitchFamily="34" charset="0"/>
              <a:buChar char="•"/>
            </a:pPr>
            <a:r>
              <a:rPr lang="zh-CN" altLang="en-US" sz="2400" dirty="0" smtClean="0"/>
              <a:t>立足岗位，做好本职工作</a:t>
            </a:r>
            <a:r>
              <a:rPr lang="en-US" altLang="zh-CN" sz="2400" dirty="0" smtClean="0"/>
              <a:t>      </a:t>
            </a:r>
            <a:endParaRPr lang="zh-CN" altLang="en-US" sz="2400" dirty="0"/>
          </a:p>
        </p:txBody>
      </p:sp>
    </p:spTree>
    <p:extLst>
      <p:ext uri="{BB962C8B-B14F-4D97-AF65-F5344CB8AC3E}">
        <p14:creationId xmlns:p14="http://schemas.microsoft.com/office/powerpoint/2010/main" val="2989465749"/>
      </p:ext>
    </p:extLst>
  </p:cSld>
  <p:clrMapOvr>
    <a:masterClrMapping/>
  </p:clrMapOvr>
  <p:transition>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347864" y="1779662"/>
            <a:ext cx="258596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CN" alt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谢  谢！</a:t>
            </a:r>
            <a:endParaRPr lang="zh-CN" alt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488057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p:cNvGrpSpPr/>
          <p:nvPr/>
        </p:nvGrpSpPr>
        <p:grpSpPr>
          <a:xfrm>
            <a:off x="971600" y="1097140"/>
            <a:ext cx="6624736" cy="643017"/>
            <a:chOff x="2352972" y="1279"/>
            <a:chExt cx="1390054" cy="903535"/>
          </a:xfrm>
        </p:grpSpPr>
        <p:sp>
          <p:nvSpPr>
            <p:cNvPr id="48" name="矩形 47"/>
            <p:cNvSpPr/>
            <p:nvPr/>
          </p:nvSpPr>
          <p:spPr>
            <a:xfrm>
              <a:off x="2352972" y="1279"/>
              <a:ext cx="1390054" cy="903535"/>
            </a:xfrm>
            <a:prstGeom prst="rect">
              <a:avLst/>
            </a:prstGeom>
            <a:ln/>
          </p:spPr>
          <p:style>
            <a:lnRef idx="1">
              <a:schemeClr val="accent5"/>
            </a:lnRef>
            <a:fillRef idx="2">
              <a:schemeClr val="accent5"/>
            </a:fillRef>
            <a:effectRef idx="1">
              <a:schemeClr val="accent5"/>
            </a:effectRef>
            <a:fontRef idx="minor">
              <a:schemeClr val="dk1"/>
            </a:fontRef>
          </p:style>
        </p:sp>
        <p:sp>
          <p:nvSpPr>
            <p:cNvPr id="49" name="矩形 48"/>
            <p:cNvSpPr/>
            <p:nvPr/>
          </p:nvSpPr>
          <p:spPr>
            <a:xfrm>
              <a:off x="2352972" y="1279"/>
              <a:ext cx="1390054" cy="903535"/>
            </a:xfrm>
            <a:prstGeom prst="rect">
              <a:avLst/>
            </a:prstGeom>
          </p:spPr>
          <p:style>
            <a:lnRef idx="1">
              <a:schemeClr val="accent5"/>
            </a:lnRef>
            <a:fillRef idx="2">
              <a:schemeClr val="accent5"/>
            </a:fillRef>
            <a:effectRef idx="1">
              <a:schemeClr val="accent5"/>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400" b="1" kern="1200" dirty="0" smtClean="0">
                  <a:effectLst/>
                </a:rPr>
                <a:t>勤学好问、周到服务，做好人事工作</a:t>
              </a:r>
              <a:endParaRPr lang="zh-CN" altLang="en-US" sz="2400" b="1" kern="1200" dirty="0">
                <a:effectLst/>
              </a:endParaRPr>
            </a:p>
          </p:txBody>
        </p:sp>
      </p:grpSp>
      <p:sp>
        <p:nvSpPr>
          <p:cNvPr id="2" name="六边形 1"/>
          <p:cNvSpPr/>
          <p:nvPr/>
        </p:nvSpPr>
        <p:spPr>
          <a:xfrm>
            <a:off x="971600" y="1097139"/>
            <a:ext cx="504056" cy="643017"/>
          </a:xfrm>
          <a:prstGeom prst="hexag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3" name="TextBox 2"/>
          <p:cNvSpPr txBox="1"/>
          <p:nvPr/>
        </p:nvSpPr>
        <p:spPr>
          <a:xfrm>
            <a:off x="1043608" y="1203598"/>
            <a:ext cx="360040" cy="461665"/>
          </a:xfrm>
          <a:prstGeom prst="rect">
            <a:avLst/>
          </a:prstGeom>
          <a:noFill/>
        </p:spPr>
        <p:txBody>
          <a:bodyPr wrap="square" rtlCol="0">
            <a:spAutoFit/>
          </a:bodyPr>
          <a:lstStyle/>
          <a:p>
            <a:r>
              <a:rPr lang="en-US" altLang="zh-CN" sz="2400" b="1" dirty="0" smtClean="0"/>
              <a:t>1</a:t>
            </a:r>
            <a:endParaRPr lang="zh-CN" altLang="en-US" sz="2400" b="1" dirty="0"/>
          </a:p>
        </p:txBody>
      </p:sp>
      <p:sp>
        <p:nvSpPr>
          <p:cNvPr id="50" name="矩形 49"/>
          <p:cNvSpPr/>
          <p:nvPr/>
        </p:nvSpPr>
        <p:spPr>
          <a:xfrm>
            <a:off x="987624" y="1962822"/>
            <a:ext cx="6624756" cy="64301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400" b="0" kern="1200" dirty="0" smtClean="0">
                <a:effectLst/>
              </a:rPr>
              <a:t>求真务实、学思践悟，做好党建工作</a:t>
            </a:r>
            <a:endParaRPr lang="zh-CN" altLang="en-US" sz="2400" b="0" kern="1200" dirty="0">
              <a:effectLst/>
            </a:endParaRPr>
          </a:p>
        </p:txBody>
      </p:sp>
      <p:sp>
        <p:nvSpPr>
          <p:cNvPr id="51" name="六边形 50"/>
          <p:cNvSpPr/>
          <p:nvPr/>
        </p:nvSpPr>
        <p:spPr>
          <a:xfrm>
            <a:off x="947664" y="1962821"/>
            <a:ext cx="504056" cy="643017"/>
          </a:xfrm>
          <a:prstGeom prst="hexago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52" name="TextBox 51"/>
          <p:cNvSpPr txBox="1"/>
          <p:nvPr/>
        </p:nvSpPr>
        <p:spPr>
          <a:xfrm>
            <a:off x="1043608" y="2098095"/>
            <a:ext cx="360040" cy="461665"/>
          </a:xfrm>
          <a:prstGeom prst="rect">
            <a:avLst/>
          </a:prstGeom>
          <a:noFill/>
        </p:spPr>
        <p:txBody>
          <a:bodyPr wrap="square" rtlCol="0">
            <a:spAutoFit/>
          </a:bodyPr>
          <a:lstStyle/>
          <a:p>
            <a:r>
              <a:rPr lang="en-US" altLang="zh-CN" sz="2400" b="1" dirty="0" smtClean="0"/>
              <a:t>2</a:t>
            </a:r>
            <a:endParaRPr lang="zh-CN" altLang="en-US" sz="2400" b="1" dirty="0"/>
          </a:p>
        </p:txBody>
      </p:sp>
      <p:sp>
        <p:nvSpPr>
          <p:cNvPr id="53" name="矩形 52"/>
          <p:cNvSpPr/>
          <p:nvPr/>
        </p:nvSpPr>
        <p:spPr>
          <a:xfrm>
            <a:off x="950268" y="2787774"/>
            <a:ext cx="6696764" cy="64301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b="0" kern="1200" dirty="0" smtClean="0">
                <a:effectLst/>
              </a:rPr>
              <a:t>               严谨细致、协作共赢，做好精神文明建设和工会管理工作</a:t>
            </a:r>
            <a:endParaRPr lang="zh-CN" altLang="en-US" b="0" kern="1200" dirty="0">
              <a:effectLst/>
            </a:endParaRPr>
          </a:p>
        </p:txBody>
      </p:sp>
      <p:sp>
        <p:nvSpPr>
          <p:cNvPr id="54" name="六边形 53"/>
          <p:cNvSpPr/>
          <p:nvPr/>
        </p:nvSpPr>
        <p:spPr>
          <a:xfrm>
            <a:off x="915616" y="2808753"/>
            <a:ext cx="504056" cy="601056"/>
          </a:xfrm>
          <a:prstGeom prst="hexag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55" name="TextBox 54"/>
          <p:cNvSpPr txBox="1"/>
          <p:nvPr/>
        </p:nvSpPr>
        <p:spPr>
          <a:xfrm>
            <a:off x="987624" y="2878449"/>
            <a:ext cx="360040" cy="461665"/>
          </a:xfrm>
          <a:prstGeom prst="rect">
            <a:avLst/>
          </a:prstGeom>
          <a:noFill/>
        </p:spPr>
        <p:txBody>
          <a:bodyPr wrap="square" rtlCol="0">
            <a:spAutoFit/>
          </a:bodyPr>
          <a:lstStyle/>
          <a:p>
            <a:r>
              <a:rPr lang="en-US" altLang="zh-CN" sz="2400" b="1" dirty="0" smtClean="0"/>
              <a:t>3</a:t>
            </a:r>
            <a:endParaRPr lang="zh-CN" altLang="en-US" sz="2400" b="1" dirty="0"/>
          </a:p>
        </p:txBody>
      </p:sp>
      <p:sp>
        <p:nvSpPr>
          <p:cNvPr id="56" name="矩形 55"/>
          <p:cNvSpPr/>
          <p:nvPr/>
        </p:nvSpPr>
        <p:spPr>
          <a:xfrm>
            <a:off x="899572" y="3651870"/>
            <a:ext cx="6747460" cy="64301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400" b="0" kern="1200" dirty="0" smtClean="0">
                <a:effectLst/>
              </a:rPr>
              <a:t>存在不足和努力方向</a:t>
            </a:r>
            <a:endParaRPr lang="zh-CN" altLang="en-US" sz="2400" b="0" kern="1200" dirty="0">
              <a:effectLst/>
            </a:endParaRPr>
          </a:p>
        </p:txBody>
      </p:sp>
      <p:sp>
        <p:nvSpPr>
          <p:cNvPr id="57" name="六边形 56"/>
          <p:cNvSpPr/>
          <p:nvPr/>
        </p:nvSpPr>
        <p:spPr>
          <a:xfrm>
            <a:off x="897712" y="3678138"/>
            <a:ext cx="504056" cy="590477"/>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TextBox 57"/>
          <p:cNvSpPr txBox="1"/>
          <p:nvPr/>
        </p:nvSpPr>
        <p:spPr>
          <a:xfrm>
            <a:off x="971600" y="3742545"/>
            <a:ext cx="360040" cy="461665"/>
          </a:xfrm>
          <a:prstGeom prst="rect">
            <a:avLst/>
          </a:prstGeom>
          <a:noFill/>
        </p:spPr>
        <p:txBody>
          <a:bodyPr wrap="square" rtlCol="0">
            <a:spAutoFit/>
          </a:bodyPr>
          <a:lstStyle/>
          <a:p>
            <a:r>
              <a:rPr lang="en-US" altLang="zh-CN" sz="2400" b="1" dirty="0" smtClean="0"/>
              <a:t>4</a:t>
            </a:r>
            <a:endParaRPr lang="zh-CN" altLang="en-US" sz="2400" b="1" dirty="0"/>
          </a:p>
        </p:txBody>
      </p:sp>
    </p:spTree>
    <p:extLst>
      <p:ext uri="{BB962C8B-B14F-4D97-AF65-F5344CB8AC3E}">
        <p14:creationId xmlns:p14="http://schemas.microsoft.com/office/powerpoint/2010/main" val="4259354138"/>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79512" y="4700299"/>
            <a:ext cx="505215" cy="360000"/>
            <a:chOff x="179512" y="4700299"/>
            <a:chExt cx="505215" cy="360000"/>
          </a:xfrm>
        </p:grpSpPr>
        <p:sp>
          <p:nvSpPr>
            <p:cNvPr id="5" name="椭圆 4"/>
            <p:cNvSpPr/>
            <p:nvPr/>
          </p:nvSpPr>
          <p:spPr>
            <a:xfrm>
              <a:off x="252719" y="4700299"/>
              <a:ext cx="360000" cy="360000"/>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b="0" dirty="0">
                <a:latin typeface="微软雅黑" pitchFamily="34" charset="-122"/>
                <a:ea typeface="微软雅黑" pitchFamily="34" charset="-122"/>
              </a:endParaRPr>
            </a:p>
          </p:txBody>
        </p:sp>
        <p:sp>
          <p:nvSpPr>
            <p:cNvPr id="6" name="TextBox 15"/>
            <p:cNvSpPr txBox="1"/>
            <p:nvPr/>
          </p:nvSpPr>
          <p:spPr>
            <a:xfrm>
              <a:off x="179512" y="4700299"/>
              <a:ext cx="505215" cy="338554"/>
            </a:xfrm>
            <a:prstGeom prst="rect">
              <a:avLst/>
            </a:prstGeom>
            <a:noFill/>
          </p:spPr>
          <p:txBody>
            <a:bodyPr wrap="square" rtlCol="0">
              <a:spAutoFit/>
            </a:bodyPr>
            <a:lstStyle/>
            <a:p>
              <a:pPr algn="ctr"/>
              <a:r>
                <a:rPr lang="en-US" altLang="zh-CN" sz="16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1</a:t>
              </a:r>
              <a:r>
                <a:rPr lang="zh-CN" altLang="en-US" sz="16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aphicFrame>
        <p:nvGraphicFramePr>
          <p:cNvPr id="14" name="图示 13"/>
          <p:cNvGraphicFramePr/>
          <p:nvPr>
            <p:extLst>
              <p:ext uri="{D42A27DB-BD31-4B8C-83A1-F6EECF244321}">
                <p14:modId xmlns:p14="http://schemas.microsoft.com/office/powerpoint/2010/main" val="1604550357"/>
              </p:ext>
            </p:extLst>
          </p:nvPr>
        </p:nvGraphicFramePr>
        <p:xfrm>
          <a:off x="149012" y="771550"/>
          <a:ext cx="5544616" cy="36964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椭圆 19"/>
          <p:cNvSpPr/>
          <p:nvPr/>
        </p:nvSpPr>
        <p:spPr>
          <a:xfrm>
            <a:off x="5940152" y="843558"/>
            <a:ext cx="1800200" cy="1563697"/>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grpSp>
        <p:nvGrpSpPr>
          <p:cNvPr id="27" name="组合 26"/>
          <p:cNvGrpSpPr/>
          <p:nvPr/>
        </p:nvGrpSpPr>
        <p:grpSpPr>
          <a:xfrm>
            <a:off x="5940152" y="2432789"/>
            <a:ext cx="2808312" cy="643017"/>
            <a:chOff x="2352972" y="1279"/>
            <a:chExt cx="1390054" cy="903535"/>
          </a:xfrm>
        </p:grpSpPr>
        <p:sp>
          <p:nvSpPr>
            <p:cNvPr id="28" name="矩形 27"/>
            <p:cNvSpPr/>
            <p:nvPr/>
          </p:nvSpPr>
          <p:spPr>
            <a:xfrm>
              <a:off x="2352972" y="1279"/>
              <a:ext cx="1390054" cy="903535"/>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矩形 28"/>
            <p:cNvSpPr/>
            <p:nvPr/>
          </p:nvSpPr>
          <p:spPr>
            <a:xfrm>
              <a:off x="2352972" y="1279"/>
              <a:ext cx="1390054" cy="9035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400" b="0" kern="1200" dirty="0" smtClean="0">
                  <a:effectLst/>
                </a:rPr>
                <a:t>相关政策多且复杂</a:t>
              </a:r>
              <a:endParaRPr lang="zh-CN" altLang="en-US" sz="2400" b="0" kern="1200" dirty="0">
                <a:effectLst/>
              </a:endParaRPr>
            </a:p>
          </p:txBody>
        </p:sp>
      </p:grpSp>
      <p:grpSp>
        <p:nvGrpSpPr>
          <p:cNvPr id="30" name="组合 29"/>
          <p:cNvGrpSpPr/>
          <p:nvPr/>
        </p:nvGrpSpPr>
        <p:grpSpPr>
          <a:xfrm>
            <a:off x="5940152" y="3241536"/>
            <a:ext cx="2808312" cy="643017"/>
            <a:chOff x="2352972" y="1279"/>
            <a:chExt cx="1390054" cy="903535"/>
          </a:xfrm>
        </p:grpSpPr>
        <p:sp>
          <p:nvSpPr>
            <p:cNvPr id="31" name="矩形 30"/>
            <p:cNvSpPr/>
            <p:nvPr/>
          </p:nvSpPr>
          <p:spPr>
            <a:xfrm>
              <a:off x="2352972" y="1279"/>
              <a:ext cx="1390054" cy="903535"/>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2" name="矩形 31"/>
            <p:cNvSpPr/>
            <p:nvPr/>
          </p:nvSpPr>
          <p:spPr>
            <a:xfrm>
              <a:off x="2352972" y="1279"/>
              <a:ext cx="1390054" cy="9035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400" b="0" kern="1200" dirty="0" smtClean="0">
                  <a:effectLst/>
                </a:rPr>
                <a:t>政策执行中出现的偏差</a:t>
              </a:r>
              <a:endParaRPr lang="zh-CN" altLang="en-US" sz="2400" b="0" kern="1200" dirty="0">
                <a:effectLst/>
              </a:endParaRPr>
            </a:p>
          </p:txBody>
        </p:sp>
      </p:grpSp>
      <p:grpSp>
        <p:nvGrpSpPr>
          <p:cNvPr id="33" name="组合 32"/>
          <p:cNvGrpSpPr/>
          <p:nvPr/>
        </p:nvGrpSpPr>
        <p:grpSpPr>
          <a:xfrm>
            <a:off x="0" y="0"/>
            <a:ext cx="6624736" cy="643017"/>
            <a:chOff x="2352972" y="1279"/>
            <a:chExt cx="1390054" cy="903535"/>
          </a:xfrm>
        </p:grpSpPr>
        <p:sp>
          <p:nvSpPr>
            <p:cNvPr id="34" name="矩形 33"/>
            <p:cNvSpPr/>
            <p:nvPr/>
          </p:nvSpPr>
          <p:spPr>
            <a:xfrm>
              <a:off x="2352972" y="1279"/>
              <a:ext cx="1390054" cy="903535"/>
            </a:xfrm>
            <a:prstGeom prst="rect">
              <a:avLst/>
            </a:prstGeom>
            <a:ln/>
          </p:spPr>
          <p:style>
            <a:lnRef idx="1">
              <a:schemeClr val="accent5"/>
            </a:lnRef>
            <a:fillRef idx="2">
              <a:schemeClr val="accent5"/>
            </a:fillRef>
            <a:effectRef idx="1">
              <a:schemeClr val="accent5"/>
            </a:effectRef>
            <a:fontRef idx="minor">
              <a:schemeClr val="dk1"/>
            </a:fontRef>
          </p:style>
        </p:sp>
        <p:sp>
          <p:nvSpPr>
            <p:cNvPr id="35" name="矩形 34"/>
            <p:cNvSpPr/>
            <p:nvPr/>
          </p:nvSpPr>
          <p:spPr>
            <a:xfrm>
              <a:off x="2352972" y="1279"/>
              <a:ext cx="1390054" cy="903535"/>
            </a:xfrm>
            <a:prstGeom prst="rect">
              <a:avLst/>
            </a:prstGeom>
          </p:spPr>
          <p:style>
            <a:lnRef idx="1">
              <a:schemeClr val="accent5"/>
            </a:lnRef>
            <a:fillRef idx="2">
              <a:schemeClr val="accent5"/>
            </a:fillRef>
            <a:effectRef idx="1">
              <a:schemeClr val="accent5"/>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400" b="1" kern="1200" dirty="0" smtClean="0">
                  <a:effectLst/>
                </a:rPr>
                <a:t>（一）勤学好问、周到服务，做好人事工作</a:t>
              </a:r>
              <a:endParaRPr lang="zh-CN" altLang="en-US" sz="2400" b="1" kern="1200" dirty="0">
                <a:effectLst/>
              </a:endParaRPr>
            </a:p>
          </p:txBody>
        </p:sp>
      </p:grpSp>
    </p:spTree>
    <p:extLst>
      <p:ext uri="{BB962C8B-B14F-4D97-AF65-F5344CB8AC3E}">
        <p14:creationId xmlns:p14="http://schemas.microsoft.com/office/powerpoint/2010/main" val="21479104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79512" y="4700299"/>
            <a:ext cx="505215" cy="360000"/>
            <a:chOff x="179512" y="4700299"/>
            <a:chExt cx="505215" cy="360000"/>
          </a:xfrm>
        </p:grpSpPr>
        <p:sp>
          <p:nvSpPr>
            <p:cNvPr id="5" name="椭圆 4"/>
            <p:cNvSpPr/>
            <p:nvPr/>
          </p:nvSpPr>
          <p:spPr>
            <a:xfrm>
              <a:off x="252719" y="4700299"/>
              <a:ext cx="360000" cy="360000"/>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b="0" dirty="0">
                <a:latin typeface="微软雅黑" pitchFamily="34" charset="-122"/>
                <a:ea typeface="微软雅黑" pitchFamily="34" charset="-122"/>
              </a:endParaRPr>
            </a:p>
          </p:txBody>
        </p:sp>
        <p:sp>
          <p:nvSpPr>
            <p:cNvPr id="6" name="TextBox 15"/>
            <p:cNvSpPr txBox="1"/>
            <p:nvPr/>
          </p:nvSpPr>
          <p:spPr>
            <a:xfrm>
              <a:off x="179512" y="4700299"/>
              <a:ext cx="505215" cy="338554"/>
            </a:xfrm>
            <a:prstGeom prst="rect">
              <a:avLst/>
            </a:prstGeom>
            <a:noFill/>
          </p:spPr>
          <p:txBody>
            <a:bodyPr wrap="square" rtlCol="0">
              <a:spAutoFit/>
            </a:bodyPr>
            <a:lstStyle/>
            <a:p>
              <a:pPr algn="ctr"/>
              <a:r>
                <a:rPr lang="en-US" altLang="zh-CN" sz="16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2</a:t>
              </a:r>
              <a:r>
                <a:rPr lang="zh-CN" altLang="en-US" sz="16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sp>
        <p:nvSpPr>
          <p:cNvPr id="7" name="矩形 6"/>
          <p:cNvSpPr/>
          <p:nvPr/>
        </p:nvSpPr>
        <p:spPr>
          <a:xfrm>
            <a:off x="677898" y="2417992"/>
            <a:ext cx="1569660" cy="369332"/>
          </a:xfrm>
          <a:prstGeom prst="rect">
            <a:avLst/>
          </a:prstGeom>
        </p:spPr>
        <p:txBody>
          <a:bodyPr wrap="none">
            <a:spAutoFit/>
          </a:bodyPr>
          <a:lstStyle/>
          <a:p>
            <a:r>
              <a:rPr lang="en-US" altLang="zh-CN" b="1" kern="0" dirty="0">
                <a:solidFill>
                  <a:sysClr val="window" lastClr="FFFFFF"/>
                </a:solidFill>
                <a:latin typeface="微软雅黑" pitchFamily="34" charset="-122"/>
                <a:ea typeface="微软雅黑" pitchFamily="34" charset="-122"/>
              </a:rPr>
              <a:t>2</a:t>
            </a:r>
            <a:r>
              <a:rPr lang="zh-CN" altLang="zh-CN" b="1" kern="0" dirty="0">
                <a:solidFill>
                  <a:sysClr val="window" lastClr="FFFFFF"/>
                </a:solidFill>
                <a:latin typeface="微软雅黑" pitchFamily="34" charset="-122"/>
                <a:ea typeface="微软雅黑" pitchFamily="34" charset="-122"/>
              </a:rPr>
              <a:t>、</a:t>
            </a:r>
            <a:r>
              <a:rPr lang="en-US" altLang="zh-CN" b="1" kern="0" dirty="0">
                <a:solidFill>
                  <a:sysClr val="window" lastClr="FFFFFF"/>
                </a:solidFill>
                <a:latin typeface="微软雅黑" pitchFamily="34" charset="-122"/>
                <a:ea typeface="微软雅黑" pitchFamily="34" charset="-122"/>
              </a:rPr>
              <a:t> </a:t>
            </a:r>
            <a:r>
              <a:rPr lang="zh-CN" altLang="zh-CN" b="1" kern="0" dirty="0">
                <a:solidFill>
                  <a:sysClr val="window" lastClr="FFFFFF"/>
                </a:solidFill>
                <a:latin typeface="微软雅黑" pitchFamily="34" charset="-122"/>
                <a:ea typeface="微软雅黑" pitchFamily="34" charset="-122"/>
              </a:rPr>
              <a:t>劳资工作</a:t>
            </a:r>
          </a:p>
        </p:txBody>
      </p:sp>
      <p:sp>
        <p:nvSpPr>
          <p:cNvPr id="34" name="矩形 33"/>
          <p:cNvSpPr/>
          <p:nvPr/>
        </p:nvSpPr>
        <p:spPr>
          <a:xfrm>
            <a:off x="591795" y="1058315"/>
            <a:ext cx="3311525" cy="28575"/>
          </a:xfrm>
          <a:prstGeom prst="rect">
            <a:avLst/>
          </a:prstGeom>
          <a:solidFill>
            <a:sysClr val="windowText" lastClr="000000">
              <a:lumMod val="50000"/>
              <a:lumOff val="50000"/>
            </a:sysClr>
          </a:solidFill>
          <a:ln w="25400" cap="flat" cmpd="sng" algn="ctr">
            <a:solidFill>
              <a:sysClr val="windowText" lastClr="000000">
                <a:lumMod val="50000"/>
                <a:lumOff val="50000"/>
              </a:sysClr>
            </a:solid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36" name="矩形 35"/>
          <p:cNvSpPr/>
          <p:nvPr/>
        </p:nvSpPr>
        <p:spPr>
          <a:xfrm>
            <a:off x="612719" y="582324"/>
            <a:ext cx="872355" cy="461665"/>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zh-CN" altLang="en-US" sz="2400" b="1" dirty="0" smtClean="0"/>
              <a:t>举措 </a:t>
            </a:r>
            <a:endParaRPr lang="zh-CN" altLang="zh-CN" sz="2400" dirty="0"/>
          </a:p>
        </p:txBody>
      </p:sp>
      <p:sp>
        <p:nvSpPr>
          <p:cNvPr id="37" name="矩形 36"/>
          <p:cNvSpPr/>
          <p:nvPr/>
        </p:nvSpPr>
        <p:spPr>
          <a:xfrm>
            <a:off x="55131" y="1293912"/>
            <a:ext cx="2815194" cy="461665"/>
          </a:xfrm>
          <a:prstGeom prst="rect">
            <a:avLst/>
          </a:prstGeom>
        </p:spPr>
        <p:txBody>
          <a:bodyPr wrap="none">
            <a:spAutoFit/>
          </a:bodyPr>
          <a:lstStyle/>
          <a:p>
            <a:r>
              <a:rPr lang="zh-CN" altLang="en-US" sz="2400" b="1" dirty="0" smtClean="0"/>
              <a:t>（</a:t>
            </a:r>
            <a:r>
              <a:rPr lang="en-US" altLang="zh-CN" sz="2400" b="1" dirty="0" smtClean="0"/>
              <a:t>1</a:t>
            </a:r>
            <a:r>
              <a:rPr lang="zh-CN" altLang="en-US" sz="2400" b="1" dirty="0" smtClean="0"/>
              <a:t>）做好交接工作</a:t>
            </a:r>
            <a:endParaRPr lang="zh-CN" altLang="zh-CN" sz="2400" b="1" dirty="0"/>
          </a:p>
        </p:txBody>
      </p:sp>
      <p:sp>
        <p:nvSpPr>
          <p:cNvPr id="38" name="矩形 37"/>
          <p:cNvSpPr/>
          <p:nvPr/>
        </p:nvSpPr>
        <p:spPr>
          <a:xfrm>
            <a:off x="34152" y="2283717"/>
            <a:ext cx="3433953" cy="830997"/>
          </a:xfrm>
          <a:prstGeom prst="rect">
            <a:avLst/>
          </a:prstGeom>
        </p:spPr>
        <p:txBody>
          <a:bodyPr wrap="none">
            <a:spAutoFit/>
          </a:bodyPr>
          <a:lstStyle/>
          <a:p>
            <a:r>
              <a:rPr lang="zh-CN" altLang="en-US" sz="2400" b="1" dirty="0" smtClean="0"/>
              <a:t>（</a:t>
            </a:r>
            <a:r>
              <a:rPr lang="en-US" altLang="zh-CN" sz="2400" b="1" dirty="0" smtClean="0"/>
              <a:t>2</a:t>
            </a:r>
            <a:r>
              <a:rPr lang="zh-CN" altLang="en-US" sz="2400" b="1" dirty="0" smtClean="0"/>
              <a:t>）向领导和有经验的</a:t>
            </a:r>
            <a:endParaRPr lang="en-US" altLang="zh-CN" sz="2400" b="1" dirty="0" smtClean="0"/>
          </a:p>
          <a:p>
            <a:r>
              <a:rPr lang="en-US" altLang="zh-CN" sz="2400" b="1" dirty="0"/>
              <a:t> </a:t>
            </a:r>
            <a:r>
              <a:rPr lang="en-US" altLang="zh-CN" sz="2400" b="1" dirty="0" smtClean="0"/>
              <a:t>          </a:t>
            </a:r>
            <a:r>
              <a:rPr lang="zh-CN" altLang="en-US" sz="2400" b="1" dirty="0" smtClean="0"/>
              <a:t>同事请教</a:t>
            </a:r>
            <a:endParaRPr lang="zh-CN" altLang="zh-CN" sz="2400" b="1" dirty="0"/>
          </a:p>
        </p:txBody>
      </p:sp>
      <p:sp>
        <p:nvSpPr>
          <p:cNvPr id="39" name="矩形 38"/>
          <p:cNvSpPr/>
          <p:nvPr/>
        </p:nvSpPr>
        <p:spPr>
          <a:xfrm>
            <a:off x="6025" y="4181767"/>
            <a:ext cx="4362092" cy="461665"/>
          </a:xfrm>
          <a:prstGeom prst="rect">
            <a:avLst/>
          </a:prstGeom>
        </p:spPr>
        <p:txBody>
          <a:bodyPr wrap="none">
            <a:spAutoFit/>
          </a:bodyPr>
          <a:lstStyle/>
          <a:p>
            <a:r>
              <a:rPr lang="zh-CN" altLang="en-US" sz="2400" b="1" dirty="0" smtClean="0"/>
              <a:t>（</a:t>
            </a:r>
            <a:r>
              <a:rPr lang="en-US" altLang="zh-CN" sz="2400" b="1" dirty="0" smtClean="0"/>
              <a:t>3</a:t>
            </a:r>
            <a:r>
              <a:rPr lang="zh-CN" altLang="en-US" sz="2400" b="1" dirty="0" smtClean="0"/>
              <a:t>）学习相关政策及办事流程</a:t>
            </a:r>
            <a:endParaRPr lang="zh-CN" altLang="zh-CN" sz="24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6708" y="1375391"/>
            <a:ext cx="2304256" cy="2454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右箭头 1"/>
          <p:cNvSpPr/>
          <p:nvPr/>
        </p:nvSpPr>
        <p:spPr>
          <a:xfrm>
            <a:off x="4428604" y="4292487"/>
            <a:ext cx="1890372" cy="2402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2846" y="1944793"/>
            <a:ext cx="2654387" cy="2924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直角上箭头 9"/>
          <p:cNvSpPr/>
          <p:nvPr/>
        </p:nvSpPr>
        <p:spPr>
          <a:xfrm rot="5400000">
            <a:off x="2989133" y="2913930"/>
            <a:ext cx="804971" cy="37554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1004" y="537348"/>
            <a:ext cx="2051584" cy="161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214549"/>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5331" y="1707654"/>
            <a:ext cx="3220925"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699542"/>
            <a:ext cx="3403811" cy="3805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p:nvPr/>
        </p:nvSpPr>
        <p:spPr>
          <a:xfrm>
            <a:off x="3779912" y="877059"/>
            <a:ext cx="4176464" cy="830997"/>
          </a:xfrm>
          <a:prstGeom prst="rect">
            <a:avLst/>
          </a:prstGeom>
        </p:spPr>
        <p:txBody>
          <a:bodyPr wrap="square">
            <a:spAutoFit/>
          </a:bodyPr>
          <a:lstStyle/>
          <a:p>
            <a:pPr algn="ctr"/>
            <a:r>
              <a:rPr lang="zh-CN" altLang="en-US" sz="2400" dirty="0" smtClean="0">
                <a:latin typeface="华文琥珀" panose="02010800040101010101" pitchFamily="2" charset="-122"/>
                <a:ea typeface="华文琥珀" panose="02010800040101010101" pitchFamily="2" charset="-122"/>
              </a:rPr>
              <a:t>居住证积分涉及职工购房退税、子女上学等切身利益</a:t>
            </a:r>
            <a:endParaRPr lang="zh-CN" altLang="en-US" sz="2400" dirty="0">
              <a:latin typeface="华文琥珀" panose="02010800040101010101" pitchFamily="2" charset="-122"/>
              <a:ea typeface="华文琥珀" panose="02010800040101010101" pitchFamily="2" charset="-122"/>
            </a:endParaRPr>
          </a:p>
        </p:txBody>
      </p:sp>
      <p:grpSp>
        <p:nvGrpSpPr>
          <p:cNvPr id="5" name="组合 4"/>
          <p:cNvGrpSpPr/>
          <p:nvPr/>
        </p:nvGrpSpPr>
        <p:grpSpPr>
          <a:xfrm>
            <a:off x="179512" y="4700299"/>
            <a:ext cx="505215" cy="360000"/>
            <a:chOff x="179512" y="4700299"/>
            <a:chExt cx="505215" cy="360000"/>
          </a:xfrm>
        </p:grpSpPr>
        <p:sp>
          <p:nvSpPr>
            <p:cNvPr id="6" name="椭圆 5"/>
            <p:cNvSpPr/>
            <p:nvPr/>
          </p:nvSpPr>
          <p:spPr>
            <a:xfrm>
              <a:off x="252719" y="4700299"/>
              <a:ext cx="360000" cy="360000"/>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b="0" dirty="0">
                <a:latin typeface="微软雅黑" pitchFamily="34" charset="-122"/>
                <a:ea typeface="微软雅黑" pitchFamily="34" charset="-122"/>
              </a:endParaRPr>
            </a:p>
          </p:txBody>
        </p:sp>
        <p:sp>
          <p:nvSpPr>
            <p:cNvPr id="7" name="TextBox 15"/>
            <p:cNvSpPr txBox="1"/>
            <p:nvPr/>
          </p:nvSpPr>
          <p:spPr>
            <a:xfrm>
              <a:off x="179512" y="4700299"/>
              <a:ext cx="505215" cy="338554"/>
            </a:xfrm>
            <a:prstGeom prst="rect">
              <a:avLst/>
            </a:prstGeom>
            <a:noFill/>
          </p:spPr>
          <p:txBody>
            <a:bodyPr wrap="square" rtlCol="0">
              <a:spAutoFit/>
            </a:bodyPr>
            <a:lstStyle/>
            <a:p>
              <a:pPr algn="ctr"/>
              <a:r>
                <a:rPr lang="en-US" altLang="zh-CN" sz="16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3</a:t>
              </a:r>
              <a:r>
                <a:rPr lang="zh-CN" altLang="en-US" sz="16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spTree>
    <p:extLst>
      <p:ext uri="{BB962C8B-B14F-4D97-AF65-F5344CB8AC3E}">
        <p14:creationId xmlns:p14="http://schemas.microsoft.com/office/powerpoint/2010/main" val="18514186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851670"/>
            <a:ext cx="35814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D:\用户目录\Desktop\201311301007140870.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684" y="66675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149032" y="2765980"/>
            <a:ext cx="5255385" cy="1200329"/>
          </a:xfrm>
          <a:prstGeom prst="rect">
            <a:avLst/>
          </a:prstGeom>
        </p:spPr>
        <p:txBody>
          <a:bodyPr wrap="square">
            <a:spAutoFit/>
          </a:bodyPr>
          <a:lstStyle/>
          <a:p>
            <a:r>
              <a:rPr lang="en-US" altLang="zh-CN" sz="2400" b="1" dirty="0" smtClean="0"/>
              <a:t>        </a:t>
            </a:r>
            <a:r>
              <a:rPr lang="zh-CN" altLang="zh-CN" sz="2400" b="1" dirty="0" smtClean="0"/>
              <a:t>遇到</a:t>
            </a:r>
            <a:r>
              <a:rPr lang="zh-CN" altLang="zh-CN" sz="2400" b="1" dirty="0"/>
              <a:t>问题首先要自己想办法解决</a:t>
            </a:r>
            <a:r>
              <a:rPr lang="zh-CN" altLang="zh-CN" sz="2400" b="1" dirty="0" smtClean="0"/>
              <a:t>，这</a:t>
            </a:r>
            <a:r>
              <a:rPr lang="zh-CN" altLang="zh-CN" sz="2400" b="1" dirty="0"/>
              <a:t>是一种短期内增强本领快速成长的有效方法</a:t>
            </a:r>
            <a:r>
              <a:rPr lang="zh-CN" altLang="zh-CN" sz="2400" b="1" dirty="0" smtClean="0"/>
              <a:t>。</a:t>
            </a:r>
            <a:endParaRPr lang="zh-CN" altLang="en-US" sz="2400" dirty="0"/>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312" y="573048"/>
            <a:ext cx="1367388" cy="1256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1640" y="573048"/>
            <a:ext cx="1478672" cy="1264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云形标注 2"/>
          <p:cNvSpPr/>
          <p:nvPr/>
        </p:nvSpPr>
        <p:spPr>
          <a:xfrm rot="16887675">
            <a:off x="3972878" y="343966"/>
            <a:ext cx="1656184" cy="1224136"/>
          </a:xfrm>
          <a:prstGeom prst="cloudCallout">
            <a:avLst>
              <a:gd name="adj1" fmla="val -32975"/>
              <a:gd name="adj2" fmla="val 107218"/>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6" name="TextBox 5"/>
          <p:cNvSpPr txBox="1"/>
          <p:nvPr/>
        </p:nvSpPr>
        <p:spPr>
          <a:xfrm>
            <a:off x="4512938" y="171204"/>
            <a:ext cx="576064" cy="1569660"/>
          </a:xfrm>
          <a:prstGeom prst="rect">
            <a:avLst/>
          </a:prstGeom>
          <a:noFill/>
        </p:spPr>
        <p:txBody>
          <a:bodyPr wrap="square" rtlCol="0">
            <a:spAutoFit/>
          </a:bodyPr>
          <a:lstStyle/>
          <a:p>
            <a:r>
              <a:rPr lang="zh-CN" altLang="en-US" sz="2400" b="1" dirty="0" smtClean="0"/>
              <a:t>案例分享</a:t>
            </a:r>
            <a:endParaRPr lang="zh-CN" altLang="en-US" sz="2400" b="1" dirty="0"/>
          </a:p>
        </p:txBody>
      </p:sp>
      <p:grpSp>
        <p:nvGrpSpPr>
          <p:cNvPr id="9" name="组合 8"/>
          <p:cNvGrpSpPr/>
          <p:nvPr/>
        </p:nvGrpSpPr>
        <p:grpSpPr>
          <a:xfrm>
            <a:off x="179512" y="4700299"/>
            <a:ext cx="505215" cy="360000"/>
            <a:chOff x="179512" y="4700299"/>
            <a:chExt cx="505215" cy="360000"/>
          </a:xfrm>
        </p:grpSpPr>
        <p:sp>
          <p:nvSpPr>
            <p:cNvPr id="10" name="椭圆 9"/>
            <p:cNvSpPr/>
            <p:nvPr/>
          </p:nvSpPr>
          <p:spPr>
            <a:xfrm>
              <a:off x="252719" y="4700299"/>
              <a:ext cx="360000" cy="360000"/>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b="0" dirty="0">
                <a:latin typeface="微软雅黑" pitchFamily="34" charset="-122"/>
                <a:ea typeface="微软雅黑" pitchFamily="34" charset="-122"/>
              </a:endParaRPr>
            </a:p>
          </p:txBody>
        </p:sp>
        <p:sp>
          <p:nvSpPr>
            <p:cNvPr id="11" name="TextBox 15"/>
            <p:cNvSpPr txBox="1"/>
            <p:nvPr/>
          </p:nvSpPr>
          <p:spPr>
            <a:xfrm>
              <a:off x="179512" y="4700299"/>
              <a:ext cx="505215" cy="338554"/>
            </a:xfrm>
            <a:prstGeom prst="rect">
              <a:avLst/>
            </a:prstGeom>
            <a:noFill/>
          </p:spPr>
          <p:txBody>
            <a:bodyPr wrap="square" rtlCol="0">
              <a:spAutoFit/>
            </a:bodyPr>
            <a:lstStyle/>
            <a:p>
              <a:pPr algn="ctr"/>
              <a:r>
                <a:rPr lang="en-US" altLang="zh-CN" sz="16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4</a:t>
              </a:r>
              <a:r>
                <a:rPr lang="zh-CN" altLang="en-US" sz="16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spTree>
    <p:extLst>
      <p:ext uri="{BB962C8B-B14F-4D97-AF65-F5344CB8AC3E}">
        <p14:creationId xmlns:p14="http://schemas.microsoft.com/office/powerpoint/2010/main" val="36150213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79512" y="4700299"/>
            <a:ext cx="505215" cy="360000"/>
            <a:chOff x="179512" y="4700299"/>
            <a:chExt cx="505215" cy="360000"/>
          </a:xfrm>
        </p:grpSpPr>
        <p:sp>
          <p:nvSpPr>
            <p:cNvPr id="5" name="椭圆 4"/>
            <p:cNvSpPr/>
            <p:nvPr/>
          </p:nvSpPr>
          <p:spPr>
            <a:xfrm>
              <a:off x="252719" y="4700299"/>
              <a:ext cx="360000" cy="360000"/>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b="0" dirty="0">
                <a:latin typeface="微软雅黑" pitchFamily="34" charset="-122"/>
                <a:ea typeface="微软雅黑" pitchFamily="34" charset="-122"/>
              </a:endParaRPr>
            </a:p>
          </p:txBody>
        </p:sp>
        <p:sp>
          <p:nvSpPr>
            <p:cNvPr id="6" name="TextBox 15"/>
            <p:cNvSpPr txBox="1"/>
            <p:nvPr/>
          </p:nvSpPr>
          <p:spPr>
            <a:xfrm>
              <a:off x="179512" y="4700299"/>
              <a:ext cx="505215" cy="338554"/>
            </a:xfrm>
            <a:prstGeom prst="rect">
              <a:avLst/>
            </a:prstGeom>
            <a:noFill/>
          </p:spPr>
          <p:txBody>
            <a:bodyPr wrap="square" rtlCol="0">
              <a:spAutoFit/>
            </a:bodyPr>
            <a:lstStyle/>
            <a:p>
              <a:pPr algn="ctr"/>
              <a:r>
                <a:rPr lang="en-US" altLang="zh-CN" sz="1600" b="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5</a:t>
              </a:r>
              <a:endParaRPr lang="zh-CN" altLang="en-US" sz="16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sp>
        <p:nvSpPr>
          <p:cNvPr id="40" name="TextBox 39"/>
          <p:cNvSpPr txBox="1"/>
          <p:nvPr/>
        </p:nvSpPr>
        <p:spPr>
          <a:xfrm>
            <a:off x="831898" y="2041944"/>
            <a:ext cx="2497090" cy="369332"/>
          </a:xfrm>
          <a:prstGeom prst="rect">
            <a:avLst/>
          </a:prstGeom>
          <a:noFill/>
        </p:spPr>
        <p:txBody>
          <a:bodyPr wrap="square">
            <a:spAutoFit/>
          </a:bodyPr>
          <a:lstStyle/>
          <a:p>
            <a:pPr algn="ctr" fontAlgn="auto">
              <a:spcBef>
                <a:spcPts val="0"/>
              </a:spcBef>
              <a:spcAft>
                <a:spcPts val="0"/>
              </a:spcAft>
              <a:defRPr/>
            </a:pPr>
            <a:r>
              <a:rPr lang="en-US" altLang="zh-CN" b="1" kern="0" dirty="0" smtClean="0">
                <a:solidFill>
                  <a:sysClr val="window" lastClr="FFFFFF"/>
                </a:solidFill>
                <a:latin typeface="微软雅黑" pitchFamily="34" charset="-122"/>
                <a:ea typeface="微软雅黑" pitchFamily="34" charset="-122"/>
              </a:rPr>
              <a:t>1</a:t>
            </a:r>
            <a:r>
              <a:rPr lang="zh-CN" altLang="en-US" b="1" kern="0" dirty="0" smtClean="0">
                <a:solidFill>
                  <a:sysClr val="window" lastClr="FFFFFF"/>
                </a:solidFill>
                <a:latin typeface="微软雅黑" pitchFamily="34" charset="-122"/>
                <a:ea typeface="微软雅黑" pitchFamily="34" charset="-122"/>
              </a:rPr>
              <a:t>、</a:t>
            </a:r>
            <a:r>
              <a:rPr lang="zh-CN" altLang="zh-CN" b="1" kern="0" dirty="0">
                <a:solidFill>
                  <a:sysClr val="window" lastClr="FFFFFF"/>
                </a:solidFill>
                <a:latin typeface="微软雅黑" pitchFamily="34" charset="-122"/>
                <a:ea typeface="微软雅黑" pitchFamily="34" charset="-122"/>
              </a:rPr>
              <a:t>党建工作的</a:t>
            </a:r>
            <a:r>
              <a:rPr lang="zh-CN" altLang="zh-CN" b="1" kern="0" dirty="0" smtClean="0">
                <a:solidFill>
                  <a:sysClr val="window" lastClr="FFFFFF"/>
                </a:solidFill>
                <a:latin typeface="微软雅黑" pitchFamily="34" charset="-122"/>
                <a:ea typeface="微软雅黑" pitchFamily="34" charset="-122"/>
              </a:rPr>
              <a:t>重要性</a:t>
            </a:r>
            <a:endParaRPr lang="zh-CN" altLang="en-US" b="1" kern="0" dirty="0">
              <a:solidFill>
                <a:sysClr val="window" lastClr="FFFFFF"/>
              </a:solidFill>
              <a:latin typeface="微软雅黑" pitchFamily="34" charset="-122"/>
              <a:ea typeface="微软雅黑" pitchFamily="34" charset="-122"/>
            </a:endParaRPr>
          </a:p>
        </p:txBody>
      </p:sp>
      <p:sp>
        <p:nvSpPr>
          <p:cNvPr id="41" name="TextBox 40"/>
          <p:cNvSpPr txBox="1"/>
          <p:nvPr/>
        </p:nvSpPr>
        <p:spPr>
          <a:xfrm>
            <a:off x="604879" y="2666032"/>
            <a:ext cx="2497090" cy="369332"/>
          </a:xfrm>
          <a:prstGeom prst="rect">
            <a:avLst/>
          </a:prstGeom>
          <a:noFill/>
        </p:spPr>
        <p:txBody>
          <a:bodyPr wrap="square">
            <a:spAutoFit/>
          </a:bodyPr>
          <a:lstStyle/>
          <a:p>
            <a:pPr algn="ctr" fontAlgn="auto">
              <a:spcBef>
                <a:spcPts val="0"/>
              </a:spcBef>
              <a:spcAft>
                <a:spcPts val="0"/>
              </a:spcAft>
              <a:defRPr/>
            </a:pPr>
            <a:r>
              <a:rPr lang="en-US" altLang="zh-CN" b="1" kern="0" dirty="0" smtClean="0">
                <a:solidFill>
                  <a:sysClr val="window" lastClr="FFFFFF"/>
                </a:solidFill>
                <a:latin typeface="微软雅黑" pitchFamily="34" charset="-122"/>
                <a:ea typeface="微软雅黑" pitchFamily="34" charset="-122"/>
              </a:rPr>
              <a:t>2</a:t>
            </a:r>
            <a:r>
              <a:rPr lang="zh-CN" altLang="en-US" b="1" kern="0" dirty="0" smtClean="0">
                <a:solidFill>
                  <a:sysClr val="window" lastClr="FFFFFF"/>
                </a:solidFill>
                <a:latin typeface="微软雅黑" pitchFamily="34" charset="-122"/>
                <a:ea typeface="微软雅黑" pitchFamily="34" charset="-122"/>
              </a:rPr>
              <a:t>、</a:t>
            </a:r>
            <a:r>
              <a:rPr lang="zh-CN" altLang="zh-CN" b="1" kern="0" dirty="0">
                <a:solidFill>
                  <a:sysClr val="window" lastClr="FFFFFF"/>
                </a:solidFill>
                <a:latin typeface="微软雅黑" pitchFamily="34" charset="-122"/>
                <a:ea typeface="微软雅黑" pitchFamily="34" charset="-122"/>
              </a:rPr>
              <a:t>党建</a:t>
            </a:r>
            <a:r>
              <a:rPr lang="zh-CN" altLang="zh-CN" b="1" kern="0" dirty="0" smtClean="0">
                <a:solidFill>
                  <a:sysClr val="window" lastClr="FFFFFF"/>
                </a:solidFill>
                <a:latin typeface="微软雅黑" pitchFamily="34" charset="-122"/>
                <a:ea typeface="微软雅黑" pitchFamily="34" charset="-122"/>
              </a:rPr>
              <a:t>工作</a:t>
            </a:r>
            <a:r>
              <a:rPr lang="zh-CN" altLang="en-US" b="1" kern="0" dirty="0" smtClean="0">
                <a:solidFill>
                  <a:sysClr val="window" lastClr="FFFFFF"/>
                </a:solidFill>
                <a:latin typeface="微软雅黑" pitchFamily="34" charset="-122"/>
                <a:ea typeface="微软雅黑" pitchFamily="34" charset="-122"/>
              </a:rPr>
              <a:t>要点</a:t>
            </a:r>
            <a:endParaRPr lang="zh-CN" altLang="en-US" b="1" kern="0" dirty="0">
              <a:solidFill>
                <a:sysClr val="window" lastClr="FFFFFF"/>
              </a:solidFill>
              <a:latin typeface="微软雅黑" pitchFamily="34" charset="-122"/>
              <a:ea typeface="微软雅黑" pitchFamily="34" charset="-122"/>
            </a:endParaRPr>
          </a:p>
        </p:txBody>
      </p:sp>
      <p:sp>
        <p:nvSpPr>
          <p:cNvPr id="42" name="TextBox 41"/>
          <p:cNvSpPr txBox="1"/>
          <p:nvPr/>
        </p:nvSpPr>
        <p:spPr>
          <a:xfrm>
            <a:off x="386479" y="3334672"/>
            <a:ext cx="2497090" cy="369332"/>
          </a:xfrm>
          <a:prstGeom prst="rect">
            <a:avLst/>
          </a:prstGeom>
          <a:noFill/>
        </p:spPr>
        <p:txBody>
          <a:bodyPr wrap="square">
            <a:spAutoFit/>
          </a:bodyPr>
          <a:lstStyle/>
          <a:p>
            <a:pPr algn="ctr" fontAlgn="auto">
              <a:spcBef>
                <a:spcPts val="0"/>
              </a:spcBef>
              <a:spcAft>
                <a:spcPts val="0"/>
              </a:spcAft>
              <a:defRPr/>
            </a:pPr>
            <a:r>
              <a:rPr lang="en-US" altLang="zh-CN" b="1" kern="0" dirty="0" smtClean="0">
                <a:solidFill>
                  <a:sysClr val="window" lastClr="FFFFFF"/>
                </a:solidFill>
                <a:latin typeface="微软雅黑" pitchFamily="34" charset="-122"/>
                <a:ea typeface="微软雅黑" pitchFamily="34" charset="-122"/>
              </a:rPr>
              <a:t>3</a:t>
            </a:r>
            <a:r>
              <a:rPr lang="zh-CN" altLang="en-US" b="1" kern="0" dirty="0" smtClean="0">
                <a:solidFill>
                  <a:sysClr val="window" lastClr="FFFFFF"/>
                </a:solidFill>
                <a:latin typeface="微软雅黑" pitchFamily="34" charset="-122"/>
                <a:ea typeface="微软雅黑" pitchFamily="34" charset="-122"/>
              </a:rPr>
              <a:t>、承担角色</a:t>
            </a:r>
            <a:endParaRPr lang="zh-CN" altLang="en-US" b="1" kern="0" dirty="0">
              <a:solidFill>
                <a:sysClr val="window" lastClr="FFFFFF"/>
              </a:solidFill>
              <a:latin typeface="微软雅黑" pitchFamily="34" charset="-122"/>
              <a:ea typeface="微软雅黑" pitchFamily="34" charset="-122"/>
            </a:endParaRPr>
          </a:p>
        </p:txBody>
      </p:sp>
      <p:sp>
        <p:nvSpPr>
          <p:cNvPr id="43" name="TextBox 42"/>
          <p:cNvSpPr txBox="1"/>
          <p:nvPr/>
        </p:nvSpPr>
        <p:spPr>
          <a:xfrm>
            <a:off x="386479" y="3989193"/>
            <a:ext cx="2497090" cy="369332"/>
          </a:xfrm>
          <a:prstGeom prst="rect">
            <a:avLst/>
          </a:prstGeom>
          <a:noFill/>
        </p:spPr>
        <p:txBody>
          <a:bodyPr wrap="square">
            <a:spAutoFit/>
          </a:bodyPr>
          <a:lstStyle/>
          <a:p>
            <a:pPr algn="ctr" fontAlgn="auto">
              <a:spcBef>
                <a:spcPts val="0"/>
              </a:spcBef>
              <a:spcAft>
                <a:spcPts val="0"/>
              </a:spcAft>
              <a:defRPr/>
            </a:pPr>
            <a:r>
              <a:rPr lang="en-US" altLang="zh-CN" b="1" kern="0" dirty="0" smtClean="0">
                <a:solidFill>
                  <a:sysClr val="window" lastClr="FFFFFF"/>
                </a:solidFill>
                <a:latin typeface="微软雅黑" pitchFamily="34" charset="-122"/>
                <a:ea typeface="微软雅黑" pitchFamily="34" charset="-122"/>
              </a:rPr>
              <a:t>4</a:t>
            </a:r>
            <a:r>
              <a:rPr lang="zh-CN" altLang="en-US" b="1" kern="0" dirty="0" smtClean="0">
                <a:solidFill>
                  <a:sysClr val="window" lastClr="FFFFFF"/>
                </a:solidFill>
                <a:latin typeface="微软雅黑" pitchFamily="34" charset="-122"/>
                <a:ea typeface="微软雅黑" pitchFamily="34" charset="-122"/>
              </a:rPr>
              <a:t>、主要成果</a:t>
            </a:r>
            <a:endParaRPr lang="zh-CN" altLang="en-US" b="1" kern="0" dirty="0">
              <a:solidFill>
                <a:sysClr val="window" lastClr="FFFFFF"/>
              </a:solidFill>
              <a:latin typeface="微软雅黑" pitchFamily="34" charset="-122"/>
              <a:ea typeface="微软雅黑" pitchFamily="34" charset="-122"/>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0710" y="3035364"/>
            <a:ext cx="3399139" cy="2065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Box 28"/>
          <p:cNvSpPr txBox="1"/>
          <p:nvPr/>
        </p:nvSpPr>
        <p:spPr>
          <a:xfrm>
            <a:off x="4994176" y="3519338"/>
            <a:ext cx="553998" cy="1449119"/>
          </a:xfrm>
          <a:prstGeom prst="rect">
            <a:avLst/>
          </a:prstGeom>
          <a:noFill/>
        </p:spPr>
        <p:txBody>
          <a:bodyPr vert="eaVert" wrap="square" rtlCol="0">
            <a:spAutoFit/>
          </a:bodyPr>
          <a:lstStyle/>
          <a:p>
            <a:r>
              <a:rPr lang="zh-CN" altLang="en-US" sz="2400" dirty="0" smtClean="0">
                <a:latin typeface="华文琥珀" panose="02010800040101010101" pitchFamily="2" charset="-122"/>
                <a:ea typeface="华文琥珀" panose="02010800040101010101" pitchFamily="2" charset="-122"/>
              </a:rPr>
              <a:t>新闻宣传</a:t>
            </a:r>
            <a:endParaRPr lang="zh-CN" altLang="en-US" sz="2400" dirty="0">
              <a:latin typeface="华文琥珀" panose="02010800040101010101" pitchFamily="2" charset="-122"/>
              <a:ea typeface="华文琥珀" panose="02010800040101010101" pitchFamily="2" charset="-122"/>
            </a:endParaRPr>
          </a:p>
        </p:txBody>
      </p:sp>
      <p:sp>
        <p:nvSpPr>
          <p:cNvPr id="32" name="矩形 31"/>
          <p:cNvSpPr/>
          <p:nvPr/>
        </p:nvSpPr>
        <p:spPr bwMode="auto">
          <a:xfrm>
            <a:off x="24408" y="1043025"/>
            <a:ext cx="3720759" cy="3461170"/>
          </a:xfrm>
          <a:prstGeom prst="rect">
            <a:avLst/>
          </a:prstGeom>
          <a:gradFill>
            <a:gsLst>
              <a:gs pos="67000">
                <a:srgbClr val="B7732F"/>
              </a:gs>
              <a:gs pos="0">
                <a:srgbClr val="CC8238"/>
              </a:gs>
            </a:gsLst>
            <a:lin ang="5400000" scaled="0"/>
          </a:gradFill>
          <a:ln w="28575" cap="flat" cmpd="sng" algn="ctr">
            <a:noFill/>
            <a:prstDash val="solid"/>
          </a:ln>
          <a:effectLst>
            <a:outerShdw blurRad="44450" dist="27940" dir="5400000" algn="ctr">
              <a:srgbClr val="7A4D20"/>
            </a:outerShdw>
          </a:effectLst>
          <a:scene3d>
            <a:camera prst="orthographicFront">
              <a:rot lat="0" lon="0" rev="0"/>
            </a:camera>
            <a:lightRig rig="balanced" dir="t">
              <a:rot lat="0" lon="0" rev="8700000"/>
            </a:lightRig>
          </a:scene3d>
          <a:sp3d>
            <a:bevelT w="171450" h="6350"/>
          </a:sp3d>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33" name="矩形 32"/>
          <p:cNvSpPr/>
          <p:nvPr/>
        </p:nvSpPr>
        <p:spPr bwMode="auto">
          <a:xfrm>
            <a:off x="73915" y="1289707"/>
            <a:ext cx="3278085" cy="2981513"/>
          </a:xfrm>
          <a:prstGeom prst="rect">
            <a:avLst/>
          </a:prstGeom>
          <a:solidFill>
            <a:sysClr val="window" lastClr="FFFFFF"/>
          </a:solidFill>
          <a:ln w="25400" cap="flat" cmpd="sng" algn="ctr">
            <a:noFill/>
            <a:prstDash val="solid"/>
          </a:ln>
          <a:effectLst>
            <a:outerShdw blurRad="50800" dist="25400" dir="5400000" algn="t" rotWithShape="0">
              <a:prstClr val="black">
                <a:alpha val="40000"/>
              </a:prstClr>
            </a:outerShdw>
          </a:effectLst>
        </p:spPr>
        <p:txBody>
          <a:bodyPr anchor="ctr"/>
          <a:lstStyle/>
          <a:p>
            <a:endParaRPr lang="zh-CN" altLang="zh-CN" dirty="0"/>
          </a:p>
        </p:txBody>
      </p:sp>
      <p:sp>
        <p:nvSpPr>
          <p:cNvPr id="34" name="矩形 33"/>
          <p:cNvSpPr/>
          <p:nvPr/>
        </p:nvSpPr>
        <p:spPr>
          <a:xfrm>
            <a:off x="0" y="0"/>
            <a:ext cx="6156176" cy="64301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400" b="0" kern="1200" dirty="0" smtClean="0">
                <a:effectLst/>
              </a:rPr>
              <a:t>（二）求真务实、学思践悟，做好党建工作</a:t>
            </a:r>
            <a:endParaRPr lang="zh-CN" altLang="en-US" sz="2400" b="0" kern="1200" dirty="0">
              <a:effectLst/>
            </a:endParaRPr>
          </a:p>
        </p:txBody>
      </p:sp>
      <p:sp>
        <p:nvSpPr>
          <p:cNvPr id="46" name="矩形 45"/>
          <p:cNvSpPr/>
          <p:nvPr/>
        </p:nvSpPr>
        <p:spPr>
          <a:xfrm>
            <a:off x="108982" y="1874529"/>
            <a:ext cx="2506845" cy="45719"/>
          </a:xfrm>
          <a:prstGeom prst="rect">
            <a:avLst/>
          </a:prstGeom>
          <a:solidFill>
            <a:sysClr val="windowText" lastClr="000000">
              <a:lumMod val="50000"/>
              <a:lumOff val="50000"/>
            </a:sysClr>
          </a:solidFill>
          <a:ln w="25400" cap="flat" cmpd="sng" algn="ctr">
            <a:solidFill>
              <a:sysClr val="windowText" lastClr="000000">
                <a:lumMod val="50000"/>
                <a:lumOff val="50000"/>
              </a:sysClr>
            </a:solid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47" name="矩形 46"/>
          <p:cNvSpPr/>
          <p:nvPr/>
        </p:nvSpPr>
        <p:spPr>
          <a:xfrm>
            <a:off x="106335" y="1268026"/>
            <a:ext cx="1853013"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zh-CN" altLang="en-US" sz="2400" b="1" dirty="0" smtClean="0"/>
              <a:t>工作内容 </a:t>
            </a:r>
            <a:endParaRPr lang="zh-CN" altLang="zh-CN" sz="2400" dirty="0"/>
          </a:p>
        </p:txBody>
      </p:sp>
      <p:sp>
        <p:nvSpPr>
          <p:cNvPr id="48" name="矩形 47"/>
          <p:cNvSpPr/>
          <p:nvPr/>
        </p:nvSpPr>
        <p:spPr>
          <a:xfrm>
            <a:off x="-108520" y="1956568"/>
            <a:ext cx="2815194" cy="461665"/>
          </a:xfrm>
          <a:prstGeom prst="rect">
            <a:avLst/>
          </a:prstGeom>
        </p:spPr>
        <p:txBody>
          <a:bodyPr wrap="none">
            <a:spAutoFit/>
          </a:bodyPr>
          <a:lstStyle/>
          <a:p>
            <a:r>
              <a:rPr lang="zh-CN" altLang="en-US" sz="2400" b="1" dirty="0" smtClean="0"/>
              <a:t>（</a:t>
            </a:r>
            <a:r>
              <a:rPr lang="en-US" altLang="zh-CN" sz="2400" b="1" dirty="0" smtClean="0"/>
              <a:t>1</a:t>
            </a:r>
            <a:r>
              <a:rPr lang="zh-CN" altLang="en-US" sz="2400" b="1" dirty="0" smtClean="0"/>
              <a:t>）撰写重要文稿</a:t>
            </a:r>
            <a:endParaRPr lang="zh-CN" altLang="zh-CN" sz="2400" b="1" dirty="0"/>
          </a:p>
        </p:txBody>
      </p:sp>
      <p:sp>
        <p:nvSpPr>
          <p:cNvPr id="49" name="矩形 48"/>
          <p:cNvSpPr/>
          <p:nvPr/>
        </p:nvSpPr>
        <p:spPr>
          <a:xfrm>
            <a:off x="-115511" y="2384498"/>
            <a:ext cx="3743332" cy="461665"/>
          </a:xfrm>
          <a:prstGeom prst="rect">
            <a:avLst/>
          </a:prstGeom>
        </p:spPr>
        <p:txBody>
          <a:bodyPr wrap="none">
            <a:spAutoFit/>
          </a:bodyPr>
          <a:lstStyle/>
          <a:p>
            <a:r>
              <a:rPr lang="zh-CN" altLang="en-US" sz="2400" b="1" dirty="0" smtClean="0"/>
              <a:t>（</a:t>
            </a:r>
            <a:r>
              <a:rPr lang="en-US" altLang="zh-CN" sz="2400" b="1" dirty="0" smtClean="0"/>
              <a:t>2</a:t>
            </a:r>
            <a:r>
              <a:rPr lang="zh-CN" altLang="en-US" sz="2400" b="1" dirty="0" smtClean="0"/>
              <a:t>）筹备支部组织生活会</a:t>
            </a:r>
            <a:endParaRPr lang="zh-CN" altLang="zh-CN" sz="2400" b="1" dirty="0"/>
          </a:p>
        </p:txBody>
      </p:sp>
      <p:sp>
        <p:nvSpPr>
          <p:cNvPr id="50" name="矩形 49"/>
          <p:cNvSpPr/>
          <p:nvPr/>
        </p:nvSpPr>
        <p:spPr>
          <a:xfrm>
            <a:off x="-108520" y="2780463"/>
            <a:ext cx="3124573" cy="461665"/>
          </a:xfrm>
          <a:prstGeom prst="rect">
            <a:avLst/>
          </a:prstGeom>
        </p:spPr>
        <p:txBody>
          <a:bodyPr wrap="none">
            <a:spAutoFit/>
          </a:bodyPr>
          <a:lstStyle/>
          <a:p>
            <a:r>
              <a:rPr lang="zh-CN" altLang="en-US" sz="2400" b="1" dirty="0" smtClean="0"/>
              <a:t>（</a:t>
            </a:r>
            <a:r>
              <a:rPr lang="en-US" altLang="zh-CN" sz="2400" b="1" dirty="0" smtClean="0"/>
              <a:t>3</a:t>
            </a:r>
            <a:r>
              <a:rPr lang="zh-CN" altLang="en-US" sz="2400" b="1" dirty="0" smtClean="0"/>
              <a:t>）党支部日常管理</a:t>
            </a:r>
            <a:endParaRPr lang="zh-CN" altLang="zh-CN" sz="2400" b="1" dirty="0"/>
          </a:p>
        </p:txBody>
      </p:sp>
      <p:pic>
        <p:nvPicPr>
          <p:cNvPr id="52" name="Picture 4" descr="D:\用户目录\Desktop\6597220399749252178.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82349" y="-175309"/>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1175" y="1309482"/>
            <a:ext cx="3266869" cy="1743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矩形 54"/>
          <p:cNvSpPr/>
          <p:nvPr/>
        </p:nvSpPr>
        <p:spPr>
          <a:xfrm>
            <a:off x="6661972" y="2311945"/>
            <a:ext cx="2736304" cy="461665"/>
          </a:xfrm>
          <a:prstGeom prst="rect">
            <a:avLst/>
          </a:prstGeom>
        </p:spPr>
        <p:txBody>
          <a:bodyPr wrap="square">
            <a:spAutoFit/>
          </a:bodyPr>
          <a:lstStyle/>
          <a:p>
            <a:pPr algn="ctr"/>
            <a:r>
              <a:rPr lang="zh-CN" altLang="en-US" sz="2400" dirty="0" smtClean="0">
                <a:latin typeface="华文琥珀" panose="02010800040101010101" pitchFamily="2" charset="-122"/>
                <a:ea typeface="华文琥珀" panose="02010800040101010101" pitchFamily="2" charset="-122"/>
              </a:rPr>
              <a:t>支部组织生活会</a:t>
            </a:r>
            <a:endParaRPr lang="zh-CN" altLang="en-US" sz="2400" dirty="0">
              <a:latin typeface="华文琥珀" panose="02010800040101010101" pitchFamily="2" charset="-122"/>
              <a:ea typeface="华文琥珀" panose="02010800040101010101" pitchFamily="2" charset="-122"/>
            </a:endParaRPr>
          </a:p>
        </p:txBody>
      </p:sp>
    </p:spTree>
    <p:extLst>
      <p:ext uri="{BB962C8B-B14F-4D97-AF65-F5344CB8AC3E}">
        <p14:creationId xmlns:p14="http://schemas.microsoft.com/office/powerpoint/2010/main" val="324214549"/>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6188" y="577102"/>
            <a:ext cx="2952328" cy="193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3808" y="2513904"/>
            <a:ext cx="2944708" cy="1873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38" y="577101"/>
            <a:ext cx="2885050" cy="193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20" y="2513767"/>
            <a:ext cx="2881868" cy="1873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矩形 8"/>
          <p:cNvSpPr/>
          <p:nvPr/>
        </p:nvSpPr>
        <p:spPr>
          <a:xfrm>
            <a:off x="615938" y="126142"/>
            <a:ext cx="3744416" cy="461665"/>
          </a:xfrm>
          <a:prstGeom prst="rect">
            <a:avLst/>
          </a:prstGeom>
        </p:spPr>
        <p:txBody>
          <a:bodyPr wrap="square">
            <a:spAutoFit/>
          </a:bodyPr>
          <a:lstStyle/>
          <a:p>
            <a:pPr algn="ctr"/>
            <a:r>
              <a:rPr lang="zh-CN" altLang="en-US" sz="2400" dirty="0" smtClean="0">
                <a:latin typeface="华文琥珀" panose="02010800040101010101" pitchFamily="2" charset="-122"/>
                <a:ea typeface="华文琥珀" panose="02010800040101010101" pitchFamily="2" charset="-122"/>
              </a:rPr>
              <a:t>发展中心党支部党建展板</a:t>
            </a:r>
            <a:endParaRPr lang="zh-CN" altLang="en-US" sz="2400" dirty="0">
              <a:latin typeface="华文琥珀" panose="02010800040101010101" pitchFamily="2" charset="-122"/>
              <a:ea typeface="华文琥珀" panose="02010800040101010101" pitchFamily="2" charset="-122"/>
            </a:endParaRPr>
          </a:p>
        </p:txBody>
      </p:sp>
      <p:pic>
        <p:nvPicPr>
          <p:cNvPr id="1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8516" y="483519"/>
            <a:ext cx="1865653"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40176" y="2371798"/>
            <a:ext cx="2088232" cy="2752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矩形 11"/>
          <p:cNvSpPr/>
          <p:nvPr/>
        </p:nvSpPr>
        <p:spPr>
          <a:xfrm>
            <a:off x="3298992" y="4587974"/>
            <a:ext cx="3744416" cy="461665"/>
          </a:xfrm>
          <a:prstGeom prst="rect">
            <a:avLst/>
          </a:prstGeom>
        </p:spPr>
        <p:txBody>
          <a:bodyPr wrap="square">
            <a:spAutoFit/>
          </a:bodyPr>
          <a:lstStyle/>
          <a:p>
            <a:pPr algn="ctr"/>
            <a:r>
              <a:rPr lang="zh-CN" altLang="en-US" sz="2400" dirty="0" smtClean="0">
                <a:latin typeface="华文琥珀" panose="02010800040101010101" pitchFamily="2" charset="-122"/>
                <a:ea typeface="华文琥珀" panose="02010800040101010101" pitchFamily="2" charset="-122"/>
              </a:rPr>
              <a:t>主笔文章入选</a:t>
            </a:r>
            <a:r>
              <a:rPr lang="en-US" altLang="zh-CN" sz="2400" dirty="0" smtClean="0">
                <a:latin typeface="华文琥珀" panose="02010800040101010101" pitchFamily="2" charset="-122"/>
                <a:ea typeface="华文琥珀" panose="02010800040101010101" pitchFamily="2" charset="-122"/>
              </a:rPr>
              <a:t>《</a:t>
            </a:r>
            <a:r>
              <a:rPr lang="zh-CN" altLang="en-US" sz="2400" dirty="0" smtClean="0">
                <a:latin typeface="华文琥珀" panose="02010800040101010101" pitchFamily="2" charset="-122"/>
                <a:ea typeface="华文琥珀" panose="02010800040101010101" pitchFamily="2" charset="-122"/>
              </a:rPr>
              <a:t>支部生活</a:t>
            </a:r>
            <a:r>
              <a:rPr lang="en-US" altLang="zh-CN" sz="2400" dirty="0" smtClean="0">
                <a:latin typeface="华文琥珀" panose="02010800040101010101" pitchFamily="2" charset="-122"/>
                <a:ea typeface="华文琥珀" panose="02010800040101010101" pitchFamily="2" charset="-122"/>
              </a:rPr>
              <a:t>》</a:t>
            </a:r>
            <a:endParaRPr lang="zh-CN" altLang="en-US" sz="2400" dirty="0">
              <a:latin typeface="华文琥珀" panose="02010800040101010101" pitchFamily="2" charset="-122"/>
              <a:ea typeface="华文琥珀" panose="02010800040101010101" pitchFamily="2" charset="-122"/>
            </a:endParaRPr>
          </a:p>
        </p:txBody>
      </p:sp>
      <p:grpSp>
        <p:nvGrpSpPr>
          <p:cNvPr id="13" name="组合 12"/>
          <p:cNvGrpSpPr/>
          <p:nvPr/>
        </p:nvGrpSpPr>
        <p:grpSpPr>
          <a:xfrm>
            <a:off x="179512" y="4700299"/>
            <a:ext cx="505215" cy="360000"/>
            <a:chOff x="179512" y="4700299"/>
            <a:chExt cx="505215" cy="360000"/>
          </a:xfrm>
        </p:grpSpPr>
        <p:sp>
          <p:nvSpPr>
            <p:cNvPr id="14" name="椭圆 13"/>
            <p:cNvSpPr/>
            <p:nvPr/>
          </p:nvSpPr>
          <p:spPr>
            <a:xfrm>
              <a:off x="252719" y="4700299"/>
              <a:ext cx="360000" cy="360000"/>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b="0" dirty="0">
                <a:latin typeface="微软雅黑" pitchFamily="34" charset="-122"/>
                <a:ea typeface="微软雅黑" pitchFamily="34" charset="-122"/>
              </a:endParaRPr>
            </a:p>
          </p:txBody>
        </p:sp>
        <p:sp>
          <p:nvSpPr>
            <p:cNvPr id="15" name="TextBox 15"/>
            <p:cNvSpPr txBox="1"/>
            <p:nvPr/>
          </p:nvSpPr>
          <p:spPr>
            <a:xfrm>
              <a:off x="179512" y="4700299"/>
              <a:ext cx="505215" cy="338554"/>
            </a:xfrm>
            <a:prstGeom prst="rect">
              <a:avLst/>
            </a:prstGeom>
            <a:noFill/>
          </p:spPr>
          <p:txBody>
            <a:bodyPr wrap="square" rtlCol="0">
              <a:spAutoFit/>
            </a:bodyPr>
            <a:lstStyle/>
            <a:p>
              <a:pPr algn="ctr"/>
              <a:r>
                <a:rPr lang="en-US" altLang="zh-CN" sz="16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6</a:t>
              </a:r>
              <a:r>
                <a:rPr lang="zh-CN" altLang="en-US" sz="16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spTree>
    <p:extLst>
      <p:ext uri="{BB962C8B-B14F-4D97-AF65-F5344CB8AC3E}">
        <p14:creationId xmlns:p14="http://schemas.microsoft.com/office/powerpoint/2010/main" val="37750942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51469"/>
            <a:ext cx="3671709" cy="2237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7332" y="2866853"/>
            <a:ext cx="3384066" cy="2276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7396" y="546780"/>
            <a:ext cx="4401500" cy="1910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0395" y="2929558"/>
            <a:ext cx="3663565"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p:nvPr/>
        </p:nvSpPr>
        <p:spPr>
          <a:xfrm>
            <a:off x="5364088" y="2467893"/>
            <a:ext cx="3600400" cy="461665"/>
          </a:xfrm>
          <a:prstGeom prst="rect">
            <a:avLst/>
          </a:prstGeom>
        </p:spPr>
        <p:txBody>
          <a:bodyPr wrap="square">
            <a:spAutoFit/>
          </a:bodyPr>
          <a:lstStyle/>
          <a:p>
            <a:pPr algn="ctr"/>
            <a:r>
              <a:rPr lang="zh-CN" altLang="en-US" sz="2400" dirty="0" smtClean="0">
                <a:latin typeface="华文琥珀" panose="02010800040101010101" pitchFamily="2" charset="-122"/>
                <a:ea typeface="华文琥珀" panose="02010800040101010101" pitchFamily="2" charset="-122"/>
              </a:rPr>
              <a:t>开展党员组织关系排查</a:t>
            </a:r>
            <a:endParaRPr lang="zh-CN" altLang="en-US" sz="2400" dirty="0">
              <a:latin typeface="华文琥珀" panose="02010800040101010101" pitchFamily="2" charset="-122"/>
              <a:ea typeface="华文琥珀" panose="02010800040101010101" pitchFamily="2" charset="-122"/>
            </a:endParaRPr>
          </a:p>
        </p:txBody>
      </p:sp>
      <p:sp>
        <p:nvSpPr>
          <p:cNvPr id="9" name="矩形 8"/>
          <p:cNvSpPr/>
          <p:nvPr/>
        </p:nvSpPr>
        <p:spPr>
          <a:xfrm>
            <a:off x="27132" y="2318643"/>
            <a:ext cx="3600400" cy="461665"/>
          </a:xfrm>
          <a:prstGeom prst="rect">
            <a:avLst/>
          </a:prstGeom>
        </p:spPr>
        <p:txBody>
          <a:bodyPr wrap="square">
            <a:spAutoFit/>
          </a:bodyPr>
          <a:lstStyle/>
          <a:p>
            <a:pPr algn="ctr"/>
            <a:r>
              <a:rPr lang="zh-CN" altLang="en-US" sz="2400" dirty="0" smtClean="0">
                <a:latin typeface="华文琥珀" panose="02010800040101010101" pitchFamily="2" charset="-122"/>
                <a:ea typeface="华文琥珀" panose="02010800040101010101" pitchFamily="2" charset="-122"/>
              </a:rPr>
              <a:t>“两学一做”学习教育</a:t>
            </a:r>
            <a:endParaRPr lang="zh-CN" altLang="en-US" sz="2400" dirty="0">
              <a:latin typeface="华文琥珀" panose="02010800040101010101" pitchFamily="2" charset="-122"/>
              <a:ea typeface="华文琥珀" panose="02010800040101010101" pitchFamily="2" charset="-122"/>
            </a:endParaRPr>
          </a:p>
        </p:txBody>
      </p:sp>
      <p:sp>
        <p:nvSpPr>
          <p:cNvPr id="10" name="TextBox 9"/>
          <p:cNvSpPr txBox="1"/>
          <p:nvPr/>
        </p:nvSpPr>
        <p:spPr>
          <a:xfrm>
            <a:off x="827584" y="2813311"/>
            <a:ext cx="553998" cy="2383730"/>
          </a:xfrm>
          <a:prstGeom prst="rect">
            <a:avLst/>
          </a:prstGeom>
          <a:noFill/>
        </p:spPr>
        <p:txBody>
          <a:bodyPr vert="eaVert" wrap="square" rtlCol="0">
            <a:spAutoFit/>
          </a:bodyPr>
          <a:lstStyle/>
          <a:p>
            <a:r>
              <a:rPr lang="zh-CN" altLang="en-US" sz="2400" dirty="0" smtClean="0">
                <a:latin typeface="华文琥珀" panose="02010800040101010101" pitchFamily="2" charset="-122"/>
                <a:ea typeface="华文琥珀" panose="02010800040101010101" pitchFamily="2" charset="-122"/>
              </a:rPr>
              <a:t>纪念建党</a:t>
            </a:r>
            <a:r>
              <a:rPr lang="en-US" altLang="zh-CN" sz="2400" dirty="0" smtClean="0">
                <a:latin typeface="华文琥珀" panose="02010800040101010101" pitchFamily="2" charset="-122"/>
                <a:ea typeface="华文琥珀" panose="02010800040101010101" pitchFamily="2" charset="-122"/>
              </a:rPr>
              <a:t>95</a:t>
            </a:r>
            <a:r>
              <a:rPr lang="zh-CN" altLang="en-US" sz="2400" dirty="0" smtClean="0">
                <a:latin typeface="华文琥珀" panose="02010800040101010101" pitchFamily="2" charset="-122"/>
                <a:ea typeface="华文琥珀" panose="02010800040101010101" pitchFamily="2" charset="-122"/>
              </a:rPr>
              <a:t>周年</a:t>
            </a:r>
            <a:endParaRPr lang="zh-CN" altLang="en-US" sz="2400" dirty="0">
              <a:latin typeface="华文琥珀" panose="02010800040101010101" pitchFamily="2" charset="-122"/>
              <a:ea typeface="华文琥珀" panose="02010800040101010101" pitchFamily="2" charset="-122"/>
            </a:endParaRPr>
          </a:p>
        </p:txBody>
      </p:sp>
      <p:sp>
        <p:nvSpPr>
          <p:cNvPr id="11" name="TextBox 10"/>
          <p:cNvSpPr txBox="1"/>
          <p:nvPr/>
        </p:nvSpPr>
        <p:spPr>
          <a:xfrm>
            <a:off x="1230750" y="3507854"/>
            <a:ext cx="553998" cy="785017"/>
          </a:xfrm>
          <a:prstGeom prst="rect">
            <a:avLst/>
          </a:prstGeom>
          <a:noFill/>
        </p:spPr>
        <p:txBody>
          <a:bodyPr vert="eaVert" wrap="square" rtlCol="0">
            <a:spAutoFit/>
          </a:bodyPr>
          <a:lstStyle/>
          <a:p>
            <a:r>
              <a:rPr lang="zh-CN" altLang="en-US" sz="2400" dirty="0" smtClean="0">
                <a:latin typeface="华文琥珀" panose="02010800040101010101" pitchFamily="2" charset="-122"/>
                <a:ea typeface="华文琥珀" panose="02010800040101010101" pitchFamily="2" charset="-122"/>
              </a:rPr>
              <a:t>大会</a:t>
            </a:r>
            <a:endParaRPr lang="zh-CN" altLang="en-US" sz="2400" dirty="0">
              <a:latin typeface="华文琥珀" panose="02010800040101010101" pitchFamily="2" charset="-122"/>
              <a:ea typeface="华文琥珀" panose="02010800040101010101" pitchFamily="2" charset="-122"/>
            </a:endParaRPr>
          </a:p>
        </p:txBody>
      </p:sp>
      <p:grpSp>
        <p:nvGrpSpPr>
          <p:cNvPr id="12" name="组合 11"/>
          <p:cNvGrpSpPr/>
          <p:nvPr/>
        </p:nvGrpSpPr>
        <p:grpSpPr>
          <a:xfrm>
            <a:off x="179512" y="4700299"/>
            <a:ext cx="505215" cy="360000"/>
            <a:chOff x="179512" y="4700299"/>
            <a:chExt cx="505215" cy="360000"/>
          </a:xfrm>
        </p:grpSpPr>
        <p:sp>
          <p:nvSpPr>
            <p:cNvPr id="13" name="椭圆 12"/>
            <p:cNvSpPr/>
            <p:nvPr/>
          </p:nvSpPr>
          <p:spPr>
            <a:xfrm>
              <a:off x="252719" y="4700299"/>
              <a:ext cx="360000" cy="360000"/>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b="0" dirty="0">
                <a:latin typeface="微软雅黑" pitchFamily="34" charset="-122"/>
                <a:ea typeface="微软雅黑" pitchFamily="34" charset="-122"/>
              </a:endParaRPr>
            </a:p>
          </p:txBody>
        </p:sp>
        <p:sp>
          <p:nvSpPr>
            <p:cNvPr id="14" name="TextBox 15"/>
            <p:cNvSpPr txBox="1"/>
            <p:nvPr/>
          </p:nvSpPr>
          <p:spPr>
            <a:xfrm>
              <a:off x="179512" y="4700299"/>
              <a:ext cx="505215" cy="338554"/>
            </a:xfrm>
            <a:prstGeom prst="rect">
              <a:avLst/>
            </a:prstGeom>
            <a:noFill/>
          </p:spPr>
          <p:txBody>
            <a:bodyPr wrap="square" rtlCol="0">
              <a:spAutoFit/>
            </a:bodyPr>
            <a:lstStyle/>
            <a:p>
              <a:pPr algn="ctr"/>
              <a:r>
                <a:rPr lang="en-US" altLang="zh-CN" sz="16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7</a:t>
              </a:r>
              <a:r>
                <a:rPr lang="zh-CN" altLang="en-US" sz="16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spTree>
    <p:extLst>
      <p:ext uri="{BB962C8B-B14F-4D97-AF65-F5344CB8AC3E}">
        <p14:creationId xmlns:p14="http://schemas.microsoft.com/office/powerpoint/2010/main" val="364216746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1817</TotalTime>
  <Words>1585</Words>
  <Application>Microsoft Office PowerPoint</Application>
  <PresentationFormat>全屏显示(16:9)</PresentationFormat>
  <Paragraphs>119</Paragraphs>
  <Slides>14</Slides>
  <Notes>14</Notes>
  <HiddenSlides>0</HiddenSlides>
  <MMClips>0</MMClips>
  <ScaleCrop>false</ScaleCrop>
  <HeadingPairs>
    <vt:vector size="4" baseType="variant">
      <vt:variant>
        <vt:lpstr>主题</vt:lpstr>
      </vt:variant>
      <vt:variant>
        <vt:i4>1</vt:i4>
      </vt:variant>
      <vt:variant>
        <vt:lpstr>幻灯片标题</vt:lpstr>
      </vt:variant>
      <vt:variant>
        <vt:i4>14</vt:i4>
      </vt:variant>
    </vt:vector>
  </HeadingPairs>
  <TitlesOfParts>
    <vt:vector size="15" baseType="lpstr">
      <vt:lpstr>1_Office 主题</vt:lpstr>
      <vt:lpstr>立足勤实细 力求快准稳  走在改变的路上</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2014新进人员成果交流</dc:title>
  <dc:creator>Chenhuaxin</dc:creator>
  <cp:lastModifiedBy>尉建波</cp:lastModifiedBy>
  <cp:revision>140</cp:revision>
  <dcterms:created xsi:type="dcterms:W3CDTF">2015-07-28T11:45:53Z</dcterms:created>
  <dcterms:modified xsi:type="dcterms:W3CDTF">2016-08-02T10:41:58Z</dcterms:modified>
</cp:coreProperties>
</file>