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6" r:id="rId3"/>
  </p:sldMasterIdLst>
  <p:notesMasterIdLst>
    <p:notesMasterId r:id="rId25"/>
  </p:notesMasterIdLst>
  <p:sldIdLst>
    <p:sldId id="288" r:id="rId4"/>
    <p:sldId id="296" r:id="rId5"/>
    <p:sldId id="283" r:id="rId6"/>
    <p:sldId id="333" r:id="rId7"/>
    <p:sldId id="331" r:id="rId8"/>
    <p:sldId id="311" r:id="rId9"/>
    <p:sldId id="310" r:id="rId10"/>
    <p:sldId id="305" r:id="rId11"/>
    <p:sldId id="317" r:id="rId12"/>
    <p:sldId id="321" r:id="rId13"/>
    <p:sldId id="322" r:id="rId14"/>
    <p:sldId id="324" r:id="rId15"/>
    <p:sldId id="326" r:id="rId16"/>
    <p:sldId id="323" r:id="rId17"/>
    <p:sldId id="319" r:id="rId18"/>
    <p:sldId id="328" r:id="rId19"/>
    <p:sldId id="306" r:id="rId20"/>
    <p:sldId id="313" r:id="rId21"/>
    <p:sldId id="309" r:id="rId22"/>
    <p:sldId id="320" r:id="rId23"/>
    <p:sldId id="26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6244" userDrawn="1">
          <p15:clr>
            <a:srgbClr val="A4A3A4"/>
          </p15:clr>
        </p15:guide>
        <p15:guide id="4" orient="horz" pos="24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B47"/>
    <a:srgbClr val="396560"/>
    <a:srgbClr val="00B9B4"/>
    <a:srgbClr val="01A168"/>
    <a:srgbClr val="EB8A15"/>
    <a:srgbClr val="F9DEBD"/>
    <a:srgbClr val="F5C48A"/>
    <a:srgbClr val="BDFFFD"/>
    <a:srgbClr val="B1D3CF"/>
    <a:srgbClr val="D3C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90503" autoAdjust="0"/>
  </p:normalViewPr>
  <p:slideViewPr>
    <p:cSldViewPr snapToGrid="0" showGuides="1">
      <p:cViewPr>
        <p:scale>
          <a:sx n="70" d="100"/>
          <a:sy n="70" d="100"/>
        </p:scale>
        <p:origin x="906" y="48"/>
      </p:cViewPr>
      <p:guideLst>
        <p:guide orient="horz" pos="2137"/>
        <p:guide pos="3840"/>
        <p:guide pos="6244"/>
        <p:guide orient="horz" pos="2478"/>
      </p:guideLst>
    </p:cSldViewPr>
  </p:slideViewPr>
  <p:notesTextViewPr>
    <p:cViewPr>
      <p:scale>
        <a:sx n="150" d="100"/>
        <a:sy n="150" d="100"/>
      </p:scale>
      <p:origin x="0" y="-42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9826E5-A020-459B-8E48-80631E016410}"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zh-CN" altLang="en-US"/>
        </a:p>
      </dgm:t>
    </dgm:pt>
    <dgm:pt modelId="{783630AF-3758-4C63-8685-19DDE1E7DDA9}">
      <dgm:prSet phldrT="[文本]"/>
      <dgm:spPr/>
      <dgm:t>
        <a:bodyPr/>
        <a:lstStyle/>
        <a:p>
          <a:r>
            <a:rPr lang="zh-CN" altLang="en-US" dirty="0" smtClean="0"/>
            <a:t>基础资料</a:t>
          </a:r>
          <a:endParaRPr lang="en-US" altLang="zh-CN" dirty="0" smtClean="0"/>
        </a:p>
        <a:p>
          <a:r>
            <a:rPr lang="zh-CN" altLang="en-US" dirty="0" smtClean="0"/>
            <a:t>收集</a:t>
          </a:r>
          <a:endParaRPr lang="zh-CN" altLang="en-US" dirty="0"/>
        </a:p>
      </dgm:t>
    </dgm:pt>
    <dgm:pt modelId="{F06D5701-D6F3-49ED-A90E-5F01FEF219D8}" type="parTrans" cxnId="{B504D8B4-CB38-478D-8A8A-C34745641891}">
      <dgm:prSet/>
      <dgm:spPr/>
      <dgm:t>
        <a:bodyPr/>
        <a:lstStyle/>
        <a:p>
          <a:endParaRPr lang="zh-CN" altLang="en-US"/>
        </a:p>
      </dgm:t>
    </dgm:pt>
    <dgm:pt modelId="{990A9403-B084-44F2-913D-8C009C5A069B}" type="sibTrans" cxnId="{B504D8B4-CB38-478D-8A8A-C34745641891}">
      <dgm:prSet/>
      <dgm:spPr/>
      <dgm:t>
        <a:bodyPr/>
        <a:lstStyle/>
        <a:p>
          <a:endParaRPr lang="zh-CN" altLang="en-US"/>
        </a:p>
      </dgm:t>
    </dgm:pt>
    <dgm:pt modelId="{9A943E3B-5BEB-457D-B5FE-F94476AC55C8}">
      <dgm:prSet phldrT="[文本]"/>
      <dgm:spPr/>
      <dgm:t>
        <a:bodyPr/>
        <a:lstStyle/>
        <a:p>
          <a:r>
            <a:rPr lang="zh-CN" altLang="en-US" dirty="0" smtClean="0"/>
            <a:t>模型概化</a:t>
          </a:r>
          <a:endParaRPr lang="zh-CN" altLang="en-US" dirty="0"/>
        </a:p>
      </dgm:t>
    </dgm:pt>
    <dgm:pt modelId="{77CFE785-F317-4B1D-B61D-1FCFC7F27192}" type="parTrans" cxnId="{0A617EF3-5824-4DAA-ABA1-F677B29DD8FE}">
      <dgm:prSet/>
      <dgm:spPr/>
      <dgm:t>
        <a:bodyPr/>
        <a:lstStyle/>
        <a:p>
          <a:endParaRPr lang="zh-CN" altLang="en-US"/>
        </a:p>
      </dgm:t>
    </dgm:pt>
    <dgm:pt modelId="{C291054B-1EAA-4739-B2E0-CF799DAD2E4A}" type="sibTrans" cxnId="{0A617EF3-5824-4DAA-ABA1-F677B29DD8FE}">
      <dgm:prSet/>
      <dgm:spPr/>
      <dgm:t>
        <a:bodyPr/>
        <a:lstStyle/>
        <a:p>
          <a:endParaRPr lang="zh-CN" altLang="en-US"/>
        </a:p>
      </dgm:t>
    </dgm:pt>
    <dgm:pt modelId="{24B7BF85-B5AF-405E-8F69-3A160062EDD7}">
      <dgm:prSet phldrT="[文本]"/>
      <dgm:spPr/>
      <dgm:t>
        <a:bodyPr/>
        <a:lstStyle/>
        <a:p>
          <a:r>
            <a:rPr lang="zh-CN" altLang="en-US" dirty="0" smtClean="0"/>
            <a:t>方案设计</a:t>
          </a:r>
          <a:endParaRPr lang="zh-CN" altLang="en-US" dirty="0"/>
        </a:p>
      </dgm:t>
    </dgm:pt>
    <dgm:pt modelId="{96D7037B-7B07-4FAA-BD6C-11AD4CF902F5}" type="parTrans" cxnId="{AD462204-0ECC-46B9-A52C-DCAB209D01AB}">
      <dgm:prSet/>
      <dgm:spPr/>
      <dgm:t>
        <a:bodyPr/>
        <a:lstStyle/>
        <a:p>
          <a:endParaRPr lang="zh-CN" altLang="en-US"/>
        </a:p>
      </dgm:t>
    </dgm:pt>
    <dgm:pt modelId="{70132E36-78B7-4233-9033-D64F9934E303}" type="sibTrans" cxnId="{AD462204-0ECC-46B9-A52C-DCAB209D01AB}">
      <dgm:prSet/>
      <dgm:spPr/>
      <dgm:t>
        <a:bodyPr/>
        <a:lstStyle/>
        <a:p>
          <a:endParaRPr lang="zh-CN" altLang="en-US"/>
        </a:p>
      </dgm:t>
    </dgm:pt>
    <dgm:pt modelId="{657523A9-038C-4946-BB23-2FD55CF439C3}">
      <dgm:prSet phldrT="[文本]"/>
      <dgm:spPr/>
      <dgm:t>
        <a:bodyPr/>
        <a:lstStyle/>
        <a:p>
          <a:r>
            <a:rPr lang="zh-CN" altLang="en-US" dirty="0" smtClean="0"/>
            <a:t>方案</a:t>
          </a:r>
          <a:endParaRPr lang="en-US" altLang="zh-CN" dirty="0" smtClean="0"/>
        </a:p>
        <a:p>
          <a:r>
            <a:rPr lang="zh-CN" altLang="en-US" dirty="0" smtClean="0"/>
            <a:t>计算</a:t>
          </a:r>
          <a:r>
            <a:rPr lang="en-US" altLang="zh-CN" dirty="0" smtClean="0"/>
            <a:t>&amp;</a:t>
          </a:r>
          <a:r>
            <a:rPr lang="zh-CN" altLang="en-US" dirty="0" smtClean="0"/>
            <a:t>分析</a:t>
          </a:r>
          <a:endParaRPr lang="zh-CN" altLang="en-US" dirty="0"/>
        </a:p>
      </dgm:t>
    </dgm:pt>
    <dgm:pt modelId="{ED83114D-9C11-4871-A35C-51890F2F8060}" type="parTrans" cxnId="{BBE9E6AF-778D-4923-80B7-F22AB42ECBC5}">
      <dgm:prSet/>
      <dgm:spPr/>
      <dgm:t>
        <a:bodyPr/>
        <a:lstStyle/>
        <a:p>
          <a:endParaRPr lang="zh-CN" altLang="en-US"/>
        </a:p>
      </dgm:t>
    </dgm:pt>
    <dgm:pt modelId="{BEE5F175-5741-4B8C-9604-44D62C96036F}" type="sibTrans" cxnId="{BBE9E6AF-778D-4923-80B7-F22AB42ECBC5}">
      <dgm:prSet/>
      <dgm:spPr/>
      <dgm:t>
        <a:bodyPr/>
        <a:lstStyle/>
        <a:p>
          <a:endParaRPr lang="zh-CN" altLang="en-US"/>
        </a:p>
      </dgm:t>
    </dgm:pt>
    <dgm:pt modelId="{F64AB18B-AC2F-416B-956C-0A0F5D92D3F5}">
      <dgm:prSet phldrT="[文本]"/>
      <dgm:spPr/>
      <dgm:t>
        <a:bodyPr/>
        <a:lstStyle/>
        <a:p>
          <a:r>
            <a:rPr lang="zh-CN" altLang="en-US" dirty="0" smtClean="0"/>
            <a:t>报告编写</a:t>
          </a:r>
          <a:endParaRPr lang="zh-CN" altLang="en-US" dirty="0"/>
        </a:p>
      </dgm:t>
    </dgm:pt>
    <dgm:pt modelId="{178A4C8F-C1B9-4ACB-9FA6-E38650F29C10}" type="parTrans" cxnId="{89DE0480-1B1E-4732-BA57-70178BDEB4E3}">
      <dgm:prSet/>
      <dgm:spPr/>
      <dgm:t>
        <a:bodyPr/>
        <a:lstStyle/>
        <a:p>
          <a:endParaRPr lang="zh-CN" altLang="en-US"/>
        </a:p>
      </dgm:t>
    </dgm:pt>
    <dgm:pt modelId="{330C28B7-D2A6-4D2E-A5D4-302526A976CC}" type="sibTrans" cxnId="{89DE0480-1B1E-4732-BA57-70178BDEB4E3}">
      <dgm:prSet/>
      <dgm:spPr/>
      <dgm:t>
        <a:bodyPr/>
        <a:lstStyle/>
        <a:p>
          <a:endParaRPr lang="zh-CN" altLang="en-US"/>
        </a:p>
      </dgm:t>
    </dgm:pt>
    <dgm:pt modelId="{772E53C6-DB9E-4208-9575-E00DBA765132}" type="pres">
      <dgm:prSet presAssocID="{109826E5-A020-459B-8E48-80631E016410}" presName="Name0" presStyleCnt="0">
        <dgm:presLayoutVars>
          <dgm:dir/>
          <dgm:resizeHandles val="exact"/>
        </dgm:presLayoutVars>
      </dgm:prSet>
      <dgm:spPr/>
      <dgm:t>
        <a:bodyPr/>
        <a:lstStyle/>
        <a:p>
          <a:endParaRPr lang="zh-CN" altLang="en-US"/>
        </a:p>
      </dgm:t>
    </dgm:pt>
    <dgm:pt modelId="{12794DEC-A7CB-4538-B18E-CBA6FACCD93A}" type="pres">
      <dgm:prSet presAssocID="{783630AF-3758-4C63-8685-19DDE1E7DDA9}" presName="node" presStyleLbl="node1" presStyleIdx="0" presStyleCnt="5">
        <dgm:presLayoutVars>
          <dgm:bulletEnabled val="1"/>
        </dgm:presLayoutVars>
      </dgm:prSet>
      <dgm:spPr/>
      <dgm:t>
        <a:bodyPr/>
        <a:lstStyle/>
        <a:p>
          <a:endParaRPr lang="zh-CN" altLang="en-US"/>
        </a:p>
      </dgm:t>
    </dgm:pt>
    <dgm:pt modelId="{952A1CD5-0478-4A16-B742-438479F1F7B6}" type="pres">
      <dgm:prSet presAssocID="{990A9403-B084-44F2-913D-8C009C5A069B}" presName="sibTrans" presStyleLbl="sibTrans1D1" presStyleIdx="0" presStyleCnt="4"/>
      <dgm:spPr/>
      <dgm:t>
        <a:bodyPr/>
        <a:lstStyle/>
        <a:p>
          <a:endParaRPr lang="zh-CN" altLang="en-US"/>
        </a:p>
      </dgm:t>
    </dgm:pt>
    <dgm:pt modelId="{6A06F9C8-773B-4C3E-A638-1F5A84CA12C2}" type="pres">
      <dgm:prSet presAssocID="{990A9403-B084-44F2-913D-8C009C5A069B}" presName="connectorText" presStyleLbl="sibTrans1D1" presStyleIdx="0" presStyleCnt="4"/>
      <dgm:spPr/>
      <dgm:t>
        <a:bodyPr/>
        <a:lstStyle/>
        <a:p>
          <a:endParaRPr lang="zh-CN" altLang="en-US"/>
        </a:p>
      </dgm:t>
    </dgm:pt>
    <dgm:pt modelId="{81720637-9FDB-4EBB-9897-4B74217A1795}" type="pres">
      <dgm:prSet presAssocID="{9A943E3B-5BEB-457D-B5FE-F94476AC55C8}" presName="node" presStyleLbl="node1" presStyleIdx="1" presStyleCnt="5">
        <dgm:presLayoutVars>
          <dgm:bulletEnabled val="1"/>
        </dgm:presLayoutVars>
      </dgm:prSet>
      <dgm:spPr/>
      <dgm:t>
        <a:bodyPr/>
        <a:lstStyle/>
        <a:p>
          <a:endParaRPr lang="zh-CN" altLang="en-US"/>
        </a:p>
      </dgm:t>
    </dgm:pt>
    <dgm:pt modelId="{1B0DE834-6DA6-44DA-83EF-6FA10EA8147C}" type="pres">
      <dgm:prSet presAssocID="{C291054B-1EAA-4739-B2E0-CF799DAD2E4A}" presName="sibTrans" presStyleLbl="sibTrans1D1" presStyleIdx="1" presStyleCnt="4"/>
      <dgm:spPr/>
      <dgm:t>
        <a:bodyPr/>
        <a:lstStyle/>
        <a:p>
          <a:endParaRPr lang="zh-CN" altLang="en-US"/>
        </a:p>
      </dgm:t>
    </dgm:pt>
    <dgm:pt modelId="{89DD782E-91D3-4F27-AA66-0A62FD7D0EF9}" type="pres">
      <dgm:prSet presAssocID="{C291054B-1EAA-4739-B2E0-CF799DAD2E4A}" presName="connectorText" presStyleLbl="sibTrans1D1" presStyleIdx="1" presStyleCnt="4"/>
      <dgm:spPr/>
      <dgm:t>
        <a:bodyPr/>
        <a:lstStyle/>
        <a:p>
          <a:endParaRPr lang="zh-CN" altLang="en-US"/>
        </a:p>
      </dgm:t>
    </dgm:pt>
    <dgm:pt modelId="{734CC2E8-599F-4001-B2AF-CB1DCA00E3F6}" type="pres">
      <dgm:prSet presAssocID="{24B7BF85-B5AF-405E-8F69-3A160062EDD7}" presName="node" presStyleLbl="node1" presStyleIdx="2" presStyleCnt="5">
        <dgm:presLayoutVars>
          <dgm:bulletEnabled val="1"/>
        </dgm:presLayoutVars>
      </dgm:prSet>
      <dgm:spPr/>
      <dgm:t>
        <a:bodyPr/>
        <a:lstStyle/>
        <a:p>
          <a:endParaRPr lang="zh-CN" altLang="en-US"/>
        </a:p>
      </dgm:t>
    </dgm:pt>
    <dgm:pt modelId="{2BA47320-6772-455E-B158-55EA4830D454}" type="pres">
      <dgm:prSet presAssocID="{70132E36-78B7-4233-9033-D64F9934E303}" presName="sibTrans" presStyleLbl="sibTrans1D1" presStyleIdx="2" presStyleCnt="4"/>
      <dgm:spPr/>
      <dgm:t>
        <a:bodyPr/>
        <a:lstStyle/>
        <a:p>
          <a:endParaRPr lang="zh-CN" altLang="en-US"/>
        </a:p>
      </dgm:t>
    </dgm:pt>
    <dgm:pt modelId="{5A864D19-5B07-464C-8524-145A4306644D}" type="pres">
      <dgm:prSet presAssocID="{70132E36-78B7-4233-9033-D64F9934E303}" presName="connectorText" presStyleLbl="sibTrans1D1" presStyleIdx="2" presStyleCnt="4"/>
      <dgm:spPr/>
      <dgm:t>
        <a:bodyPr/>
        <a:lstStyle/>
        <a:p>
          <a:endParaRPr lang="zh-CN" altLang="en-US"/>
        </a:p>
      </dgm:t>
    </dgm:pt>
    <dgm:pt modelId="{5EEED069-7267-4D48-8367-41807792B2BA}" type="pres">
      <dgm:prSet presAssocID="{657523A9-038C-4946-BB23-2FD55CF439C3}" presName="node" presStyleLbl="node1" presStyleIdx="3" presStyleCnt="5">
        <dgm:presLayoutVars>
          <dgm:bulletEnabled val="1"/>
        </dgm:presLayoutVars>
      </dgm:prSet>
      <dgm:spPr/>
      <dgm:t>
        <a:bodyPr/>
        <a:lstStyle/>
        <a:p>
          <a:endParaRPr lang="zh-CN" altLang="en-US"/>
        </a:p>
      </dgm:t>
    </dgm:pt>
    <dgm:pt modelId="{4E045AF6-E813-44B8-A6E3-05B69D893931}" type="pres">
      <dgm:prSet presAssocID="{BEE5F175-5741-4B8C-9604-44D62C96036F}" presName="sibTrans" presStyleLbl="sibTrans1D1" presStyleIdx="3" presStyleCnt="4"/>
      <dgm:spPr/>
      <dgm:t>
        <a:bodyPr/>
        <a:lstStyle/>
        <a:p>
          <a:endParaRPr lang="zh-CN" altLang="en-US"/>
        </a:p>
      </dgm:t>
    </dgm:pt>
    <dgm:pt modelId="{CBA2C50A-C5B3-4B0A-8E92-6F09D80B27CA}" type="pres">
      <dgm:prSet presAssocID="{BEE5F175-5741-4B8C-9604-44D62C96036F}" presName="connectorText" presStyleLbl="sibTrans1D1" presStyleIdx="3" presStyleCnt="4"/>
      <dgm:spPr/>
      <dgm:t>
        <a:bodyPr/>
        <a:lstStyle/>
        <a:p>
          <a:endParaRPr lang="zh-CN" altLang="en-US"/>
        </a:p>
      </dgm:t>
    </dgm:pt>
    <dgm:pt modelId="{A80A6C77-FF10-450C-9E80-576D88DBD956}" type="pres">
      <dgm:prSet presAssocID="{F64AB18B-AC2F-416B-956C-0A0F5D92D3F5}" presName="node" presStyleLbl="node1" presStyleIdx="4" presStyleCnt="5">
        <dgm:presLayoutVars>
          <dgm:bulletEnabled val="1"/>
        </dgm:presLayoutVars>
      </dgm:prSet>
      <dgm:spPr/>
      <dgm:t>
        <a:bodyPr/>
        <a:lstStyle/>
        <a:p>
          <a:endParaRPr lang="zh-CN" altLang="en-US"/>
        </a:p>
      </dgm:t>
    </dgm:pt>
  </dgm:ptLst>
  <dgm:cxnLst>
    <dgm:cxn modelId="{14273C7D-AD00-470A-AC4D-D876387C4BBA}" type="presOf" srcId="{783630AF-3758-4C63-8685-19DDE1E7DDA9}" destId="{12794DEC-A7CB-4538-B18E-CBA6FACCD93A}" srcOrd="0" destOrd="0" presId="urn:microsoft.com/office/officeart/2005/8/layout/bProcess3"/>
    <dgm:cxn modelId="{EB1539C3-C941-405B-936B-B71C4E6E001F}" type="presOf" srcId="{9A943E3B-5BEB-457D-B5FE-F94476AC55C8}" destId="{81720637-9FDB-4EBB-9897-4B74217A1795}" srcOrd="0" destOrd="0" presId="urn:microsoft.com/office/officeart/2005/8/layout/bProcess3"/>
    <dgm:cxn modelId="{C88C604D-87E0-42C1-AA72-7E35FF64CE66}" type="presOf" srcId="{C291054B-1EAA-4739-B2E0-CF799DAD2E4A}" destId="{89DD782E-91D3-4F27-AA66-0A62FD7D0EF9}" srcOrd="1" destOrd="0" presId="urn:microsoft.com/office/officeart/2005/8/layout/bProcess3"/>
    <dgm:cxn modelId="{BBE9E6AF-778D-4923-80B7-F22AB42ECBC5}" srcId="{109826E5-A020-459B-8E48-80631E016410}" destId="{657523A9-038C-4946-BB23-2FD55CF439C3}" srcOrd="3" destOrd="0" parTransId="{ED83114D-9C11-4871-A35C-51890F2F8060}" sibTransId="{BEE5F175-5741-4B8C-9604-44D62C96036F}"/>
    <dgm:cxn modelId="{D82BAEF2-EDB0-401E-858D-E6C8A2843830}" type="presOf" srcId="{F64AB18B-AC2F-416B-956C-0A0F5D92D3F5}" destId="{A80A6C77-FF10-450C-9E80-576D88DBD956}" srcOrd="0" destOrd="0" presId="urn:microsoft.com/office/officeart/2005/8/layout/bProcess3"/>
    <dgm:cxn modelId="{08E94EA3-9821-45C9-A72C-B7540C5F3172}" type="presOf" srcId="{990A9403-B084-44F2-913D-8C009C5A069B}" destId="{952A1CD5-0478-4A16-B742-438479F1F7B6}" srcOrd="0" destOrd="0" presId="urn:microsoft.com/office/officeart/2005/8/layout/bProcess3"/>
    <dgm:cxn modelId="{CA3673E5-4B5A-4387-B566-E37E491C534B}" type="presOf" srcId="{24B7BF85-B5AF-405E-8F69-3A160062EDD7}" destId="{734CC2E8-599F-4001-B2AF-CB1DCA00E3F6}" srcOrd="0" destOrd="0" presId="urn:microsoft.com/office/officeart/2005/8/layout/bProcess3"/>
    <dgm:cxn modelId="{94648E67-A097-4434-9F6E-EE15785EC9A2}" type="presOf" srcId="{BEE5F175-5741-4B8C-9604-44D62C96036F}" destId="{CBA2C50A-C5B3-4B0A-8E92-6F09D80B27CA}" srcOrd="1" destOrd="0" presId="urn:microsoft.com/office/officeart/2005/8/layout/bProcess3"/>
    <dgm:cxn modelId="{942AE800-5032-4DBA-8978-37F071DB83EE}" type="presOf" srcId="{BEE5F175-5741-4B8C-9604-44D62C96036F}" destId="{4E045AF6-E813-44B8-A6E3-05B69D893931}" srcOrd="0" destOrd="0" presId="urn:microsoft.com/office/officeart/2005/8/layout/bProcess3"/>
    <dgm:cxn modelId="{4C75885F-4FB8-410B-AF64-5D103AF27973}" type="presOf" srcId="{70132E36-78B7-4233-9033-D64F9934E303}" destId="{2BA47320-6772-455E-B158-55EA4830D454}" srcOrd="0" destOrd="0" presId="urn:microsoft.com/office/officeart/2005/8/layout/bProcess3"/>
    <dgm:cxn modelId="{294B08F7-2AA0-48DB-924B-E660864E7934}" type="presOf" srcId="{990A9403-B084-44F2-913D-8C009C5A069B}" destId="{6A06F9C8-773B-4C3E-A638-1F5A84CA12C2}" srcOrd="1" destOrd="0" presId="urn:microsoft.com/office/officeart/2005/8/layout/bProcess3"/>
    <dgm:cxn modelId="{6066ACDD-7FF4-43BB-B170-54357C37CF80}" type="presOf" srcId="{657523A9-038C-4946-BB23-2FD55CF439C3}" destId="{5EEED069-7267-4D48-8367-41807792B2BA}" srcOrd="0" destOrd="0" presId="urn:microsoft.com/office/officeart/2005/8/layout/bProcess3"/>
    <dgm:cxn modelId="{B504D8B4-CB38-478D-8A8A-C34745641891}" srcId="{109826E5-A020-459B-8E48-80631E016410}" destId="{783630AF-3758-4C63-8685-19DDE1E7DDA9}" srcOrd="0" destOrd="0" parTransId="{F06D5701-D6F3-49ED-A90E-5F01FEF219D8}" sibTransId="{990A9403-B084-44F2-913D-8C009C5A069B}"/>
    <dgm:cxn modelId="{AD462204-0ECC-46B9-A52C-DCAB209D01AB}" srcId="{109826E5-A020-459B-8E48-80631E016410}" destId="{24B7BF85-B5AF-405E-8F69-3A160062EDD7}" srcOrd="2" destOrd="0" parTransId="{96D7037B-7B07-4FAA-BD6C-11AD4CF902F5}" sibTransId="{70132E36-78B7-4233-9033-D64F9934E303}"/>
    <dgm:cxn modelId="{90FDEBB1-EDFA-444C-9648-50A59E3A20B1}" type="presOf" srcId="{70132E36-78B7-4233-9033-D64F9934E303}" destId="{5A864D19-5B07-464C-8524-145A4306644D}" srcOrd="1" destOrd="0" presId="urn:microsoft.com/office/officeart/2005/8/layout/bProcess3"/>
    <dgm:cxn modelId="{0A617EF3-5824-4DAA-ABA1-F677B29DD8FE}" srcId="{109826E5-A020-459B-8E48-80631E016410}" destId="{9A943E3B-5BEB-457D-B5FE-F94476AC55C8}" srcOrd="1" destOrd="0" parTransId="{77CFE785-F317-4B1D-B61D-1FCFC7F27192}" sibTransId="{C291054B-1EAA-4739-B2E0-CF799DAD2E4A}"/>
    <dgm:cxn modelId="{89DE0480-1B1E-4732-BA57-70178BDEB4E3}" srcId="{109826E5-A020-459B-8E48-80631E016410}" destId="{F64AB18B-AC2F-416B-956C-0A0F5D92D3F5}" srcOrd="4" destOrd="0" parTransId="{178A4C8F-C1B9-4ACB-9FA6-E38650F29C10}" sibTransId="{330C28B7-D2A6-4D2E-A5D4-302526A976CC}"/>
    <dgm:cxn modelId="{EE37AE8A-FB60-4711-B03A-4565A6FFBFED}" type="presOf" srcId="{109826E5-A020-459B-8E48-80631E016410}" destId="{772E53C6-DB9E-4208-9575-E00DBA765132}" srcOrd="0" destOrd="0" presId="urn:microsoft.com/office/officeart/2005/8/layout/bProcess3"/>
    <dgm:cxn modelId="{92E134F2-7865-43FA-9309-20A0D8826BB1}" type="presOf" srcId="{C291054B-1EAA-4739-B2E0-CF799DAD2E4A}" destId="{1B0DE834-6DA6-44DA-83EF-6FA10EA8147C}" srcOrd="0" destOrd="0" presId="urn:microsoft.com/office/officeart/2005/8/layout/bProcess3"/>
    <dgm:cxn modelId="{A9CDF0D6-C4E2-42AB-B6B3-9FB9C456B8E0}" type="presParOf" srcId="{772E53C6-DB9E-4208-9575-E00DBA765132}" destId="{12794DEC-A7CB-4538-B18E-CBA6FACCD93A}" srcOrd="0" destOrd="0" presId="urn:microsoft.com/office/officeart/2005/8/layout/bProcess3"/>
    <dgm:cxn modelId="{B3A73B61-33D9-480F-9873-BF4C00D8C839}" type="presParOf" srcId="{772E53C6-DB9E-4208-9575-E00DBA765132}" destId="{952A1CD5-0478-4A16-B742-438479F1F7B6}" srcOrd="1" destOrd="0" presId="urn:microsoft.com/office/officeart/2005/8/layout/bProcess3"/>
    <dgm:cxn modelId="{D8A963FF-4C55-4E94-AD8A-9BEAF5190727}" type="presParOf" srcId="{952A1CD5-0478-4A16-B742-438479F1F7B6}" destId="{6A06F9C8-773B-4C3E-A638-1F5A84CA12C2}" srcOrd="0" destOrd="0" presId="urn:microsoft.com/office/officeart/2005/8/layout/bProcess3"/>
    <dgm:cxn modelId="{B3F620DC-687C-4933-BC97-8BE024EC10BA}" type="presParOf" srcId="{772E53C6-DB9E-4208-9575-E00DBA765132}" destId="{81720637-9FDB-4EBB-9897-4B74217A1795}" srcOrd="2" destOrd="0" presId="urn:microsoft.com/office/officeart/2005/8/layout/bProcess3"/>
    <dgm:cxn modelId="{EF624E5E-E747-4038-8BD9-F006D0BF88C5}" type="presParOf" srcId="{772E53C6-DB9E-4208-9575-E00DBA765132}" destId="{1B0DE834-6DA6-44DA-83EF-6FA10EA8147C}" srcOrd="3" destOrd="0" presId="urn:microsoft.com/office/officeart/2005/8/layout/bProcess3"/>
    <dgm:cxn modelId="{87A47939-964A-47D3-B54C-05E73D412EAB}" type="presParOf" srcId="{1B0DE834-6DA6-44DA-83EF-6FA10EA8147C}" destId="{89DD782E-91D3-4F27-AA66-0A62FD7D0EF9}" srcOrd="0" destOrd="0" presId="urn:microsoft.com/office/officeart/2005/8/layout/bProcess3"/>
    <dgm:cxn modelId="{82BA57A5-E7A9-40CC-B0F6-EEF0AF092F73}" type="presParOf" srcId="{772E53C6-DB9E-4208-9575-E00DBA765132}" destId="{734CC2E8-599F-4001-B2AF-CB1DCA00E3F6}" srcOrd="4" destOrd="0" presId="urn:microsoft.com/office/officeart/2005/8/layout/bProcess3"/>
    <dgm:cxn modelId="{CBEC74F6-1053-4534-A957-50614C3A90A9}" type="presParOf" srcId="{772E53C6-DB9E-4208-9575-E00DBA765132}" destId="{2BA47320-6772-455E-B158-55EA4830D454}" srcOrd="5" destOrd="0" presId="urn:microsoft.com/office/officeart/2005/8/layout/bProcess3"/>
    <dgm:cxn modelId="{C24FAFFF-210D-4246-A59E-1C527B3C2C89}" type="presParOf" srcId="{2BA47320-6772-455E-B158-55EA4830D454}" destId="{5A864D19-5B07-464C-8524-145A4306644D}" srcOrd="0" destOrd="0" presId="urn:microsoft.com/office/officeart/2005/8/layout/bProcess3"/>
    <dgm:cxn modelId="{615DF830-4BC2-4F37-B531-FC8FB74FCAF5}" type="presParOf" srcId="{772E53C6-DB9E-4208-9575-E00DBA765132}" destId="{5EEED069-7267-4D48-8367-41807792B2BA}" srcOrd="6" destOrd="0" presId="urn:microsoft.com/office/officeart/2005/8/layout/bProcess3"/>
    <dgm:cxn modelId="{BD2801AD-7CC3-4C4A-B4C5-EF11BA976B7D}" type="presParOf" srcId="{772E53C6-DB9E-4208-9575-E00DBA765132}" destId="{4E045AF6-E813-44B8-A6E3-05B69D893931}" srcOrd="7" destOrd="0" presId="urn:microsoft.com/office/officeart/2005/8/layout/bProcess3"/>
    <dgm:cxn modelId="{8CB16DFC-5601-4CB3-91B7-5D6FEDC80EB2}" type="presParOf" srcId="{4E045AF6-E813-44B8-A6E3-05B69D893931}" destId="{CBA2C50A-C5B3-4B0A-8E92-6F09D80B27CA}" srcOrd="0" destOrd="0" presId="urn:microsoft.com/office/officeart/2005/8/layout/bProcess3"/>
    <dgm:cxn modelId="{528BCFE9-5961-4630-B1FC-78525D0F13F1}" type="presParOf" srcId="{772E53C6-DB9E-4208-9575-E00DBA765132}" destId="{A80A6C77-FF10-450C-9E80-576D88DBD956}"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A1CD5-0478-4A16-B742-438479F1F7B6}">
      <dsp:nvSpPr>
        <dsp:cNvPr id="0" name=""/>
        <dsp:cNvSpPr/>
      </dsp:nvSpPr>
      <dsp:spPr>
        <a:xfrm>
          <a:off x="2349962" y="742619"/>
          <a:ext cx="508872" cy="91440"/>
        </a:xfrm>
        <a:custGeom>
          <a:avLst/>
          <a:gdLst/>
          <a:ahLst/>
          <a:cxnLst/>
          <a:rect l="0" t="0" r="0" b="0"/>
          <a:pathLst>
            <a:path>
              <a:moveTo>
                <a:pt x="0" y="45720"/>
              </a:moveTo>
              <a:lnTo>
                <a:pt x="50887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590911" y="785642"/>
        <a:ext cx="26973" cy="5394"/>
      </dsp:txXfrm>
    </dsp:sp>
    <dsp:sp modelId="{12794DEC-A7CB-4538-B18E-CBA6FACCD93A}">
      <dsp:nvSpPr>
        <dsp:cNvPr id="0" name=""/>
        <dsp:cNvSpPr/>
      </dsp:nvSpPr>
      <dsp:spPr>
        <a:xfrm>
          <a:off x="6230" y="84680"/>
          <a:ext cx="2345531" cy="14073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CN" altLang="en-US" sz="2700" kern="1200" dirty="0" smtClean="0"/>
            <a:t>基础资料</a:t>
          </a:r>
          <a:endParaRPr lang="en-US" altLang="zh-CN" sz="2700" kern="1200" dirty="0" smtClean="0"/>
        </a:p>
        <a:p>
          <a:pPr lvl="0" algn="ctr" defTabSz="1200150">
            <a:lnSpc>
              <a:spcPct val="90000"/>
            </a:lnSpc>
            <a:spcBef>
              <a:spcPct val="0"/>
            </a:spcBef>
            <a:spcAft>
              <a:spcPct val="35000"/>
            </a:spcAft>
          </a:pPr>
          <a:r>
            <a:rPr lang="zh-CN" altLang="en-US" sz="2700" kern="1200" dirty="0" smtClean="0"/>
            <a:t>收集</a:t>
          </a:r>
          <a:endParaRPr lang="zh-CN" altLang="en-US" sz="2700" kern="1200" dirty="0"/>
        </a:p>
      </dsp:txBody>
      <dsp:txXfrm>
        <a:off x="6230" y="84680"/>
        <a:ext cx="2345531" cy="1407318"/>
      </dsp:txXfrm>
    </dsp:sp>
    <dsp:sp modelId="{1B0DE834-6DA6-44DA-83EF-6FA10EA8147C}">
      <dsp:nvSpPr>
        <dsp:cNvPr id="0" name=""/>
        <dsp:cNvSpPr/>
      </dsp:nvSpPr>
      <dsp:spPr>
        <a:xfrm>
          <a:off x="5234965" y="742619"/>
          <a:ext cx="508872" cy="91440"/>
        </a:xfrm>
        <a:custGeom>
          <a:avLst/>
          <a:gdLst/>
          <a:ahLst/>
          <a:cxnLst/>
          <a:rect l="0" t="0" r="0" b="0"/>
          <a:pathLst>
            <a:path>
              <a:moveTo>
                <a:pt x="0" y="45720"/>
              </a:moveTo>
              <a:lnTo>
                <a:pt x="50887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5475914" y="785642"/>
        <a:ext cx="26973" cy="5394"/>
      </dsp:txXfrm>
    </dsp:sp>
    <dsp:sp modelId="{81720637-9FDB-4EBB-9897-4B74217A1795}">
      <dsp:nvSpPr>
        <dsp:cNvPr id="0" name=""/>
        <dsp:cNvSpPr/>
      </dsp:nvSpPr>
      <dsp:spPr>
        <a:xfrm>
          <a:off x="2891234" y="84680"/>
          <a:ext cx="2345531" cy="14073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CN" altLang="en-US" sz="2700" kern="1200" dirty="0" smtClean="0"/>
            <a:t>模型概化</a:t>
          </a:r>
          <a:endParaRPr lang="zh-CN" altLang="en-US" sz="2700" kern="1200" dirty="0"/>
        </a:p>
      </dsp:txBody>
      <dsp:txXfrm>
        <a:off x="2891234" y="84680"/>
        <a:ext cx="2345531" cy="1407318"/>
      </dsp:txXfrm>
    </dsp:sp>
    <dsp:sp modelId="{2BA47320-6772-455E-B158-55EA4830D454}">
      <dsp:nvSpPr>
        <dsp:cNvPr id="0" name=""/>
        <dsp:cNvSpPr/>
      </dsp:nvSpPr>
      <dsp:spPr>
        <a:xfrm>
          <a:off x="1178996" y="1490198"/>
          <a:ext cx="5770006" cy="508872"/>
        </a:xfrm>
        <a:custGeom>
          <a:avLst/>
          <a:gdLst/>
          <a:ahLst/>
          <a:cxnLst/>
          <a:rect l="0" t="0" r="0" b="0"/>
          <a:pathLst>
            <a:path>
              <a:moveTo>
                <a:pt x="5770006" y="0"/>
              </a:moveTo>
              <a:lnTo>
                <a:pt x="5770006" y="271536"/>
              </a:lnTo>
              <a:lnTo>
                <a:pt x="0" y="271536"/>
              </a:lnTo>
              <a:lnTo>
                <a:pt x="0" y="50887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919120" y="1741937"/>
        <a:ext cx="289758" cy="5394"/>
      </dsp:txXfrm>
    </dsp:sp>
    <dsp:sp modelId="{734CC2E8-599F-4001-B2AF-CB1DCA00E3F6}">
      <dsp:nvSpPr>
        <dsp:cNvPr id="0" name=""/>
        <dsp:cNvSpPr/>
      </dsp:nvSpPr>
      <dsp:spPr>
        <a:xfrm>
          <a:off x="5776237" y="84680"/>
          <a:ext cx="2345531" cy="14073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CN" altLang="en-US" sz="2700" kern="1200" dirty="0" smtClean="0"/>
            <a:t>方案设计</a:t>
          </a:r>
          <a:endParaRPr lang="zh-CN" altLang="en-US" sz="2700" kern="1200" dirty="0"/>
        </a:p>
      </dsp:txBody>
      <dsp:txXfrm>
        <a:off x="5776237" y="84680"/>
        <a:ext cx="2345531" cy="1407318"/>
      </dsp:txXfrm>
    </dsp:sp>
    <dsp:sp modelId="{4E045AF6-E813-44B8-A6E3-05B69D893931}">
      <dsp:nvSpPr>
        <dsp:cNvPr id="0" name=""/>
        <dsp:cNvSpPr/>
      </dsp:nvSpPr>
      <dsp:spPr>
        <a:xfrm>
          <a:off x="2349962" y="2689410"/>
          <a:ext cx="508872" cy="91440"/>
        </a:xfrm>
        <a:custGeom>
          <a:avLst/>
          <a:gdLst/>
          <a:ahLst/>
          <a:cxnLst/>
          <a:rect l="0" t="0" r="0" b="0"/>
          <a:pathLst>
            <a:path>
              <a:moveTo>
                <a:pt x="0" y="45720"/>
              </a:moveTo>
              <a:lnTo>
                <a:pt x="50887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590911" y="2732433"/>
        <a:ext cx="26973" cy="5394"/>
      </dsp:txXfrm>
    </dsp:sp>
    <dsp:sp modelId="{5EEED069-7267-4D48-8367-41807792B2BA}">
      <dsp:nvSpPr>
        <dsp:cNvPr id="0" name=""/>
        <dsp:cNvSpPr/>
      </dsp:nvSpPr>
      <dsp:spPr>
        <a:xfrm>
          <a:off x="6230" y="2031471"/>
          <a:ext cx="2345531" cy="14073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CN" altLang="en-US" sz="2700" kern="1200" dirty="0" smtClean="0"/>
            <a:t>方案</a:t>
          </a:r>
          <a:endParaRPr lang="en-US" altLang="zh-CN" sz="2700" kern="1200" dirty="0" smtClean="0"/>
        </a:p>
        <a:p>
          <a:pPr lvl="0" algn="ctr" defTabSz="1200150">
            <a:lnSpc>
              <a:spcPct val="90000"/>
            </a:lnSpc>
            <a:spcBef>
              <a:spcPct val="0"/>
            </a:spcBef>
            <a:spcAft>
              <a:spcPct val="35000"/>
            </a:spcAft>
          </a:pPr>
          <a:r>
            <a:rPr lang="zh-CN" altLang="en-US" sz="2700" kern="1200" dirty="0" smtClean="0"/>
            <a:t>计算</a:t>
          </a:r>
          <a:r>
            <a:rPr lang="en-US" altLang="zh-CN" sz="2700" kern="1200" dirty="0" smtClean="0"/>
            <a:t>&amp;</a:t>
          </a:r>
          <a:r>
            <a:rPr lang="zh-CN" altLang="en-US" sz="2700" kern="1200" dirty="0" smtClean="0"/>
            <a:t>分析</a:t>
          </a:r>
          <a:endParaRPr lang="zh-CN" altLang="en-US" sz="2700" kern="1200" dirty="0"/>
        </a:p>
      </dsp:txBody>
      <dsp:txXfrm>
        <a:off x="6230" y="2031471"/>
        <a:ext cx="2345531" cy="1407318"/>
      </dsp:txXfrm>
    </dsp:sp>
    <dsp:sp modelId="{A80A6C77-FF10-450C-9E80-576D88DBD956}">
      <dsp:nvSpPr>
        <dsp:cNvPr id="0" name=""/>
        <dsp:cNvSpPr/>
      </dsp:nvSpPr>
      <dsp:spPr>
        <a:xfrm>
          <a:off x="2891234" y="2031471"/>
          <a:ext cx="2345531" cy="14073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CN" altLang="en-US" sz="2700" kern="1200" dirty="0" smtClean="0"/>
            <a:t>报告编写</a:t>
          </a:r>
          <a:endParaRPr lang="zh-CN" altLang="en-US" sz="2700" kern="1200" dirty="0"/>
        </a:p>
      </dsp:txBody>
      <dsp:txXfrm>
        <a:off x="2891234" y="2031471"/>
        <a:ext cx="2345531" cy="140731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16-07-31T16:39:21.534"/>
    </inkml:context>
    <inkml:brush xml:id="br0">
      <inkml:brushProperty name="width" value="0.15875" units="cm"/>
      <inkml:brushProperty name="height" value="0.15875" units="cm"/>
      <inkml:brushProperty name="color" value="#FFF200"/>
      <inkml:brushProperty name="fitToCurve" value="1"/>
    </inkml:brush>
  </inkml:definitions>
  <inkml:traceGroup>
    <inkml:annotationXML>
      <emma:emma xmlns:emma="http://www.w3.org/2003/04/emma" version="1.0">
        <emma:interpretation id="{F19FCC45-BE8E-4D05-A9B7-0C798B3EB1FE}" emma:medium="tactile" emma:mode="ink">
          <msink:context xmlns:msink="http://schemas.microsoft.com/ink/2010/main" type="inkDrawing" rotatedBoundingBox="18147,2601 24682,11795 20096,15054 13561,5861" shapeName="None"/>
        </emma:interpretation>
      </emma:emma>
    </inkml:annotationXML>
    <inkml:trace contextRef="#ctx0" brushRef="#br0">0 0 0,'0'45'343,"0"-1"-327,0 1 15,0-1 0,0 1-15,0-1 0,0 1-1,0 0 17,0-1-1,0 1 16,0-1-16,0 1 0,0-1 63,0 1-63,0 0 16,0-1-16,0 1 47,0-1-31,0 1-31,0-1 15,0 1 0,45-1 1,-45 1-17,0 0 32,0-1-16,44-44 79,-44 45-95,0-1 1,45-44 15,-45 45 16,0-1 16,44-44-32,1 0 0,-45 45-15,45-45-1,-1 45 1,1-45 0,44 44-1,-45-44 1,1 0 0,-1 45-1,1-45 32,-45 44-31,45-44 31,-45 45-32,44-45 48,1 0-32,-1 0 0,1 0 0,-45 44-15,134 1 31,-45-45-31,-89 44-1,44-44-15,1 0 16,-45 45 15,44-45 0,1 0 79,-1 45-48,-44-1-46,45-44-1,0 45 17,-1-45-1,-44 44-15,45-44-1,-1 0 16,1 0 16,-45 45-47,44-45 32,-44 44-1,45-44 0,-45 45-15,45-45-1,-1 0 48,1 44-48,-1-44 1,-44 45 0,0 0 31,45-45-32,-1 0-15,1 0 47,-45 44-47,44-44 94,1 0-32,0 0-46,-1 0 15,-44 45 0,45-45-31,-1 0 16,1 44 0,-1-44 46,-44 45 16,45-45-62,-1 44 46,1-44-46,0 0 15,-1 45 16,1-45-16,-1 0-15,1 45 0,-1-45 15,1 44-31,0 1 16,-1-45 15,1 44 16,-1-44-16,1 0-15,-45 45 15,44-45-16,-44 44-15,45-44 32,-1 0-17,1 45 1,0-45 0,-1 0 30,1 0-30,-45 44 0,44-44-1,45 0 1,-44 0 15,0 0-15,-45 45-1,44-45 17,1 0-17,-1 45 1,1-45 46,-1 44-46,1-44 0,-1 0-16,1 0 15,0 45 63,-1-45-46,1 0 15,-45 44-16,44 1-16,45-45 95,-89 44-110,45-44 15,-45 45 17,45-45-32,-1 0 62,1 0-46,-1 0 62,-44 45-62,45-45-1,-45 44-15,44-44 110,-44 45-17,45-45-77,-45 89 31,44-89-32,-44 44 48,45-44-16,-45 45-47,45-45 78,-45 44-62,44-44-1,1 45 32,-45 0-31,44-1-1,1-44 1,-45 45 0,44-45-16,-44 44 15,45-44 16,-45 45-15,0-1 47,44-44-32,-44 45-31,45-45 15,-45 45-15,45-45 16,-1 0 15,-44 44-15,45-44-16,-45 45 16,44-45-16,1 0 15,-45 44 1,0 1-16,44-45 31,-44 44-15,45-44-1,-45 45 1,45-45 0,-1 44-1,-44 1 1,45-45-16,-45 45 15,44-45-15,1 0 16,-1 44 0,1-44-1,-45 45 1,44-45 0,-44 44-16,45-44 15,0 0-15,-1 0 16,1 45-16,-1-45 15,1 0-15,-45 44 16,44 1-16,1-45 31,44 44-31,-44 1 0,44 0 16,-45-1-16,1-44 16,-45 45 46,44-45-62,-44 44 47,45-44-31,-45 45 93,45-45-78,-1 0 0,-44 44 32,45-44-47,-1 0 46,-44 45-31,45-45-31,-1 0 219,-44 45-203,0-1 15,0 1 16,45-45-32,-45 44 17,45 1 15,-45-1 31,44-44-78,-44 45 62,45-45-46,-45 44-1,44-44 1,-44 45 47,45-45-48,-45 45 32,0-1 0,44-44 0,1 0 31,-45 45-31,44-1 62,1-44-15,-45 45-94,0-1 31,0 1 16,0 0 31,0-1 0,45-44-62,-45 45 15,0-1 16,44-44-16,-44 45 16,45-45 0,-45 44-31,0 1-16,0-1 109,0 1 0,0 0-15,0-1-31,0 1-1,44-1 1,-44 1 62,0-1-78,0 1 31,0 0 31,0-1-62,45-44 0,-45 45-16,0-1 32,0 1-32,0-1 16,0 1-16,0-1 16,44-44-16,-44 45 0,0 0 32,0-1-16,0 1-16,45-45 16,-45 44-32,0 45 32,0-44-15,0-1-17,0 1 1,0 0 15,0-1 0,44-44 1,-44 45 30,0-1-46,0 1 93,0-1-62,0 1-31,0 0-1,0-1 48,0 1-32,0-1 0,0 1-15,0-1 31,0 1-16,0-1 31,45-44-46,-45 45 0,0 0 31,45-45-16,-45 44-16,0 45 79,44-89-63,-44 45-31,0-1 47,0 1 16,0 0-16,0-1 46,0 1 173,0-1 78,-44-44-329,-1 0 64,45 45 30,-45-45-109,1 0 94,-1 0-47,45 44-16,-44-44 0,-1 0 0,45 45 1,-44-45-17,-1 0 48,1 0 15,44 44-47,-45-44-15,0 0-1,1 0 17,-1 0-17,45 45 1,-44-45 31,-1 0 0,1 0-32,44 45 16,-45-45-15,1 0 15,-1 0 1,0 0-17,45 44 1,-44-44-1,-1 0 79,1 0 16,44 45-110,-45-45 15,1 44 1,-1-44 31,0 0 46,45 45-61,-44-45 15,-1 44-16,1-44 16,-1 0 0,45 45-32,-44-45 32,44 45-47,-45-45 16,1 0 15,-1 44 47,45-44-47,-45 0 1,1 0-1,44 45 16,-45-45-16,1 0 16,44 44-32,-45-44 1,45 45 15,-44-45-15,-1 0 218,0 44-202,1-44-1,-1 0-16,45 45 17,-89-45-1,45 0-15,-1 0-1,45 44-15,-44 1 16,-1-45 15,0 0 16,45 45 0,-44-45-47,-1 0 31,1 0 32,44 44-48,-89-44 16,89 45-15,-45-1 15,45 1-15,0-1 31,-45-44-32,45 45-15,-44-45 16,44 44 15,-45-44-31,45 45 47,-44-45-31,-1 45-1,1-1 32,-1 1-31,1-1 46,-1-44-46,0 0 0,45 89-1,-44-89-15,-1 0 16,45 45 0,-44-45-1,-1 0-15,45 45 16,-44-45 15,-1 44-31,45 1 16,-44-45-1,-1 44 1,-44-44 15,44 89-15,1-89 31,-1 0-32,45 45 1,-44-45 15,44 44-15,-45-44 15,0 0-15,45 45-1,-44-45 1,44 45 0,-45-45 30</inkml:trace>
  </inkml:traceGroup>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16-07-31T16:39:24.477"/>
    </inkml:context>
    <inkml:brush xml:id="br0">
      <inkml:brushProperty name="width" value="0.15875" units="cm"/>
      <inkml:brushProperty name="height" value="0.15875" units="cm"/>
      <inkml:brushProperty name="color" value="#FFF200"/>
      <inkml:brushProperty name="fitToCurve" value="1"/>
    </inkml:brush>
  </inkml:definitions>
  <inkml:traceGroup>
    <inkml:annotationXML>
      <emma:emma xmlns:emma="http://www.w3.org/2003/04/emma" version="1.0">
        <emma:interpretation id="{27510B90-7270-44B6-BD00-48ADA8D6B0E3}" emma:medium="tactile" emma:mode="ink">
          <msink:context xmlns:msink="http://schemas.microsoft.com/ink/2010/main" type="inkDrawing" rotatedBoundingBox="19447,15105 19637,14619 19751,14664 19562,15150" shapeName="None"/>
        </emma:interpretation>
      </emma:emma>
    </inkml:annotationXML>
    <inkml:trace contextRef="#ctx0" brushRef="#br0">214 0 0,'-45'0'31,"45"45"63,-44-45-79,44 44 1,0 1 15,0-1 94,0 1 78,-45-45-156,1 0-16,-1 45-15,90 177 1203</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4D17A-C3B3-4C90-9BCD-47C9FCD3C977}" type="datetimeFigureOut">
              <a:rPr lang="zh-CN" altLang="en-US" smtClean="0"/>
              <a:t>2016/8/2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9EC67-A922-43BD-BEB3-CF3220E69EA2}" type="slidenum">
              <a:rPr lang="zh-CN" altLang="en-US" smtClean="0"/>
              <a:t>‹#›</a:t>
            </a:fld>
            <a:endParaRPr lang="zh-CN" altLang="en-US"/>
          </a:p>
        </p:txBody>
      </p:sp>
    </p:spTree>
    <p:extLst>
      <p:ext uri="{BB962C8B-B14F-4D97-AF65-F5344CB8AC3E}">
        <p14:creationId xmlns:p14="http://schemas.microsoft.com/office/powerpoint/2010/main" val="69690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尊敬的各位领导、同事，大家上午好！</a:t>
            </a:r>
          </a:p>
          <a:p>
            <a:r>
              <a:rPr lang="zh-CN" altLang="zh-CN" sz="1200" kern="1200" dirty="0" smtClean="0">
                <a:solidFill>
                  <a:schemeClr val="tx1"/>
                </a:solidFill>
                <a:effectLst/>
                <a:latin typeface="+mn-lt"/>
                <a:ea typeface="+mn-ea"/>
                <a:cs typeface="+mn-cs"/>
              </a:rPr>
              <a:t>我是来自东南公司的张纯敏，很荣幸能有机会在这里与大家交流。人生中，我们通过工作去体验和感受人生，用行动怀抱理想，实现自己的价值。感谢太湖局给了我这样一个平台和机会，让我能够在这里起步，感受我的人生。我想说，工作是件严肃的事儿，不管诗和远方的田野在哪里，工作都不是、也不能是眼前的苟且。</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a:t>
            </a:fld>
            <a:endParaRPr lang="zh-CN" altLang="en-US"/>
          </a:p>
        </p:txBody>
      </p:sp>
    </p:spTree>
    <p:extLst>
      <p:ext uri="{BB962C8B-B14F-4D97-AF65-F5344CB8AC3E}">
        <p14:creationId xmlns:p14="http://schemas.microsoft.com/office/powerpoint/2010/main" val="63598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根据科室安排，工作之初，我就加入到了太浦河和吴淞江两个工程前期项目中。说实话，刚开始，作为一名水利新兵，前期项目的复杂性让我有些措手不及，自信心严重受挫。</a:t>
            </a:r>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10</a:t>
            </a:fld>
            <a:endParaRPr lang="zh-CN" altLang="en-US"/>
          </a:p>
        </p:txBody>
      </p:sp>
    </p:spTree>
    <p:extLst>
      <p:ext uri="{BB962C8B-B14F-4D97-AF65-F5344CB8AC3E}">
        <p14:creationId xmlns:p14="http://schemas.microsoft.com/office/powerpoint/2010/main" val="54585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但我始终坚信专业源于勤奋，信心大于困难，坚持加强学习，快速融入项目组。一方面，自学水利相关专业知识，另一方面，学习流域已有规划和专题研究等成果，摸清太湖流域水情、社情和工情等基本特征，不断了解太湖、试图读懂太湖。同时，还针对吴淞江项目，研读江苏省和上海市有关成果报告，认真学习项目重要推进节点的会议备忘录，理清争论的焦点，协调的难点，工作的重点。一段时间坚持不懈的学习，为我快速融入项目组起到了很大的作用。</a:t>
            </a:r>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11</a:t>
            </a:fld>
            <a:endParaRPr lang="zh-CN" altLang="en-US"/>
          </a:p>
        </p:txBody>
      </p:sp>
    </p:spTree>
    <p:extLst>
      <p:ext uri="{BB962C8B-B14F-4D97-AF65-F5344CB8AC3E}">
        <p14:creationId xmlns:p14="http://schemas.microsoft.com/office/powerpoint/2010/main" val="166158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二是求真探索、不计付出。</a:t>
            </a:r>
            <a:r>
              <a:rPr lang="zh-CN" altLang="zh-CN" sz="1200" kern="1200" dirty="0" smtClean="0">
                <a:solidFill>
                  <a:schemeClr val="tx1"/>
                </a:solidFill>
                <a:effectLst/>
                <a:latin typeface="+mn-lt"/>
                <a:ea typeface="+mn-ea"/>
                <a:cs typeface="+mn-cs"/>
              </a:rPr>
              <a:t>在中心分管领导的带领下，有幸参与了从基础资料收集、模型概化、方案设计、计算、分析、报告编制全过程的工作。期间多次与省市技术单位协调，内部讨论，外出集中办公，夜以继日、加班加点，总体布局方案研究取得阶段性成果。“献身、负责、求实”的水利人精神体现在项目组成员每一个人的身上。</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12</a:t>
            </a:fld>
            <a:endParaRPr lang="zh-CN" altLang="en-US"/>
          </a:p>
        </p:txBody>
      </p:sp>
    </p:spTree>
    <p:extLst>
      <p:ext uri="{BB962C8B-B14F-4D97-AF65-F5344CB8AC3E}">
        <p14:creationId xmlns:p14="http://schemas.microsoft.com/office/powerpoint/2010/main" val="253747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方案设计是项目研究的关键，设计方案要抓住项目的核心问题和主要矛盾。在吴淞江项目中，通过听取关于方案设计的讨论，力求会后弄清楚各设计方案的主要目的，并对各设计方案的计算结果有所预判。在方案的设计、计算和分析中，给我最大的收获则是思维方式的转变，从科学研究中惯用的目标导向向工程师该有的问题导向的转变。</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13</a:t>
            </a:fld>
            <a:endParaRPr lang="zh-CN" altLang="en-US"/>
          </a:p>
        </p:txBody>
      </p:sp>
    </p:spTree>
    <p:extLst>
      <p:ext uri="{BB962C8B-B14F-4D97-AF65-F5344CB8AC3E}">
        <p14:creationId xmlns:p14="http://schemas.microsoft.com/office/powerpoint/2010/main" val="418443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三是温故知新，内化于心。</a:t>
            </a:r>
            <a:r>
              <a:rPr lang="zh-CN" altLang="zh-CN" sz="1200" kern="1200" dirty="0" smtClean="0">
                <a:solidFill>
                  <a:schemeClr val="tx1"/>
                </a:solidFill>
                <a:effectLst/>
                <a:latin typeface="+mn-lt"/>
                <a:ea typeface="+mn-ea"/>
                <a:cs typeface="+mn-cs"/>
              </a:rPr>
              <a:t>随着项目的不断深入，算的方案越来越多，要分析和总结的规律越来越多，我开始显得有些力不从心，算过的方案，分析的结果大多存在电脑里，而没有进到自己的脑子里。这是心理学家绘制的遗忘曲线，这张图提醒我要养成良好的工作习惯，才能克服工作中的遗忘，更好的消化、吸收项目成果。根据导师给我的建议，我做了如下尝试：好记性不如烂笔头，准备一个学习本，一个体会本，一个工作本，随时记录，随时翻阅；每天提前</a:t>
            </a:r>
            <a:r>
              <a:rPr lang="en-US" altLang="zh-CN" sz="1200" kern="1200" dirty="0" smtClean="0">
                <a:solidFill>
                  <a:schemeClr val="tx1"/>
                </a:solidFill>
                <a:effectLst/>
                <a:latin typeface="+mn-lt"/>
                <a:ea typeface="+mn-ea"/>
                <a:cs typeface="+mn-cs"/>
              </a:rPr>
              <a:t>15</a:t>
            </a:r>
            <a:r>
              <a:rPr lang="zh-CN" altLang="zh-CN" sz="1200" kern="1200" dirty="0" smtClean="0">
                <a:solidFill>
                  <a:schemeClr val="tx1"/>
                </a:solidFill>
                <a:effectLst/>
                <a:latin typeface="+mn-lt"/>
                <a:ea typeface="+mn-ea"/>
                <a:cs typeface="+mn-cs"/>
              </a:rPr>
              <a:t>分钟到办公室，列出今天要做的事情，每做完一件做一个记号；每天工作结束后、每个阶段工作结束后，总结工作体会和存在的不足，将工作所用文件、资料、成果按项目门类归纳整理，便于以后查找；积极思考，对于项目中或大或小的疑问，及时请教，并将答案记录下来；对于要提交出去的成果，要反复检查验证，自己给自己严格把关。我相信，运用好的工作习惯，才能将自己的潜能最大限度地发挥出来。</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2E9EC67-A922-43BD-BEB3-CF3220E69EA2}" type="slidenum">
              <a:rPr lang="zh-CN" altLang="en-US" smtClean="0"/>
              <a:t>14</a:t>
            </a:fld>
            <a:endParaRPr lang="zh-CN" altLang="en-US"/>
          </a:p>
        </p:txBody>
      </p:sp>
    </p:spTree>
    <p:extLst>
      <p:ext uri="{BB962C8B-B14F-4D97-AF65-F5344CB8AC3E}">
        <p14:creationId xmlns:p14="http://schemas.microsoft.com/office/powerpoint/2010/main" val="174333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京杭运河穿越流域南北，对流域的防洪、调水、排涝等都起着至关重要的作用。京杭运河防洪薄弱环节专项调研于今年</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月中旬开展，分浙江段和江苏段两次完成，途径镇江、常州、无锡等</a:t>
            </a:r>
            <a:r>
              <a:rPr lang="en-US" altLang="zh-CN" sz="1200" kern="1200" dirty="0" smtClean="0">
                <a:solidFill>
                  <a:schemeClr val="tx1"/>
                </a:solidFill>
                <a:effectLst/>
                <a:latin typeface="+mn-lt"/>
                <a:ea typeface="+mn-ea"/>
                <a:cs typeface="+mn-cs"/>
              </a:rPr>
              <a:t>7</a:t>
            </a:r>
            <a:r>
              <a:rPr lang="zh-CN" altLang="zh-CN" sz="1200" kern="1200" dirty="0" smtClean="0">
                <a:solidFill>
                  <a:schemeClr val="tx1"/>
                </a:solidFill>
                <a:effectLst/>
                <a:latin typeface="+mn-lt"/>
                <a:ea typeface="+mn-ea"/>
                <a:cs typeface="+mn-cs"/>
              </a:rPr>
              <a:t>个城市。</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15</a:t>
            </a:fld>
            <a:endParaRPr lang="zh-CN" altLang="en-US"/>
          </a:p>
        </p:txBody>
      </p:sp>
    </p:spTree>
    <p:extLst>
      <p:ext uri="{BB962C8B-B14F-4D97-AF65-F5344CB8AC3E}">
        <p14:creationId xmlns:p14="http://schemas.microsoft.com/office/powerpoint/2010/main" val="3039598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通过这次调研，不仅对运河的现状有了直观的了解，对运河在流域防洪中的新形势和新问题有了深刻的认识。给我感受最深的有两点：一是带队局领导的专业态度和敬业精神，使我对“流域机构水利工作者”这一称谓又有了新的认识。二是在调研过程中必须尽可能多听、多看、多问、多思，才能尽可能全面地掌握调研对象的特性和准确地发现问题。</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16</a:t>
            </a:fld>
            <a:endParaRPr lang="zh-CN" altLang="en-US"/>
          </a:p>
        </p:txBody>
      </p:sp>
    </p:spTree>
    <p:extLst>
      <p:ext uri="{BB962C8B-B14F-4D97-AF65-F5344CB8AC3E}">
        <p14:creationId xmlns:p14="http://schemas.microsoft.com/office/powerpoint/2010/main" val="60592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如今，我为能拥有这份塌实而稳定的工作而感到幸运，我为自己是太湖水利人中的一员而感到自豪，我为自己能拥有一个实现自我人生价值的工作岗位而感到喜悦，我为团队能为我们提供各种展示自我能力的舞台而感到幸福。</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17</a:t>
            </a:fld>
            <a:endParaRPr lang="zh-CN" altLang="en-US"/>
          </a:p>
        </p:txBody>
      </p:sp>
    </p:spTree>
    <p:extLst>
      <p:ext uri="{BB962C8B-B14F-4D97-AF65-F5344CB8AC3E}">
        <p14:creationId xmlns:p14="http://schemas.microsoft.com/office/powerpoint/2010/main" val="3359378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在这里，我想真诚地道一声感谢，感谢领导的信任，给予我锻炼的机会；感谢导师的指导，指引我职业的方向；感谢同事的帮助，助力我快速的成长；感谢家人的支持，让我时刻拥有一个温馨的港湾和坚强的后盾。</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18</a:t>
            </a:fld>
            <a:endParaRPr lang="zh-CN" altLang="en-US"/>
          </a:p>
        </p:txBody>
      </p:sp>
    </p:spTree>
    <p:extLst>
      <p:ext uri="{BB962C8B-B14F-4D97-AF65-F5344CB8AC3E}">
        <p14:creationId xmlns:p14="http://schemas.microsoft.com/office/powerpoint/2010/main" val="403152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太湖安澜，需要你我参与。太湖梦承载着我在职业道路上的个人梦。</a:t>
            </a:r>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19</a:t>
            </a:fld>
            <a:endParaRPr lang="zh-CN" altLang="en-US"/>
          </a:p>
        </p:txBody>
      </p:sp>
    </p:spTree>
    <p:extLst>
      <p:ext uri="{BB962C8B-B14F-4D97-AF65-F5344CB8AC3E}">
        <p14:creationId xmlns:p14="http://schemas.microsoft.com/office/powerpoint/2010/main" val="49364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回顾个人专业学习历程，一路走来，硕士，博士，到博士期间公派访美，辗转生态、环境与能源等不同领域。去年今日，机缘巧合站在了水利的大门口，从分子生物学水平的微观探索到大流域尺度的宏观把握，我深知这种转变带来的挑战，但也同时充满信心。</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一年的时间，困惑与成长相伴，挫折与收获相随。接下来，我将分“承责任之重、随智慧之光、怀感恩之心、寻梦想之途”四个部分给大家汇报和分享我入职一年以来的成长与感悟。</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77C82B69-6362-4ED5-ADAA-D645BD2E255F}" type="slidenum">
              <a:rPr lang="zh-CN" altLang="en-US" smtClean="0"/>
              <a:t>2</a:t>
            </a:fld>
            <a:endParaRPr lang="zh-CN" altLang="en-US"/>
          </a:p>
        </p:txBody>
      </p:sp>
    </p:spTree>
    <p:extLst>
      <p:ext uri="{BB962C8B-B14F-4D97-AF65-F5344CB8AC3E}">
        <p14:creationId xmlns:p14="http://schemas.microsoft.com/office/powerpoint/2010/main" val="480460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未来的职业生涯中，我会以一个技术型人才定位和要求自己，继续加强专业积累，养成良好工作习惯，努力提高写作水平和工作效率，增强服务意识，培养创新思维，一丝不苟地做好每一件工作。</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寻梦路上，我将继续“勇承责任之重，紧随智慧之光，常怀感恩之心，终寻梦想之途。”</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20</a:t>
            </a:fld>
            <a:endParaRPr lang="zh-CN" altLang="en-US"/>
          </a:p>
        </p:txBody>
      </p:sp>
    </p:spTree>
    <p:extLst>
      <p:ext uri="{BB962C8B-B14F-4D97-AF65-F5344CB8AC3E}">
        <p14:creationId xmlns:p14="http://schemas.microsoft.com/office/powerpoint/2010/main" val="115221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愿在修远的漫漫长路中上下求索之时，与大家砥砺前行。</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21</a:t>
            </a:fld>
            <a:endParaRPr lang="zh-CN" altLang="en-US"/>
          </a:p>
        </p:txBody>
      </p:sp>
    </p:spTree>
    <p:extLst>
      <p:ext uri="{BB962C8B-B14F-4D97-AF65-F5344CB8AC3E}">
        <p14:creationId xmlns:p14="http://schemas.microsoft.com/office/powerpoint/2010/main" val="187743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大禹治水“三过家门而不入”，是对亿万苍生的责任与担当；林则徐“苟利家国生死以，岂因祸福避趋之”，这是对整个华夏民族的责任与担当。每个人心中都有一份责任，言行中都折射着一份担当。责任最要讲“认真”二字，担当最要用“较真”心态。工作以来，我秉持“凡事都要脚踏实地去作，不驰于空想，不骜于虚声，而惟以求真的态度作踏实的工夫”的信念，从本职工作做起，从一点一滴做起，努力践行着一个基层水利技术工作者应有的责任与担当。</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3</a:t>
            </a:fld>
            <a:endParaRPr lang="zh-CN" altLang="en-US"/>
          </a:p>
        </p:txBody>
      </p:sp>
    </p:spTree>
    <p:extLst>
      <p:ext uri="{BB962C8B-B14F-4D97-AF65-F5344CB8AC3E}">
        <p14:creationId xmlns:p14="http://schemas.microsoft.com/office/powerpoint/2010/main" val="321097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一年来，我共参与到规划、前期、调度、科研等方面共</a:t>
            </a:r>
            <a:r>
              <a:rPr lang="en-US" altLang="zh-CN" sz="1200" kern="1200" dirty="0" smtClean="0">
                <a:solidFill>
                  <a:schemeClr val="tx1"/>
                </a:solidFill>
                <a:effectLst/>
                <a:latin typeface="+mn-lt"/>
                <a:ea typeface="+mn-ea"/>
                <a:cs typeface="+mn-cs"/>
              </a:rPr>
              <a:t>7</a:t>
            </a:r>
            <a:r>
              <a:rPr lang="zh-CN" altLang="zh-CN" sz="1200" kern="1200" dirty="0" smtClean="0">
                <a:solidFill>
                  <a:schemeClr val="tx1"/>
                </a:solidFill>
                <a:effectLst/>
                <a:latin typeface="+mn-lt"/>
                <a:ea typeface="+mn-ea"/>
                <a:cs typeface="+mn-cs"/>
              </a:rPr>
              <a:t>个项目，工作重点在太浦河和吴淞江两个工程前期项目，参与完成《吴淞江行洪工程总体布局方案研究报告》等</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本技术报告编写；作为项目负责人，和项目组成员一起完成了《福安市水利发展十三五规划报告》编制；</a:t>
            </a:r>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4</a:t>
            </a:fld>
            <a:endParaRPr lang="zh-CN" altLang="en-US"/>
          </a:p>
        </p:txBody>
      </p:sp>
    </p:spTree>
    <p:extLst>
      <p:ext uri="{BB962C8B-B14F-4D97-AF65-F5344CB8AC3E}">
        <p14:creationId xmlns:p14="http://schemas.microsoft.com/office/powerpoint/2010/main" val="25918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作为技术骨干，先后参与完成了《太湖流域防洪规划中期评估任务书》、《引江济太长效运行实践分析项目工作大纲》等</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个项目任务书和工作大纲编制。</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2E9EC67-A922-43BD-BEB3-CF3220E69EA2}" type="slidenum">
              <a:rPr lang="zh-CN" altLang="en-US" smtClean="0"/>
              <a:t>5</a:t>
            </a:fld>
            <a:endParaRPr lang="zh-CN" altLang="en-US"/>
          </a:p>
        </p:txBody>
      </p:sp>
    </p:spTree>
    <p:extLst>
      <p:ext uri="{BB962C8B-B14F-4D97-AF65-F5344CB8AC3E}">
        <p14:creationId xmlns:p14="http://schemas.microsoft.com/office/powerpoint/2010/main" val="75194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读万卷书，行万里路。结合项目工作，我有机会参与了京杭运河防洪薄弱环节专项调研、嘉宝北片除涝能力调研等各类现场调研查勘，参与完成了《江南运河防洪薄弱环节专题调研报告》和《上海市嘉宝北片除涝能力调研报告》。通过查看现场和报告编写，建立了对项目研究对象的物理概念，极大增强了对流域水情、工情、社情的理解和把握。</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6</a:t>
            </a:fld>
            <a:endParaRPr lang="zh-CN" altLang="en-US"/>
          </a:p>
        </p:txBody>
      </p:sp>
    </p:spTree>
    <p:extLst>
      <p:ext uri="{BB962C8B-B14F-4D97-AF65-F5344CB8AC3E}">
        <p14:creationId xmlns:p14="http://schemas.microsoft.com/office/powerpoint/2010/main" val="117504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精彩纷呈的团队活动，让我紧张有序的工作之余，有了更多彰显个性的舞台，同时也帮助我更快更好的融入到太湖局这个大家庭，团队活力和凝聚力不断增强。</a:t>
            </a:r>
          </a:p>
          <a:p>
            <a:r>
              <a:rPr lang="zh-CN" altLang="zh-CN" sz="1200" kern="1200" dirty="0" smtClean="0">
                <a:solidFill>
                  <a:schemeClr val="tx1"/>
                </a:solidFill>
                <a:effectLst/>
                <a:latin typeface="+mn-lt"/>
                <a:ea typeface="+mn-ea"/>
                <a:cs typeface="+mn-cs"/>
              </a:rPr>
              <a:t>总体而言，这一年的工作忙碌而充实，通过在项目中的锤炼，调研中的锻炼，活动中的体验，开拓了工作视野，沉淀了专业技能，积累了工作经验，增强了我对太湖流域水利工作的认识和责任意识。</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7</a:t>
            </a:fld>
            <a:endParaRPr lang="zh-CN" altLang="en-US"/>
          </a:p>
        </p:txBody>
      </p:sp>
    </p:spTree>
    <p:extLst>
      <p:ext uri="{BB962C8B-B14F-4D97-AF65-F5344CB8AC3E}">
        <p14:creationId xmlns:p14="http://schemas.microsoft.com/office/powerpoint/2010/main" val="69559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常言道，“三人行，必有我师焉。”工作中，有幸与众多智者同行、高人为伍。在他们身上，我时常感受到智慧的光芒在闪耀，指引着我前进的方向。接下来，我想分别从吴淞江工程前期工作和京杭运河调研这两个案例分享我在工作中的心得与体会。</a:t>
            </a:r>
          </a:p>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8</a:t>
            </a:fld>
            <a:endParaRPr lang="zh-CN" altLang="en-US"/>
          </a:p>
        </p:txBody>
      </p:sp>
    </p:spTree>
    <p:extLst>
      <p:ext uri="{BB962C8B-B14F-4D97-AF65-F5344CB8AC3E}">
        <p14:creationId xmlns:p14="http://schemas.microsoft.com/office/powerpoint/2010/main" val="74939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2E9EC67-A922-43BD-BEB3-CF3220E69EA2}" type="slidenum">
              <a:rPr lang="zh-CN" altLang="en-US" smtClean="0"/>
              <a:t>9</a:t>
            </a:fld>
            <a:endParaRPr lang="zh-CN" altLang="en-US"/>
          </a:p>
        </p:txBody>
      </p:sp>
    </p:spTree>
    <p:extLst>
      <p:ext uri="{BB962C8B-B14F-4D97-AF65-F5344CB8AC3E}">
        <p14:creationId xmlns:p14="http://schemas.microsoft.com/office/powerpoint/2010/main" val="321539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2110591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216982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3335783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1261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017588" y="2519363"/>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9" name="图片占位符 7"/>
          <p:cNvSpPr>
            <a:spLocks noGrp="1"/>
          </p:cNvSpPr>
          <p:nvPr>
            <p:ph type="pic" sz="quarter" idx="11"/>
          </p:nvPr>
        </p:nvSpPr>
        <p:spPr>
          <a:xfrm>
            <a:off x="2342535" y="2519362"/>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0" name="图片占位符 7"/>
          <p:cNvSpPr>
            <a:spLocks noGrp="1"/>
          </p:cNvSpPr>
          <p:nvPr>
            <p:ph type="pic" sz="quarter" idx="12"/>
          </p:nvPr>
        </p:nvSpPr>
        <p:spPr>
          <a:xfrm>
            <a:off x="3667482" y="2519361"/>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1" name="图片占位符 7"/>
          <p:cNvSpPr>
            <a:spLocks noGrp="1"/>
          </p:cNvSpPr>
          <p:nvPr>
            <p:ph type="pic" sz="quarter" idx="13"/>
          </p:nvPr>
        </p:nvSpPr>
        <p:spPr>
          <a:xfrm>
            <a:off x="4992429" y="2519360"/>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2" name="图片占位符 7"/>
          <p:cNvSpPr>
            <a:spLocks noGrp="1"/>
          </p:cNvSpPr>
          <p:nvPr>
            <p:ph type="pic" sz="quarter" idx="14"/>
          </p:nvPr>
        </p:nvSpPr>
        <p:spPr>
          <a:xfrm>
            <a:off x="6317376" y="2519359"/>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3" name="图片占位符 7"/>
          <p:cNvSpPr>
            <a:spLocks noGrp="1"/>
          </p:cNvSpPr>
          <p:nvPr>
            <p:ph type="pic" sz="quarter" idx="15"/>
          </p:nvPr>
        </p:nvSpPr>
        <p:spPr>
          <a:xfrm>
            <a:off x="1017588" y="4068244"/>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4" name="图片占位符 7"/>
          <p:cNvSpPr>
            <a:spLocks noGrp="1"/>
          </p:cNvSpPr>
          <p:nvPr>
            <p:ph type="pic" sz="quarter" idx="16"/>
          </p:nvPr>
        </p:nvSpPr>
        <p:spPr>
          <a:xfrm>
            <a:off x="2342535" y="4068243"/>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5" name="图片占位符 7"/>
          <p:cNvSpPr>
            <a:spLocks noGrp="1"/>
          </p:cNvSpPr>
          <p:nvPr>
            <p:ph type="pic" sz="quarter" idx="17"/>
          </p:nvPr>
        </p:nvSpPr>
        <p:spPr>
          <a:xfrm>
            <a:off x="3667482" y="4068242"/>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6" name="图片占位符 7"/>
          <p:cNvSpPr>
            <a:spLocks noGrp="1"/>
          </p:cNvSpPr>
          <p:nvPr>
            <p:ph type="pic" sz="quarter" idx="18"/>
          </p:nvPr>
        </p:nvSpPr>
        <p:spPr>
          <a:xfrm>
            <a:off x="4992429" y="4068241"/>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7" name="图片占位符 7"/>
          <p:cNvSpPr>
            <a:spLocks noGrp="1"/>
          </p:cNvSpPr>
          <p:nvPr>
            <p:ph type="pic" sz="quarter" idx="19"/>
          </p:nvPr>
        </p:nvSpPr>
        <p:spPr>
          <a:xfrm>
            <a:off x="6317376" y="4068240"/>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Tree>
    <p:extLst>
      <p:ext uri="{BB962C8B-B14F-4D97-AF65-F5344CB8AC3E}">
        <p14:creationId xmlns:p14="http://schemas.microsoft.com/office/powerpoint/2010/main" val="16811791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6619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017588" y="2519363"/>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9" name="图片占位符 7"/>
          <p:cNvSpPr>
            <a:spLocks noGrp="1"/>
          </p:cNvSpPr>
          <p:nvPr>
            <p:ph type="pic" sz="quarter" idx="11"/>
          </p:nvPr>
        </p:nvSpPr>
        <p:spPr>
          <a:xfrm>
            <a:off x="2342535" y="2519362"/>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0" name="图片占位符 7"/>
          <p:cNvSpPr>
            <a:spLocks noGrp="1"/>
          </p:cNvSpPr>
          <p:nvPr>
            <p:ph type="pic" sz="quarter" idx="12"/>
          </p:nvPr>
        </p:nvSpPr>
        <p:spPr>
          <a:xfrm>
            <a:off x="3667482" y="2519361"/>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1" name="图片占位符 7"/>
          <p:cNvSpPr>
            <a:spLocks noGrp="1"/>
          </p:cNvSpPr>
          <p:nvPr>
            <p:ph type="pic" sz="quarter" idx="13"/>
          </p:nvPr>
        </p:nvSpPr>
        <p:spPr>
          <a:xfrm>
            <a:off x="4992429" y="2519360"/>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2" name="图片占位符 7"/>
          <p:cNvSpPr>
            <a:spLocks noGrp="1"/>
          </p:cNvSpPr>
          <p:nvPr>
            <p:ph type="pic" sz="quarter" idx="14"/>
          </p:nvPr>
        </p:nvSpPr>
        <p:spPr>
          <a:xfrm>
            <a:off x="6317376" y="2519359"/>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3" name="图片占位符 7"/>
          <p:cNvSpPr>
            <a:spLocks noGrp="1"/>
          </p:cNvSpPr>
          <p:nvPr>
            <p:ph type="pic" sz="quarter" idx="15"/>
          </p:nvPr>
        </p:nvSpPr>
        <p:spPr>
          <a:xfrm>
            <a:off x="1017588" y="4068244"/>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4" name="图片占位符 7"/>
          <p:cNvSpPr>
            <a:spLocks noGrp="1"/>
          </p:cNvSpPr>
          <p:nvPr>
            <p:ph type="pic" sz="quarter" idx="16"/>
          </p:nvPr>
        </p:nvSpPr>
        <p:spPr>
          <a:xfrm>
            <a:off x="2342535" y="4068243"/>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5" name="图片占位符 7"/>
          <p:cNvSpPr>
            <a:spLocks noGrp="1"/>
          </p:cNvSpPr>
          <p:nvPr>
            <p:ph type="pic" sz="quarter" idx="17"/>
          </p:nvPr>
        </p:nvSpPr>
        <p:spPr>
          <a:xfrm>
            <a:off x="3667482" y="4068242"/>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6" name="图片占位符 7"/>
          <p:cNvSpPr>
            <a:spLocks noGrp="1"/>
          </p:cNvSpPr>
          <p:nvPr>
            <p:ph type="pic" sz="quarter" idx="18"/>
          </p:nvPr>
        </p:nvSpPr>
        <p:spPr>
          <a:xfrm>
            <a:off x="4992429" y="4068241"/>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7" name="图片占位符 7"/>
          <p:cNvSpPr>
            <a:spLocks noGrp="1"/>
          </p:cNvSpPr>
          <p:nvPr>
            <p:ph type="pic" sz="quarter" idx="19"/>
          </p:nvPr>
        </p:nvSpPr>
        <p:spPr>
          <a:xfrm>
            <a:off x="6317376" y="4068240"/>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Tree>
    <p:extLst>
      <p:ext uri="{BB962C8B-B14F-4D97-AF65-F5344CB8AC3E}">
        <p14:creationId xmlns:p14="http://schemas.microsoft.com/office/powerpoint/2010/main" val="200567871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788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9402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017588" y="2519363"/>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9" name="图片占位符 7"/>
          <p:cNvSpPr>
            <a:spLocks noGrp="1"/>
          </p:cNvSpPr>
          <p:nvPr>
            <p:ph type="pic" sz="quarter" idx="11"/>
          </p:nvPr>
        </p:nvSpPr>
        <p:spPr>
          <a:xfrm>
            <a:off x="2342535" y="2519362"/>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0" name="图片占位符 7"/>
          <p:cNvSpPr>
            <a:spLocks noGrp="1"/>
          </p:cNvSpPr>
          <p:nvPr>
            <p:ph type="pic" sz="quarter" idx="12"/>
          </p:nvPr>
        </p:nvSpPr>
        <p:spPr>
          <a:xfrm>
            <a:off x="3667482" y="2519361"/>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1" name="图片占位符 7"/>
          <p:cNvSpPr>
            <a:spLocks noGrp="1"/>
          </p:cNvSpPr>
          <p:nvPr>
            <p:ph type="pic" sz="quarter" idx="13"/>
          </p:nvPr>
        </p:nvSpPr>
        <p:spPr>
          <a:xfrm>
            <a:off x="4992429" y="2519360"/>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2" name="图片占位符 7"/>
          <p:cNvSpPr>
            <a:spLocks noGrp="1"/>
          </p:cNvSpPr>
          <p:nvPr>
            <p:ph type="pic" sz="quarter" idx="14"/>
          </p:nvPr>
        </p:nvSpPr>
        <p:spPr>
          <a:xfrm>
            <a:off x="6317376" y="2519359"/>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3" name="图片占位符 7"/>
          <p:cNvSpPr>
            <a:spLocks noGrp="1"/>
          </p:cNvSpPr>
          <p:nvPr>
            <p:ph type="pic" sz="quarter" idx="15"/>
          </p:nvPr>
        </p:nvSpPr>
        <p:spPr>
          <a:xfrm>
            <a:off x="1017588" y="4068244"/>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4" name="图片占位符 7"/>
          <p:cNvSpPr>
            <a:spLocks noGrp="1"/>
          </p:cNvSpPr>
          <p:nvPr>
            <p:ph type="pic" sz="quarter" idx="16"/>
          </p:nvPr>
        </p:nvSpPr>
        <p:spPr>
          <a:xfrm>
            <a:off x="2342535" y="4068243"/>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5" name="图片占位符 7"/>
          <p:cNvSpPr>
            <a:spLocks noGrp="1"/>
          </p:cNvSpPr>
          <p:nvPr>
            <p:ph type="pic" sz="quarter" idx="17"/>
          </p:nvPr>
        </p:nvSpPr>
        <p:spPr>
          <a:xfrm>
            <a:off x="3667482" y="4068242"/>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6" name="图片占位符 7"/>
          <p:cNvSpPr>
            <a:spLocks noGrp="1"/>
          </p:cNvSpPr>
          <p:nvPr>
            <p:ph type="pic" sz="quarter" idx="18"/>
          </p:nvPr>
        </p:nvSpPr>
        <p:spPr>
          <a:xfrm>
            <a:off x="4992429" y="4068241"/>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
        <p:nvSpPr>
          <p:cNvPr id="17" name="图片占位符 7"/>
          <p:cNvSpPr>
            <a:spLocks noGrp="1"/>
          </p:cNvSpPr>
          <p:nvPr>
            <p:ph type="pic" sz="quarter" idx="19"/>
          </p:nvPr>
        </p:nvSpPr>
        <p:spPr>
          <a:xfrm>
            <a:off x="6317376" y="4068240"/>
            <a:ext cx="1184275" cy="1400175"/>
          </a:xfrm>
          <a:solidFill>
            <a:schemeClr val="bg1">
              <a:lumMod val="85000"/>
            </a:schemeClr>
          </a:solidFill>
          <a:ln>
            <a:noFill/>
          </a:ln>
        </p:spPr>
        <p:txBody>
          <a:bodyPr>
            <a:normAutofit/>
          </a:bodyPr>
          <a:lstStyle>
            <a:lvl1pPr>
              <a:defRPr sz="1200">
                <a:latin typeface="微软雅黑" panose="020B0503020204020204" pitchFamily="34" charset="-122"/>
                <a:ea typeface="微软雅黑" panose="020B0503020204020204" pitchFamily="34" charset="-122"/>
              </a:defRPr>
            </a:lvl1pPr>
          </a:lstStyle>
          <a:p>
            <a:endParaRPr lang="zh-CN" altLang="en-US"/>
          </a:p>
        </p:txBody>
      </p:sp>
    </p:spTree>
    <p:extLst>
      <p:ext uri="{BB962C8B-B14F-4D97-AF65-F5344CB8AC3E}">
        <p14:creationId xmlns:p14="http://schemas.microsoft.com/office/powerpoint/2010/main" val="20651517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458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2291899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930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8300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62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4712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376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8301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018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90922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417787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149320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423294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203678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189099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2DBED314-5824-4369-B571-8A8719E95487}" type="datetimeFigureOut">
              <a:rPr lang="zh-CN" altLang="en-US" smtClean="0"/>
              <a:t>2016/8/2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374558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ED314-5824-4369-B571-8A8719E95487}" type="datetimeFigureOut">
              <a:rPr lang="zh-CN" altLang="en-US" smtClean="0"/>
              <a:t>2016/8/2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2B7B4-A2B8-4BDE-A99B-9C5E6A824DC8}" type="slidenum">
              <a:rPr lang="zh-CN" altLang="en-US" smtClean="0"/>
              <a:t>‹#›</a:t>
            </a:fld>
            <a:endParaRPr lang="zh-CN" altLang="en-US"/>
          </a:p>
        </p:txBody>
      </p:sp>
    </p:spTree>
    <p:extLst>
      <p:ext uri="{BB962C8B-B14F-4D97-AF65-F5344CB8AC3E}">
        <p14:creationId xmlns:p14="http://schemas.microsoft.com/office/powerpoint/2010/main" val="2785875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25F3D-9A31-454A-909D-69E3E5BC4DA6}" type="datetimeFigureOut">
              <a:rPr lang="zh-CN" altLang="en-US" smtClean="0">
                <a:solidFill>
                  <a:prstClr val="black">
                    <a:tint val="75000"/>
                  </a:prstClr>
                </a:solidFill>
              </a:rPr>
              <a:pPr/>
              <a:t>2016/8/2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FDDD-E6DE-48EE-B90C-85DE2C395A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50716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9.jpeg"/><Relationship Id="rId7" Type="http://schemas.openxmlformats.org/officeDocument/2006/relationships/customXml" Target="../ink/ink2.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customXml" Target="../ink/ink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6" name="文本框 1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839044" y="5845526"/>
            <a:ext cx="11172363" cy="523220"/>
          </a:xfrm>
          <a:prstGeom prst="rect">
            <a:avLst/>
          </a:prstGeom>
          <a:noFill/>
        </p:spPr>
        <p:txBody>
          <a:bodyPr wrap="square" rtlCol="0">
            <a:spAutoFit/>
          </a:bodyPr>
          <a:lstStyle/>
          <a:p>
            <a:pPr algn="ctr"/>
            <a:r>
              <a:rPr lang="zh-CN" altLang="en-US" sz="2800" dirty="0" smtClean="0">
                <a:solidFill>
                  <a:schemeClr val="bg1"/>
                </a:solidFill>
                <a:latin typeface="方正姚体" panose="02010601030101010101" pitchFamily="2" charset="-122"/>
                <a:ea typeface="方正姚体" panose="02010601030101010101" pitchFamily="2" charset="-122"/>
              </a:rPr>
              <a:t>“承责任之重，随智慧</a:t>
            </a:r>
            <a:r>
              <a:rPr lang="zh-CN" altLang="en-US" sz="2800" dirty="0">
                <a:solidFill>
                  <a:schemeClr val="bg1"/>
                </a:solidFill>
                <a:latin typeface="方正姚体" panose="02010601030101010101" pitchFamily="2" charset="-122"/>
                <a:ea typeface="方正姚体" panose="02010601030101010101" pitchFamily="2" charset="-122"/>
              </a:rPr>
              <a:t>之光，怀感恩之心，寻梦想之</a:t>
            </a:r>
            <a:r>
              <a:rPr lang="zh-CN" altLang="en-US" sz="2800" dirty="0" smtClean="0">
                <a:solidFill>
                  <a:schemeClr val="bg1"/>
                </a:solidFill>
                <a:latin typeface="方正姚体" panose="02010601030101010101" pitchFamily="2" charset="-122"/>
                <a:ea typeface="方正姚体" panose="02010601030101010101" pitchFamily="2" charset="-122"/>
              </a:rPr>
              <a:t>途”</a:t>
            </a:r>
            <a:endParaRPr lang="zh-CN" altLang="en-US" sz="2800" dirty="0">
              <a:solidFill>
                <a:schemeClr val="bg1"/>
              </a:solidFill>
              <a:latin typeface="方正姚体" panose="02010601030101010101" pitchFamily="2" charset="-122"/>
              <a:ea typeface="方正姚体" panose="02010601030101010101" pitchFamily="2" charset="-122"/>
            </a:endParaRPr>
          </a:p>
        </p:txBody>
      </p:sp>
      <p:sp>
        <p:nvSpPr>
          <p:cNvPr id="2" name="矩形 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0" y="1615999"/>
            <a:ext cx="12199621" cy="36222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2645223" y="2540732"/>
            <a:ext cx="6929850" cy="1981205"/>
            <a:chOff x="3833948" y="2266405"/>
            <a:chExt cx="4524103" cy="1981205"/>
          </a:xfrm>
        </p:grpSpPr>
        <p:cxnSp>
          <p:nvCxnSpPr>
            <p:cNvPr id="3" name="直接连接符 2"/>
            <p:cNvCxnSpPr/>
            <p:nvPr/>
          </p:nvCxnSpPr>
          <p:spPr>
            <a:xfrm>
              <a:off x="3833948" y="2266405"/>
              <a:ext cx="4524103" cy="0"/>
            </a:xfrm>
            <a:prstGeom prst="line">
              <a:avLst/>
            </a:prstGeom>
            <a:ln w="57150">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833948" y="4247610"/>
              <a:ext cx="4524103" cy="0"/>
            </a:xfrm>
            <a:prstGeom prst="line">
              <a:avLst/>
            </a:prstGeom>
            <a:ln w="19050">
              <a:solidFill>
                <a:srgbClr val="294547"/>
              </a:solidFill>
            </a:ln>
          </p:spPr>
          <p:style>
            <a:lnRef idx="1">
              <a:schemeClr val="accent1"/>
            </a:lnRef>
            <a:fillRef idx="0">
              <a:schemeClr val="accent1"/>
            </a:fillRef>
            <a:effectRef idx="0">
              <a:schemeClr val="accent1"/>
            </a:effectRef>
            <a:fontRef idx="minor">
              <a:schemeClr val="tx1"/>
            </a:fontRef>
          </p:style>
        </p:cxnSp>
      </p:grpSp>
      <p:sp>
        <p:nvSpPr>
          <p:cNvPr id="18" name="文本框 17"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2497182" y="2926627"/>
            <a:ext cx="7223762" cy="923330"/>
          </a:xfrm>
          <a:prstGeom prst="rect">
            <a:avLst/>
          </a:prstGeom>
          <a:noFill/>
        </p:spPr>
        <p:txBody>
          <a:bodyPr wrap="square" rtlCol="0">
            <a:spAutoFit/>
          </a:bodyPr>
          <a:lstStyle/>
          <a:p>
            <a:pPr algn="ctr"/>
            <a:r>
              <a:rPr lang="zh-CN" altLang="en-US" sz="5400" dirty="0" smtClean="0">
                <a:solidFill>
                  <a:srgbClr val="294547"/>
                </a:solidFill>
                <a:latin typeface="方正姚体" panose="02010601030101010101" pitchFamily="2" charset="-122"/>
                <a:ea typeface="方正姚体" panose="02010601030101010101" pitchFamily="2" charset="-122"/>
              </a:rPr>
              <a:t>工作不是眼前的苟且</a:t>
            </a:r>
            <a:endParaRPr lang="zh-CN" altLang="en-US" sz="5400" dirty="0">
              <a:solidFill>
                <a:srgbClr val="294547"/>
              </a:solidFill>
              <a:latin typeface="方正姚体" panose="02010601030101010101" pitchFamily="2" charset="-122"/>
              <a:ea typeface="方正姚体" panose="02010601030101010101" pitchFamily="2" charset="-122"/>
            </a:endParaRPr>
          </a:p>
        </p:txBody>
      </p:sp>
      <p:sp>
        <p:nvSpPr>
          <p:cNvPr id="7" name="矩形 6"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4953333" y="3979825"/>
            <a:ext cx="2007280" cy="507831"/>
          </a:xfrm>
          <a:prstGeom prst="rect">
            <a:avLst/>
          </a:prstGeom>
        </p:spPr>
        <p:txBody>
          <a:bodyPr wrap="none">
            <a:spAutoFit/>
          </a:bodyPr>
          <a:lstStyle/>
          <a:p>
            <a:pPr algn="ctr">
              <a:lnSpc>
                <a:spcPct val="150000"/>
              </a:lnSpc>
            </a:pPr>
            <a:r>
              <a:rPr lang="zh-CN" altLang="en-US" dirty="0" smtClean="0">
                <a:solidFill>
                  <a:srgbClr val="294547"/>
                </a:solidFill>
                <a:latin typeface="微软雅黑" panose="020B0503020204020204" pitchFamily="34" charset="-122"/>
                <a:ea typeface="微软雅黑" panose="020B0503020204020204" pitchFamily="34" charset="-122"/>
              </a:rPr>
              <a:t>东南公司   张纯敏</a:t>
            </a:r>
            <a:endParaRPr lang="zh-CN" altLang="en-US" dirty="0">
              <a:solidFill>
                <a:srgbClr val="294547"/>
              </a:solidFill>
              <a:latin typeface="微软雅黑" panose="020B0503020204020204" pitchFamily="34" charset="-122"/>
              <a:ea typeface="微软雅黑" panose="020B0503020204020204" pitchFamily="34" charset="-122"/>
            </a:endParaRPr>
          </a:p>
        </p:txBody>
      </p:sp>
      <p:grpSp>
        <p:nvGrpSpPr>
          <p:cNvPr id="11" name="组合 1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5782016" y="2248298"/>
            <a:ext cx="643211" cy="599440"/>
            <a:chOff x="1515290" y="770709"/>
            <a:chExt cx="511608" cy="476793"/>
          </a:xfrm>
        </p:grpSpPr>
        <p:sp>
          <p:nvSpPr>
            <p:cNvPr id="12" name="菱形 11"/>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flipH="1">
            <a:off x="9104811" y="1615999"/>
            <a:ext cx="705396" cy="1026452"/>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26" name="直接连接符 2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flipH="1">
            <a:off x="9070449" y="2164716"/>
            <a:ext cx="470262" cy="683022"/>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27" name="直接连接符 26"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flipH="1">
            <a:off x="2392202" y="4270357"/>
            <a:ext cx="705396" cy="1026452"/>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28" name="直接连接符 27"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flipH="1">
            <a:off x="2357840" y="4819074"/>
            <a:ext cx="470262" cy="683022"/>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sp>
        <p:nvSpPr>
          <p:cNvPr id="4"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sp>
        <p:nvSpPr>
          <p:cNvPr id="20" name="矩形 1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4953333" y="4536293"/>
            <a:ext cx="2627642" cy="507831"/>
          </a:xfrm>
          <a:prstGeom prst="rect">
            <a:avLst/>
          </a:prstGeom>
        </p:spPr>
        <p:txBody>
          <a:bodyPr wrap="none">
            <a:spAutoFit/>
          </a:bodyPr>
          <a:lstStyle/>
          <a:p>
            <a:pPr algn="ctr">
              <a:lnSpc>
                <a:spcPct val="150000"/>
              </a:lnSpc>
            </a:pPr>
            <a:r>
              <a:rPr lang="zh-CN" altLang="en-US" dirty="0" smtClean="0">
                <a:solidFill>
                  <a:srgbClr val="294547"/>
                </a:solidFill>
                <a:latin typeface="微软雅黑" panose="020B0503020204020204" pitchFamily="34" charset="-122"/>
                <a:ea typeface="微软雅黑" panose="020B0503020204020204" pitchFamily="34" charset="-122"/>
              </a:rPr>
              <a:t>导       师   刘克强  高工</a:t>
            </a:r>
            <a:endParaRPr lang="zh-CN" altLang="en-US" dirty="0">
              <a:solidFill>
                <a:srgbClr val="29454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16623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54817"/>
          </a:xfrm>
          <a:prstGeom prst="rect">
            <a:avLst/>
          </a:prstGeom>
          <a:solidFill>
            <a:srgbClr val="DBD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95774" y="0"/>
            <a:ext cx="768998" cy="982225"/>
          </a:xfrm>
          <a:prstGeom prst="rect">
            <a:avLst/>
          </a:prstGeom>
          <a:solidFill>
            <a:srgbClr val="434E77"/>
          </a:solidFill>
          <a:ln>
            <a:noFill/>
          </a:ln>
          <a:effectLst>
            <a:outerShdw blurRad="508000" sx="102000" sy="102000" algn="ctr" rotWithShape="0">
              <a:srgbClr val="434E7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latin typeface="微软雅黑" panose="020B0503020204020204" pitchFamily="34" charset="-122"/>
                <a:ea typeface="微软雅黑" panose="020B0503020204020204" pitchFamily="34" charset="-122"/>
              </a:rPr>
              <a:t>01</a:t>
            </a:r>
            <a:endParaRPr lang="zh-CN" altLang="en-US" sz="2400" b="1">
              <a:latin typeface="微软雅黑" panose="020B0503020204020204" pitchFamily="34" charset="-122"/>
              <a:ea typeface="微软雅黑" panose="020B0503020204020204" pitchFamily="34" charset="-122"/>
            </a:endParaRPr>
          </a:p>
        </p:txBody>
      </p:sp>
      <p:sp>
        <p:nvSpPr>
          <p:cNvPr id="8" name="TextBox 1"/>
          <p:cNvSpPr txBox="1"/>
          <p:nvPr/>
        </p:nvSpPr>
        <p:spPr>
          <a:xfrm>
            <a:off x="1295402" y="108103"/>
            <a:ext cx="4957914" cy="461665"/>
          </a:xfrm>
          <a:prstGeom prst="rect">
            <a:avLst/>
          </a:prstGeom>
          <a:noFill/>
        </p:spPr>
        <p:txBody>
          <a:bodyPr wrap="square" rtlCol="0">
            <a:spAutoFit/>
          </a:bodyPr>
          <a:lstStyle/>
          <a:p>
            <a:r>
              <a:rPr lang="zh-CN" altLang="en-US" sz="2400" b="1" dirty="0">
                <a:solidFill>
                  <a:schemeClr val="tx1">
                    <a:lumMod val="85000"/>
                    <a:lumOff val="15000"/>
                  </a:schemeClr>
                </a:solidFill>
                <a:ea typeface="Roboto" panose="02000000000000000000" pitchFamily="2" charset="0"/>
              </a:rPr>
              <a:t>吴淞江行洪工程可研协调</a:t>
            </a:r>
            <a:r>
              <a:rPr lang="zh-CN" altLang="en-US" sz="2400" b="1" dirty="0" smtClean="0">
                <a:solidFill>
                  <a:schemeClr val="tx1">
                    <a:lumMod val="85000"/>
                    <a:lumOff val="15000"/>
                  </a:schemeClr>
                </a:solidFill>
                <a:ea typeface="Roboto" panose="02000000000000000000" pitchFamily="2" charset="0"/>
              </a:rPr>
              <a:t>汇总项目</a:t>
            </a:r>
            <a:endParaRPr lang="zh-CN" altLang="en-US" sz="2400" b="1" dirty="0">
              <a:solidFill>
                <a:schemeClr val="tx1">
                  <a:lumMod val="85000"/>
                  <a:lumOff val="15000"/>
                </a:schemeClr>
              </a:solidFill>
              <a:ea typeface="Roboto" panose="02000000000000000000" pitchFamily="2" charset="0"/>
            </a:endParaRPr>
          </a:p>
        </p:txBody>
      </p:sp>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19" y="1946959"/>
            <a:ext cx="5715000" cy="3495675"/>
          </a:xfrm>
          <a:prstGeom prst="rect">
            <a:avLst/>
          </a:prstGeom>
        </p:spPr>
      </p:pic>
      <p:sp>
        <p:nvSpPr>
          <p:cNvPr id="63" name="矩形 62"/>
          <p:cNvSpPr/>
          <p:nvPr/>
        </p:nvSpPr>
        <p:spPr>
          <a:xfrm>
            <a:off x="8529393" y="2386732"/>
            <a:ext cx="3442156" cy="2369880"/>
          </a:xfrm>
          <a:prstGeom prst="rect">
            <a:avLst/>
          </a:prstGeom>
        </p:spPr>
        <p:txBody>
          <a:bodyPr wrap="square">
            <a:spAutoFit/>
          </a:bodyPr>
          <a:lstStyle/>
          <a:p>
            <a:r>
              <a:rPr lang="zh-CN" altLang="en-US" sz="2400" b="1" dirty="0" smtClean="0">
                <a:solidFill>
                  <a:srgbClr val="434E77"/>
                </a:solidFill>
              </a:rPr>
              <a:t>似懂非懂</a:t>
            </a:r>
            <a:endParaRPr lang="en-US" altLang="zh-CN" sz="2400" b="1" dirty="0" smtClean="0">
              <a:solidFill>
                <a:srgbClr val="434E77"/>
              </a:solidFill>
            </a:endParaRPr>
          </a:p>
          <a:p>
            <a:endParaRPr lang="en-US" altLang="zh-CN" sz="2400" dirty="0" smtClean="0">
              <a:solidFill>
                <a:schemeClr val="tx1">
                  <a:lumMod val="75000"/>
                  <a:lumOff val="25000"/>
                </a:schemeClr>
              </a:solidFill>
            </a:endParaRPr>
          </a:p>
          <a:p>
            <a:r>
              <a:rPr lang="zh-CN" altLang="en-US" sz="2000" dirty="0" smtClean="0">
                <a:solidFill>
                  <a:schemeClr val="tx1">
                    <a:lumMod val="75000"/>
                    <a:lumOff val="25000"/>
                  </a:schemeClr>
                </a:solidFill>
              </a:rPr>
              <a:t>自信心受挫</a:t>
            </a:r>
            <a:endParaRPr lang="en-US" altLang="zh-CN" sz="2000" dirty="0" smtClean="0">
              <a:solidFill>
                <a:schemeClr val="tx1">
                  <a:lumMod val="75000"/>
                  <a:lumOff val="25000"/>
                </a:schemeClr>
              </a:solidFill>
            </a:endParaRPr>
          </a:p>
          <a:p>
            <a:endParaRPr lang="en-US" altLang="zh-CN" sz="2000" dirty="0">
              <a:solidFill>
                <a:schemeClr val="tx1">
                  <a:lumMod val="75000"/>
                  <a:lumOff val="25000"/>
                </a:schemeClr>
              </a:solidFill>
            </a:endParaRPr>
          </a:p>
          <a:p>
            <a:r>
              <a:rPr lang="zh-CN" altLang="en-US" sz="2000" dirty="0" smtClean="0">
                <a:solidFill>
                  <a:schemeClr val="tx1">
                    <a:lumMod val="75000"/>
                    <a:lumOff val="25000"/>
                  </a:schemeClr>
                </a:solidFill>
              </a:rPr>
              <a:t>专业知识欠缺</a:t>
            </a:r>
            <a:endParaRPr lang="en-US" altLang="zh-CN" sz="2000" dirty="0" smtClean="0">
              <a:solidFill>
                <a:schemeClr val="tx1">
                  <a:lumMod val="75000"/>
                  <a:lumOff val="25000"/>
                </a:schemeClr>
              </a:solidFill>
            </a:endParaRPr>
          </a:p>
          <a:p>
            <a:r>
              <a:rPr lang="zh-CN" altLang="en-US" sz="2000" dirty="0" smtClean="0">
                <a:solidFill>
                  <a:schemeClr val="tx1">
                    <a:lumMod val="75000"/>
                    <a:lumOff val="25000"/>
                  </a:schemeClr>
                </a:solidFill>
              </a:rPr>
              <a:t>流域情况了解不够</a:t>
            </a:r>
            <a:endParaRPr lang="en-US" altLang="zh-CN" sz="2000" dirty="0" smtClean="0">
              <a:solidFill>
                <a:schemeClr val="tx1">
                  <a:lumMod val="75000"/>
                  <a:lumOff val="25000"/>
                </a:schemeClr>
              </a:solidFill>
            </a:endParaRPr>
          </a:p>
          <a:p>
            <a:r>
              <a:rPr lang="en-US" altLang="zh-CN" sz="2000" dirty="0" smtClean="0">
                <a:solidFill>
                  <a:schemeClr val="tx1">
                    <a:lumMod val="75000"/>
                    <a:lumOff val="25000"/>
                  </a:schemeClr>
                </a:solidFill>
              </a:rPr>
              <a:t>……</a:t>
            </a:r>
            <a:endParaRPr lang="zh-CN" altLang="en-US" sz="2000" dirty="0">
              <a:solidFill>
                <a:schemeClr val="tx1">
                  <a:lumMod val="75000"/>
                  <a:lumOff val="25000"/>
                </a:schemeClr>
              </a:solidFill>
            </a:endParaRPr>
          </a:p>
        </p:txBody>
      </p:sp>
      <p:cxnSp>
        <p:nvCxnSpPr>
          <p:cNvPr id="64" name="Straight Connector 15"/>
          <p:cNvCxnSpPr/>
          <p:nvPr/>
        </p:nvCxnSpPr>
        <p:spPr>
          <a:xfrm flipH="1">
            <a:off x="7408489" y="1966618"/>
            <a:ext cx="20586" cy="3456356"/>
          </a:xfrm>
          <a:prstGeom prst="line">
            <a:avLst/>
          </a:prstGeom>
          <a:ln w="952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91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54817"/>
          </a:xfrm>
          <a:prstGeom prst="rect">
            <a:avLst/>
          </a:prstGeom>
          <a:solidFill>
            <a:srgbClr val="DBD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
          <p:cNvSpPr txBox="1"/>
          <p:nvPr/>
        </p:nvSpPr>
        <p:spPr>
          <a:xfrm>
            <a:off x="7451416" y="961532"/>
            <a:ext cx="4548452" cy="523220"/>
          </a:xfrm>
          <a:prstGeom prst="rect">
            <a:avLst/>
          </a:prstGeom>
          <a:noFill/>
        </p:spPr>
        <p:txBody>
          <a:bodyPr wrap="square" rtlCol="0">
            <a:spAutoFit/>
          </a:bodyPr>
          <a:lstStyle/>
          <a:p>
            <a:r>
              <a:rPr lang="zh-CN" altLang="en-US" sz="2800" b="1" dirty="0">
                <a:solidFill>
                  <a:srgbClr val="C00000"/>
                </a:solidFill>
                <a:ea typeface="Roboto" panose="02000000000000000000" pitchFamily="2" charset="0"/>
              </a:rPr>
              <a:t>专业</a:t>
            </a:r>
            <a:r>
              <a:rPr lang="zh-CN" altLang="en-US" b="1" dirty="0">
                <a:solidFill>
                  <a:schemeClr val="tx1">
                    <a:lumMod val="85000"/>
                    <a:lumOff val="15000"/>
                  </a:schemeClr>
                </a:solidFill>
                <a:ea typeface="Roboto" panose="02000000000000000000" pitchFamily="2" charset="0"/>
              </a:rPr>
              <a:t>源于</a:t>
            </a:r>
            <a:r>
              <a:rPr lang="zh-CN" altLang="en-US" b="1" dirty="0" smtClean="0">
                <a:solidFill>
                  <a:schemeClr val="tx1">
                    <a:lumMod val="85000"/>
                    <a:lumOff val="15000"/>
                  </a:schemeClr>
                </a:solidFill>
                <a:ea typeface="Roboto" panose="02000000000000000000" pitchFamily="2" charset="0"/>
              </a:rPr>
              <a:t>勤奋     </a:t>
            </a:r>
            <a:r>
              <a:rPr lang="zh-CN" altLang="en-US" sz="2800" b="1" dirty="0" smtClean="0">
                <a:solidFill>
                  <a:srgbClr val="C00000"/>
                </a:solidFill>
                <a:ea typeface="Roboto" panose="02000000000000000000" pitchFamily="2" charset="0"/>
              </a:rPr>
              <a:t>信心</a:t>
            </a:r>
            <a:r>
              <a:rPr lang="zh-CN" altLang="en-US" b="1" dirty="0">
                <a:solidFill>
                  <a:schemeClr val="tx1">
                    <a:lumMod val="85000"/>
                    <a:lumOff val="15000"/>
                  </a:schemeClr>
                </a:solidFill>
                <a:ea typeface="Roboto" panose="02000000000000000000" pitchFamily="2" charset="0"/>
              </a:rPr>
              <a:t>大于困难</a:t>
            </a:r>
          </a:p>
        </p:txBody>
      </p:sp>
      <p:sp>
        <p:nvSpPr>
          <p:cNvPr id="11" name="图片占位符 10"/>
          <p:cNvSpPr>
            <a:spLocks noGrp="1"/>
          </p:cNvSpPr>
          <p:nvPr>
            <p:ph type="pic" sz="quarter" idx="12"/>
          </p:nvPr>
        </p:nvSpPr>
        <p:spPr>
          <a:xfrm>
            <a:off x="8145397" y="2434812"/>
            <a:ext cx="2751592" cy="2519999"/>
          </a:xfrm>
        </p:spPr>
      </p:sp>
      <p:sp>
        <p:nvSpPr>
          <p:cNvPr id="9" name="图片占位符 8"/>
          <p:cNvSpPr>
            <a:spLocks noGrp="1"/>
          </p:cNvSpPr>
          <p:nvPr>
            <p:ph type="pic" sz="quarter" idx="10"/>
          </p:nvPr>
        </p:nvSpPr>
        <p:spPr>
          <a:xfrm>
            <a:off x="999023" y="2434812"/>
            <a:ext cx="2865230" cy="2519999"/>
          </a:xfrm>
        </p:spPr>
      </p:sp>
      <p:sp>
        <p:nvSpPr>
          <p:cNvPr id="10" name="图片占位符 9"/>
          <p:cNvSpPr>
            <a:spLocks noGrp="1"/>
          </p:cNvSpPr>
          <p:nvPr>
            <p:ph type="pic" sz="quarter" idx="11"/>
          </p:nvPr>
        </p:nvSpPr>
        <p:spPr>
          <a:xfrm>
            <a:off x="4619633" y="2434812"/>
            <a:ext cx="2767239" cy="2519999"/>
          </a:xfrm>
        </p:spPr>
      </p:sp>
      <p:grpSp>
        <p:nvGrpSpPr>
          <p:cNvPr id="63" name="组合 62"/>
          <p:cNvGrpSpPr/>
          <p:nvPr/>
        </p:nvGrpSpPr>
        <p:grpSpPr>
          <a:xfrm>
            <a:off x="999022" y="4954812"/>
            <a:ext cx="2865231" cy="1048999"/>
            <a:chOff x="874713" y="4866325"/>
            <a:chExt cx="2520000" cy="1048999"/>
          </a:xfrm>
        </p:grpSpPr>
        <p:sp>
          <p:nvSpPr>
            <p:cNvPr id="46" name="矩形 45"/>
            <p:cNvSpPr/>
            <p:nvPr/>
          </p:nvSpPr>
          <p:spPr>
            <a:xfrm>
              <a:off x="874713" y="4866325"/>
              <a:ext cx="2520000" cy="1039175"/>
            </a:xfrm>
            <a:prstGeom prst="rect">
              <a:avLst/>
            </a:prstGeom>
            <a:solidFill>
              <a:srgbClr val="D3D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888419" y="5015078"/>
              <a:ext cx="2346447" cy="900246"/>
            </a:xfrm>
            <a:prstGeom prst="rect">
              <a:avLst/>
            </a:prstGeom>
          </p:spPr>
          <p:txBody>
            <a:bodyPr wrap="square">
              <a:spAutoFit/>
            </a:bodyPr>
            <a:lstStyle/>
            <a:p>
              <a:pPr algn="just">
                <a:lnSpc>
                  <a:spcPct val="125000"/>
                </a:lnSpc>
              </a:pPr>
              <a:r>
                <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工程水文学</a:t>
              </a:r>
              <a:r>
                <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a:t>
              </a:r>
            </a:p>
            <a:p>
              <a:pPr algn="just">
                <a:lnSpc>
                  <a:spcPct val="125000"/>
                </a:lnSpc>
              </a:pPr>
              <a:r>
                <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水资源规划及利用</a:t>
              </a:r>
              <a:r>
                <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等</a:t>
              </a:r>
              <a:endPar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endParaRPr>
            </a:p>
            <a:p>
              <a:pPr algn="just">
                <a:lnSpc>
                  <a:spcPct val="125000"/>
                </a:lnSpc>
              </a:pPr>
              <a:endParaRPr lang="en-US" altLang="zh-CN" sz="1000" dirty="0">
                <a:solidFill>
                  <a:schemeClr val="tx1">
                    <a:lumMod val="75000"/>
                    <a:lumOff val="25000"/>
                  </a:schemeClr>
                </a:solidFill>
                <a:ea typeface="Open Sans Light" panose="020B0306030504020204" pitchFamily="34" charset="0"/>
                <a:cs typeface="Lato" panose="020F0502020204030203" pitchFamily="34" charset="0"/>
              </a:endParaRPr>
            </a:p>
          </p:txBody>
        </p:sp>
      </p:grpSp>
      <p:sp>
        <p:nvSpPr>
          <p:cNvPr id="30" name="TextBox 1"/>
          <p:cNvSpPr txBox="1"/>
          <p:nvPr/>
        </p:nvSpPr>
        <p:spPr>
          <a:xfrm>
            <a:off x="476557" y="21712"/>
            <a:ext cx="4548452" cy="584775"/>
          </a:xfrm>
          <a:prstGeom prst="rect">
            <a:avLst/>
          </a:prstGeom>
          <a:noFill/>
        </p:spPr>
        <p:txBody>
          <a:bodyPr wrap="square" rtlCol="0">
            <a:spAutoFit/>
          </a:bodyPr>
          <a:lstStyle/>
          <a:p>
            <a:r>
              <a:rPr lang="zh-CN" altLang="en-US" sz="3200" b="1" dirty="0" smtClean="0">
                <a:solidFill>
                  <a:schemeClr val="tx1">
                    <a:lumMod val="85000"/>
                    <a:lumOff val="15000"/>
                  </a:schemeClr>
                </a:solidFill>
                <a:ea typeface="Roboto" panose="02000000000000000000" pitchFamily="2" charset="0"/>
              </a:rPr>
              <a:t>加强学习，快速融入</a:t>
            </a:r>
            <a:endParaRPr lang="zh-CN" altLang="en-US" sz="3200" b="1" dirty="0">
              <a:solidFill>
                <a:schemeClr val="tx1">
                  <a:lumMod val="85000"/>
                  <a:lumOff val="15000"/>
                </a:schemeClr>
              </a:solidFill>
              <a:ea typeface="Roboto" panose="02000000000000000000" pitchFamily="2" charset="0"/>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570" y="2348434"/>
            <a:ext cx="2831690" cy="2586394"/>
          </a:xfrm>
          <a:prstGeom prst="rect">
            <a:avLst/>
          </a:prstGeom>
        </p:spPr>
      </p:pic>
      <p:sp>
        <p:nvSpPr>
          <p:cNvPr id="42" name="矩形 41"/>
          <p:cNvSpPr/>
          <p:nvPr/>
        </p:nvSpPr>
        <p:spPr>
          <a:xfrm>
            <a:off x="999022" y="1866487"/>
            <a:ext cx="2865231" cy="568325"/>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cap="all" dirty="0" smtClean="0">
                <a:solidFill>
                  <a:schemeClr val="bg1">
                    <a:lumMod val="95000"/>
                  </a:schemeClr>
                </a:solidFill>
                <a:latin typeface="微软雅黑" panose="020B0503020204020204" pitchFamily="34" charset="-122"/>
                <a:ea typeface="微软雅黑" panose="020B0503020204020204" pitchFamily="34" charset="-122"/>
                <a:cs typeface="Open Sans" pitchFamily="34" charset="0"/>
              </a:rPr>
              <a:t>水利专业知识</a:t>
            </a:r>
            <a:endParaRPr lang="en-US" altLang="zh-CN" sz="2000" b="1" cap="all" dirty="0">
              <a:solidFill>
                <a:schemeClr val="bg1">
                  <a:lumMod val="95000"/>
                </a:schemeClr>
              </a:solidFill>
              <a:latin typeface="微软雅黑" panose="020B0503020204020204" pitchFamily="34" charset="-122"/>
              <a:ea typeface="微软雅黑" panose="020B0503020204020204" pitchFamily="34" charset="-122"/>
              <a:cs typeface="Open Sans" pitchFamily="34" charset="0"/>
            </a:endParaRPr>
          </a:p>
        </p:txBody>
      </p:sp>
      <p:pic>
        <p:nvPicPr>
          <p:cNvPr id="32" name="图片 158750"/>
          <p:cNvPicPr>
            <a:picLocks noChangeArrowheads="1"/>
          </p:cNvPicPr>
          <p:nvPr/>
        </p:nvPicPr>
        <p:blipFill>
          <a:blip r:embed="rId4" cstate="print">
            <a:extLst>
              <a:ext uri="{28A0092B-C50C-407E-A947-70E740481C1C}">
                <a14:useLocalDpi xmlns:a14="http://schemas.microsoft.com/office/drawing/2010/main" val="0"/>
              </a:ext>
            </a:extLst>
          </a:blip>
          <a:srcRect l="4338" t="13470" r="3117" b="13760"/>
          <a:stretch>
            <a:fillRect/>
          </a:stretch>
        </p:blipFill>
        <p:spPr bwMode="auto">
          <a:xfrm>
            <a:off x="4599428" y="2150649"/>
            <a:ext cx="2787444" cy="3088325"/>
          </a:xfrm>
          <a:prstGeom prst="rect">
            <a:avLst/>
          </a:prstGeom>
          <a:noFill/>
          <a:ln>
            <a:noFill/>
          </a:ln>
          <a:extLst/>
        </p:spPr>
      </p:pic>
      <p:sp>
        <p:nvSpPr>
          <p:cNvPr id="43" name="矩形 42"/>
          <p:cNvSpPr/>
          <p:nvPr/>
        </p:nvSpPr>
        <p:spPr>
          <a:xfrm>
            <a:off x="4597059" y="1866487"/>
            <a:ext cx="2808000" cy="568325"/>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cap="all" dirty="0" smtClean="0">
                <a:solidFill>
                  <a:schemeClr val="bg1">
                    <a:lumMod val="95000"/>
                  </a:schemeClr>
                </a:solidFill>
                <a:latin typeface="微软雅黑" panose="020B0503020204020204" pitchFamily="34" charset="-122"/>
                <a:ea typeface="微软雅黑" panose="020B0503020204020204" pitchFamily="34" charset="-122"/>
                <a:cs typeface="Open Sans" pitchFamily="34" charset="0"/>
              </a:rPr>
              <a:t>流域规划</a:t>
            </a:r>
            <a:endParaRPr lang="en-US" altLang="zh-CN" sz="2000" b="1" cap="all" dirty="0">
              <a:solidFill>
                <a:schemeClr val="bg1">
                  <a:lumMod val="95000"/>
                </a:schemeClr>
              </a:solidFill>
              <a:latin typeface="微软雅黑" panose="020B0503020204020204" pitchFamily="34" charset="-122"/>
              <a:ea typeface="微软雅黑" panose="020B0503020204020204" pitchFamily="34" charset="-122"/>
              <a:cs typeface="Open Sans" pitchFamily="34" charset="0"/>
            </a:endParaRPr>
          </a:p>
        </p:txBody>
      </p:sp>
      <p:grpSp>
        <p:nvGrpSpPr>
          <p:cNvPr id="64" name="组合 63"/>
          <p:cNvGrpSpPr/>
          <p:nvPr/>
        </p:nvGrpSpPr>
        <p:grpSpPr>
          <a:xfrm>
            <a:off x="4542871" y="4954812"/>
            <a:ext cx="2860816" cy="1039175"/>
            <a:chOff x="3463331" y="4866325"/>
            <a:chExt cx="2572240" cy="1039175"/>
          </a:xfrm>
        </p:grpSpPr>
        <p:sp>
          <p:nvSpPr>
            <p:cNvPr id="47" name="矩形 46"/>
            <p:cNvSpPr/>
            <p:nvPr/>
          </p:nvSpPr>
          <p:spPr>
            <a:xfrm>
              <a:off x="3515571" y="4866325"/>
              <a:ext cx="2520000" cy="1039175"/>
            </a:xfrm>
            <a:prstGeom prst="rect">
              <a:avLst/>
            </a:prstGeom>
            <a:solidFill>
              <a:srgbClr val="D3D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3463331" y="4892123"/>
              <a:ext cx="2557120" cy="987578"/>
            </a:xfrm>
            <a:prstGeom prst="rect">
              <a:avLst/>
            </a:prstGeom>
          </p:spPr>
          <p:txBody>
            <a:bodyPr wrap="square">
              <a:spAutoFit/>
            </a:bodyPr>
            <a:lstStyle/>
            <a:p>
              <a:pPr algn="just">
                <a:lnSpc>
                  <a:spcPct val="125000"/>
                </a:lnSpc>
              </a:pPr>
              <a:r>
                <a:rPr lang="zh-CN"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《太湖流域防洪规划》</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endParaRPr>
            </a:p>
            <a:p>
              <a:pPr algn="just">
                <a:lnSpc>
                  <a:spcPct val="125000"/>
                </a:lnSpc>
              </a:pPr>
              <a:r>
                <a:rPr lang="zh-CN"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《太湖流域水资源综合规划》</a:t>
              </a:r>
              <a:r>
                <a:rPr lang="zh-CN"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《太湖流域综合规划》</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等</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endParaRPr>
            </a:p>
          </p:txBody>
        </p:sp>
      </p:grpSp>
      <p:pic>
        <p:nvPicPr>
          <p:cNvPr id="33" name="图片 32"/>
          <p:cNvPicPr>
            <a:picLocks noChangeAspect="1"/>
          </p:cNvPicPr>
          <p:nvPr/>
        </p:nvPicPr>
        <p:blipFill rotWithShape="1">
          <a:blip r:embed="rId5"/>
          <a:srcRect l="39263" t="28982" r="38190" b="20401"/>
          <a:stretch/>
        </p:blipFill>
        <p:spPr>
          <a:xfrm>
            <a:off x="8162211" y="2009528"/>
            <a:ext cx="2732407" cy="3197273"/>
          </a:xfrm>
          <a:prstGeom prst="rect">
            <a:avLst/>
          </a:prstGeom>
          <a:ln>
            <a:noFill/>
          </a:ln>
          <a:effectLst>
            <a:outerShdw blurRad="292100" dist="139700" dir="2700000" algn="tl" rotWithShape="0">
              <a:srgbClr val="333333">
                <a:alpha val="65000"/>
              </a:srgbClr>
            </a:outerShdw>
          </a:effectLst>
        </p:spPr>
      </p:pic>
      <p:grpSp>
        <p:nvGrpSpPr>
          <p:cNvPr id="65" name="组合 64"/>
          <p:cNvGrpSpPr/>
          <p:nvPr/>
        </p:nvGrpSpPr>
        <p:grpSpPr>
          <a:xfrm>
            <a:off x="8140406" y="4954812"/>
            <a:ext cx="2756583" cy="1057649"/>
            <a:chOff x="6151858" y="4866325"/>
            <a:chExt cx="2524571" cy="1057649"/>
          </a:xfrm>
        </p:grpSpPr>
        <p:sp>
          <p:nvSpPr>
            <p:cNvPr id="48" name="矩形 47"/>
            <p:cNvSpPr/>
            <p:nvPr/>
          </p:nvSpPr>
          <p:spPr>
            <a:xfrm>
              <a:off x="6156429" y="4866325"/>
              <a:ext cx="2520000" cy="1039175"/>
            </a:xfrm>
            <a:prstGeom prst="rect">
              <a:avLst/>
            </a:prstGeom>
            <a:solidFill>
              <a:srgbClr val="D3D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6151858" y="4908311"/>
              <a:ext cx="2524571" cy="1015663"/>
            </a:xfrm>
            <a:prstGeom prst="rect">
              <a:avLst/>
            </a:prstGeom>
          </p:spPr>
          <p:txBody>
            <a:bodyPr wrap="square">
              <a:spAutoFit/>
            </a:bodyPr>
            <a:lstStyle/>
            <a:p>
              <a:pPr algn="just">
                <a:lnSpc>
                  <a:spcPct val="125000"/>
                </a:lnSpc>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太湖流域水利重大问题要点</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报告；工程相关省市已有成果报告、会议备忘录等</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endParaRPr>
            </a:p>
          </p:txBody>
        </p:sp>
      </p:grpSp>
      <p:sp>
        <p:nvSpPr>
          <p:cNvPr id="44" name="矩形 43"/>
          <p:cNvSpPr/>
          <p:nvPr/>
        </p:nvSpPr>
        <p:spPr>
          <a:xfrm>
            <a:off x="8145397" y="1866487"/>
            <a:ext cx="2751592" cy="568325"/>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cap="all" dirty="0">
                <a:solidFill>
                  <a:schemeClr val="bg1">
                    <a:lumMod val="95000"/>
                  </a:schemeClr>
                </a:solidFill>
                <a:latin typeface="微软雅黑" panose="020B0503020204020204" pitchFamily="34" charset="-122"/>
                <a:ea typeface="微软雅黑" panose="020B0503020204020204" pitchFamily="34" charset="-122"/>
                <a:cs typeface="Open Sans" pitchFamily="34" charset="0"/>
              </a:rPr>
              <a:t>相关</a:t>
            </a:r>
            <a:r>
              <a:rPr lang="zh-CN" altLang="en-US" sz="2000" b="1" cap="all" dirty="0" smtClean="0">
                <a:solidFill>
                  <a:schemeClr val="bg1">
                    <a:lumMod val="95000"/>
                  </a:schemeClr>
                </a:solidFill>
                <a:latin typeface="微软雅黑" panose="020B0503020204020204" pitchFamily="34" charset="-122"/>
                <a:ea typeface="微软雅黑" panose="020B0503020204020204" pitchFamily="34" charset="-122"/>
                <a:cs typeface="Open Sans" pitchFamily="34" charset="0"/>
              </a:rPr>
              <a:t>技术报告</a:t>
            </a:r>
            <a:endParaRPr lang="en-US" altLang="zh-CN" sz="2000" b="1" cap="all" dirty="0">
              <a:solidFill>
                <a:schemeClr val="bg1">
                  <a:lumMod val="95000"/>
                </a:schemeClr>
              </a:solidFill>
              <a:latin typeface="微软雅黑" panose="020B0503020204020204" pitchFamily="34" charset="-122"/>
              <a:ea typeface="微软雅黑" panose="020B0503020204020204" pitchFamily="34" charset="-122"/>
              <a:cs typeface="Open Sans" pitchFamily="34" charset="0"/>
            </a:endParaRPr>
          </a:p>
        </p:txBody>
      </p:sp>
    </p:spTree>
    <p:extLst>
      <p:ext uri="{BB962C8B-B14F-4D97-AF65-F5344CB8AC3E}">
        <p14:creationId xmlns:p14="http://schemas.microsoft.com/office/powerpoint/2010/main" val="326619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54817"/>
          </a:xfrm>
          <a:prstGeom prst="rect">
            <a:avLst/>
          </a:prstGeom>
          <a:solidFill>
            <a:srgbClr val="DBD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1"/>
          <p:cNvSpPr txBox="1"/>
          <p:nvPr/>
        </p:nvSpPr>
        <p:spPr>
          <a:xfrm>
            <a:off x="460515" y="35020"/>
            <a:ext cx="4548452" cy="584775"/>
          </a:xfrm>
          <a:prstGeom prst="rect">
            <a:avLst/>
          </a:prstGeom>
          <a:noFill/>
        </p:spPr>
        <p:txBody>
          <a:bodyPr wrap="square" rtlCol="0">
            <a:spAutoFit/>
          </a:bodyPr>
          <a:lstStyle/>
          <a:p>
            <a:r>
              <a:rPr lang="zh-CN" altLang="en-US" sz="3200" b="1" dirty="0">
                <a:solidFill>
                  <a:schemeClr val="tx1">
                    <a:lumMod val="85000"/>
                    <a:lumOff val="15000"/>
                  </a:schemeClr>
                </a:solidFill>
                <a:ea typeface="Roboto" panose="02000000000000000000" pitchFamily="2" charset="0"/>
              </a:rPr>
              <a:t>求真探索，不计付出</a:t>
            </a: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997" r="-1" b="1491"/>
          <a:stretch/>
        </p:blipFill>
        <p:spPr>
          <a:xfrm>
            <a:off x="8972495" y="2133594"/>
            <a:ext cx="2613735" cy="3681663"/>
          </a:xfrm>
          <a:prstGeom prst="rect">
            <a:avLst/>
          </a:prstGeom>
          <a:ln>
            <a:noFill/>
          </a:ln>
          <a:effectLst>
            <a:outerShdw blurRad="292100" dist="139700" dir="2700000" algn="tl" rotWithShape="0">
              <a:srgbClr val="333333">
                <a:alpha val="65000"/>
              </a:srgbClr>
            </a:outerShdw>
          </a:effectLst>
        </p:spPr>
      </p:pic>
      <p:graphicFrame>
        <p:nvGraphicFramePr>
          <p:cNvPr id="6" name="图示 5"/>
          <p:cNvGraphicFramePr/>
          <p:nvPr>
            <p:extLst>
              <p:ext uri="{D42A27DB-BD31-4B8C-83A1-F6EECF244321}">
                <p14:modId xmlns:p14="http://schemas.microsoft.com/office/powerpoint/2010/main" val="3461676029"/>
              </p:ext>
            </p:extLst>
          </p:nvPr>
        </p:nvGraphicFramePr>
        <p:xfrm>
          <a:off x="460515" y="2133594"/>
          <a:ext cx="8128000" cy="3523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8" name="直接箭头连接符 7"/>
          <p:cNvCxnSpPr/>
          <p:nvPr/>
        </p:nvCxnSpPr>
        <p:spPr>
          <a:xfrm>
            <a:off x="5791200" y="4812628"/>
            <a:ext cx="2937600" cy="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268668" y="967953"/>
            <a:ext cx="5698997" cy="738664"/>
          </a:xfrm>
          <a:prstGeom prst="rect">
            <a:avLst/>
          </a:prstGeom>
        </p:spPr>
        <p:txBody>
          <a:bodyPr wrap="none">
            <a:spAutoFit/>
          </a:bodyPr>
          <a:lstStyle/>
          <a:p>
            <a:pPr indent="127000" algn="ctr">
              <a:lnSpc>
                <a:spcPct val="150000"/>
              </a:lnSpc>
              <a:spcAft>
                <a:spcPts val="0"/>
              </a:spcAft>
            </a:pPr>
            <a:r>
              <a:rPr lang="zh-CN" alt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Lato" panose="020F0502020204030203" pitchFamily="34" charset="0"/>
              </a:rPr>
              <a:t>吴淞江行洪工程总体布局方案研究</a:t>
            </a:r>
          </a:p>
        </p:txBody>
      </p:sp>
      <p:sp>
        <p:nvSpPr>
          <p:cNvPr id="12" name="矩形 11"/>
          <p:cNvSpPr/>
          <p:nvPr/>
        </p:nvSpPr>
        <p:spPr>
          <a:xfrm>
            <a:off x="8728800" y="1124655"/>
            <a:ext cx="3064477" cy="523220"/>
          </a:xfrm>
          <a:prstGeom prst="rect">
            <a:avLst/>
          </a:prstGeom>
        </p:spPr>
        <p:txBody>
          <a:bodyPr wrap="square">
            <a:spAutoFit/>
          </a:bodyPr>
          <a:lstStyle/>
          <a:p>
            <a:r>
              <a:rPr lang="zh-CN" altLang="en-US" sz="2800" b="1" dirty="0">
                <a:solidFill>
                  <a:srgbClr val="C00000"/>
                </a:solidFill>
                <a:ea typeface="Roboto" panose="02000000000000000000" pitchFamily="2" charset="0"/>
              </a:rPr>
              <a:t>“献身 负责 求实”</a:t>
            </a:r>
          </a:p>
        </p:txBody>
      </p:sp>
    </p:spTree>
    <p:extLst>
      <p:ext uri="{BB962C8B-B14F-4D97-AF65-F5344CB8AC3E}">
        <p14:creationId xmlns:p14="http://schemas.microsoft.com/office/powerpoint/2010/main" val="12674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3064042" cy="1138989"/>
            <a:chOff x="5776237" y="84680"/>
            <a:chExt cx="2345531" cy="1407318"/>
          </a:xfrm>
        </p:grpSpPr>
        <p:sp>
          <p:nvSpPr>
            <p:cNvPr id="13" name="矩形 12"/>
            <p:cNvSpPr/>
            <p:nvPr/>
          </p:nvSpPr>
          <p:spPr>
            <a:xfrm>
              <a:off x="5776237" y="84680"/>
              <a:ext cx="2345531" cy="1407318"/>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矩形 13"/>
            <p:cNvSpPr/>
            <p:nvPr/>
          </p:nvSpPr>
          <p:spPr>
            <a:xfrm>
              <a:off x="5776237" y="84680"/>
              <a:ext cx="2345531" cy="1407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CN" altLang="en-US" sz="2700" b="1" kern="1200" dirty="0" smtClean="0"/>
                <a:t>方案</a:t>
              </a:r>
              <a:endParaRPr lang="en-US" altLang="zh-CN" sz="2700" b="1" kern="1200" dirty="0" smtClean="0"/>
            </a:p>
            <a:p>
              <a:pPr lvl="0" algn="ctr" defTabSz="1200150">
                <a:lnSpc>
                  <a:spcPct val="90000"/>
                </a:lnSpc>
                <a:spcBef>
                  <a:spcPct val="0"/>
                </a:spcBef>
                <a:spcAft>
                  <a:spcPct val="35000"/>
                </a:spcAft>
              </a:pPr>
              <a:r>
                <a:rPr lang="zh-CN" altLang="en-US" sz="2700" b="1" kern="1200" dirty="0" smtClean="0"/>
                <a:t>设计</a:t>
              </a:r>
              <a:r>
                <a:rPr lang="en-US" altLang="zh-CN" sz="2700" b="1" kern="1200" dirty="0" smtClean="0"/>
                <a:t>+</a:t>
              </a:r>
              <a:r>
                <a:rPr lang="zh-CN" altLang="en-US" sz="2700" b="1" kern="1200" dirty="0" smtClean="0"/>
                <a:t>计算</a:t>
              </a:r>
              <a:r>
                <a:rPr lang="en-US" altLang="zh-CN" sz="2700" b="1" kern="1200" dirty="0" smtClean="0"/>
                <a:t>+</a:t>
              </a:r>
              <a:r>
                <a:rPr lang="zh-CN" altLang="en-US" sz="2700" b="1" kern="1200" dirty="0" smtClean="0"/>
                <a:t>分析</a:t>
              </a:r>
              <a:endParaRPr lang="zh-CN" altLang="en-US" sz="2700" b="1" kern="1200" dirty="0"/>
            </a:p>
          </p:txBody>
        </p:sp>
      </p:gr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21" y="1368091"/>
            <a:ext cx="11925300" cy="222885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1" y="3826043"/>
            <a:ext cx="12069679" cy="2250405"/>
          </a:xfrm>
          <a:prstGeom prst="rect">
            <a:avLst/>
          </a:prstGeom>
        </p:spPr>
      </p:pic>
      <p:grpSp>
        <p:nvGrpSpPr>
          <p:cNvPr id="17" name="组合 16"/>
          <p:cNvGrpSpPr/>
          <p:nvPr/>
        </p:nvGrpSpPr>
        <p:grpSpPr>
          <a:xfrm>
            <a:off x="4099453" y="3596941"/>
            <a:ext cx="3887789" cy="878806"/>
            <a:chOff x="6329305" y="3823089"/>
            <a:chExt cx="3887789" cy="2057400"/>
          </a:xfrm>
        </p:grpSpPr>
        <p:sp>
          <p:nvSpPr>
            <p:cNvPr id="18" name="矩形 17"/>
            <p:cNvSpPr/>
            <p:nvPr/>
          </p:nvSpPr>
          <p:spPr>
            <a:xfrm>
              <a:off x="6329306" y="3823089"/>
              <a:ext cx="3887788" cy="2057400"/>
            </a:xfrm>
            <a:prstGeom prst="rect">
              <a:avLst/>
            </a:prstGeom>
            <a:solidFill>
              <a:srgbClr val="D3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329305" y="3902000"/>
              <a:ext cx="3884165" cy="665760"/>
            </a:xfrm>
            <a:prstGeom prst="rect">
              <a:avLst/>
            </a:prstGeom>
          </p:spPr>
          <p:txBody>
            <a:bodyPr wrap="square">
              <a:spAutoFit/>
            </a:bodyPr>
            <a:lstStyle/>
            <a:p>
              <a:pPr algn="just">
                <a:lnSpc>
                  <a:spcPct val="150000"/>
                </a:lnSpc>
                <a:spcBef>
                  <a:spcPts val="750"/>
                </a:spcBef>
                <a:buSzPct val="100000"/>
                <a:defRPr sz="1800"/>
              </a:pPr>
              <a:r>
                <a:rPr lang="zh-CN" altLang="en-US" sz="2800" b="1" dirty="0" smtClean="0">
                  <a:solidFill>
                    <a:srgbClr val="21282F"/>
                  </a:solidFill>
                  <a:latin typeface="微软雅黑" panose="020B0503020204020204" pitchFamily="34" charset="-122"/>
                  <a:ea typeface="微软雅黑" panose="020B0503020204020204" pitchFamily="34" charset="-122"/>
                  <a:cs typeface="Arimo"/>
                  <a:sym typeface="Arimo"/>
                </a:rPr>
                <a:t>目标导向</a:t>
              </a:r>
              <a:r>
                <a:rPr lang="en-US" altLang="zh-CN" sz="2800" b="1" dirty="0" smtClean="0">
                  <a:solidFill>
                    <a:srgbClr val="21282F"/>
                  </a:solidFill>
                  <a:latin typeface="微软雅黑" panose="020B0503020204020204" pitchFamily="34" charset="-122"/>
                  <a:ea typeface="微软雅黑" panose="020B0503020204020204" pitchFamily="34" charset="-122"/>
                  <a:cs typeface="Arimo"/>
                  <a:sym typeface="Arimo"/>
                </a:rPr>
                <a:t>——</a:t>
              </a:r>
              <a:r>
                <a:rPr lang="zh-CN" altLang="en-US" sz="2800" b="1" dirty="0" smtClean="0">
                  <a:solidFill>
                    <a:srgbClr val="21282F"/>
                  </a:solidFill>
                  <a:latin typeface="微软雅黑" panose="020B0503020204020204" pitchFamily="34" charset="-122"/>
                  <a:ea typeface="微软雅黑" panose="020B0503020204020204" pitchFamily="34" charset="-122"/>
                  <a:cs typeface="Arimo"/>
                  <a:sym typeface="Arimo"/>
                </a:rPr>
                <a:t>问题导向</a:t>
              </a:r>
              <a:endParaRPr lang="en-US" altLang="zh-CN" sz="2800" b="1" dirty="0">
                <a:solidFill>
                  <a:srgbClr val="21282F"/>
                </a:solidFill>
                <a:latin typeface="微软雅黑" panose="020B0503020204020204" pitchFamily="34" charset="-122"/>
                <a:ea typeface="微软雅黑" panose="020B0503020204020204" pitchFamily="34" charset="-122"/>
                <a:cs typeface="Arimo"/>
                <a:sym typeface="Arimo"/>
              </a:endParaRPr>
            </a:p>
          </p:txBody>
        </p:sp>
      </p:grpSp>
      <p:grpSp>
        <p:nvGrpSpPr>
          <p:cNvPr id="20" name="组合 19"/>
          <p:cNvGrpSpPr/>
          <p:nvPr/>
        </p:nvGrpSpPr>
        <p:grpSpPr>
          <a:xfrm>
            <a:off x="4099453" y="2654288"/>
            <a:ext cx="3887789" cy="942653"/>
            <a:chOff x="6329305" y="2880436"/>
            <a:chExt cx="3887789" cy="942653"/>
          </a:xfrm>
        </p:grpSpPr>
        <p:sp>
          <p:nvSpPr>
            <p:cNvPr id="21" name="Shape 1872"/>
            <p:cNvSpPr/>
            <p:nvPr/>
          </p:nvSpPr>
          <p:spPr>
            <a:xfrm>
              <a:off x="6329305" y="2880436"/>
              <a:ext cx="3887789" cy="942653"/>
            </a:xfrm>
            <a:prstGeom prst="rect">
              <a:avLst/>
            </a:prstGeom>
            <a:solidFill>
              <a:srgbClr val="434E77"/>
            </a:solidFill>
            <a:ln w="12700">
              <a:miter lim="400000"/>
            </a:ln>
          </p:spPr>
          <p:txBody>
            <a:bodyPr lIns="0" tIns="0" rIns="0" bIns="0" anchor="ctr"/>
            <a:lstStyle/>
            <a:p>
              <a:pPr lvl="0">
                <a:defRPr sz="3200"/>
              </a:pPr>
              <a:r>
                <a:rPr lang="zh-CN" altLang="en-US" dirty="0" smtClean="0"/>
                <a:t>  </a:t>
              </a:r>
              <a:r>
                <a:rPr lang="zh-CN" altLang="en-US" b="1" dirty="0" smtClean="0">
                  <a:solidFill>
                    <a:schemeClr val="bg1"/>
                  </a:solidFill>
                </a:rPr>
                <a:t>科学家</a:t>
              </a:r>
              <a:r>
                <a:rPr lang="en-US" altLang="zh-CN" b="1" dirty="0" smtClean="0">
                  <a:solidFill>
                    <a:schemeClr val="bg1"/>
                  </a:solidFill>
                </a:rPr>
                <a:t>——</a:t>
              </a:r>
              <a:r>
                <a:rPr lang="zh-CN" altLang="en-US" b="1" dirty="0" smtClean="0">
                  <a:solidFill>
                    <a:schemeClr val="bg1"/>
                  </a:solidFill>
                </a:rPr>
                <a:t>工程师</a:t>
              </a:r>
              <a:endParaRPr b="1" dirty="0">
                <a:solidFill>
                  <a:schemeClr val="bg1"/>
                </a:solidFill>
              </a:endParaRPr>
            </a:p>
          </p:txBody>
        </p:sp>
        <p:sp>
          <p:nvSpPr>
            <p:cNvPr id="23" name="矩形 22"/>
            <p:cNvSpPr/>
            <p:nvPr/>
          </p:nvSpPr>
          <p:spPr>
            <a:xfrm>
              <a:off x="6772987" y="2959347"/>
              <a:ext cx="3189456" cy="299697"/>
            </a:xfrm>
            <a:prstGeom prst="rect">
              <a:avLst/>
            </a:prstGeom>
          </p:spPr>
          <p:txBody>
            <a:bodyPr wrap="square">
              <a:spAutoFit/>
            </a:bodyPr>
            <a:lstStyle/>
            <a:p>
              <a:pPr lvl="0" algn="just">
                <a:lnSpc>
                  <a:spcPct val="150000"/>
                </a:lnSpc>
                <a:defRPr sz="1800" b="0">
                  <a:solidFill>
                    <a:srgbClr val="000000"/>
                  </a:solidFill>
                </a:defRPr>
              </a:pPr>
              <a:endParaRPr lang="en-US" altLang="zh-CN" sz="1000" dirty="0">
                <a:solidFill>
                  <a:schemeClr val="bg1"/>
                </a:solidFill>
              </a:endParaRPr>
            </a:p>
          </p:txBody>
        </p:sp>
      </p:grpSp>
      <p:sp>
        <p:nvSpPr>
          <p:cNvPr id="24" name="矩形 23"/>
          <p:cNvSpPr/>
          <p:nvPr/>
        </p:nvSpPr>
        <p:spPr>
          <a:xfrm>
            <a:off x="8261685" y="307884"/>
            <a:ext cx="4306691" cy="523220"/>
          </a:xfrm>
          <a:prstGeom prst="rect">
            <a:avLst/>
          </a:prstGeom>
        </p:spPr>
        <p:txBody>
          <a:bodyPr wrap="square">
            <a:spAutoFit/>
          </a:bodyPr>
          <a:lstStyle/>
          <a:p>
            <a:r>
              <a:rPr lang="zh-CN" altLang="en-US" sz="2800" b="1" dirty="0" smtClean="0">
                <a:solidFill>
                  <a:srgbClr val="C00000"/>
                </a:solidFill>
                <a:ea typeface="Roboto" panose="02000000000000000000" pitchFamily="2" charset="0"/>
              </a:rPr>
              <a:t>责任 专业 诚信 共赢</a:t>
            </a:r>
            <a:endParaRPr lang="zh-CN" altLang="en-US" sz="2800" b="1" dirty="0">
              <a:solidFill>
                <a:srgbClr val="C00000"/>
              </a:solidFill>
              <a:ea typeface="Roboto" panose="02000000000000000000" pitchFamily="2" charset="0"/>
            </a:endParaRPr>
          </a:p>
        </p:txBody>
      </p:sp>
    </p:spTree>
    <p:extLst>
      <p:ext uri="{BB962C8B-B14F-4D97-AF65-F5344CB8AC3E}">
        <p14:creationId xmlns:p14="http://schemas.microsoft.com/office/powerpoint/2010/main" val="222848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5" presetClass="path" presetSubtype="0" decel="100000" fill="hold" nodeType="withEffect">
                                  <p:stCondLst>
                                    <p:cond delay="700"/>
                                  </p:stCondLst>
                                  <p:childTnLst>
                                    <p:animMotion origin="layout" path="M 0.01667 2.96296E-6 L -2.91667E-6 2.96296E-6 " pathEditMode="relative" rAng="0" ptsTypes="AA">
                                      <p:cBhvr>
                                        <p:cTn id="9" dur="1000" fill="hold"/>
                                        <p:tgtEl>
                                          <p:spTgt spid="20"/>
                                        </p:tgtEl>
                                        <p:attrNameLst>
                                          <p:attrName>ppt_x</p:attrName>
                                          <p:attrName>ppt_y</p:attrName>
                                        </p:attrNameLst>
                                      </p:cBhvr>
                                      <p:rCtr x="-833" y="0"/>
                                    </p:animMotion>
                                  </p:childTnLst>
                                </p:cTn>
                              </p:par>
                              <p:par>
                                <p:cTn id="10" presetID="10" presetClass="entr" presetSubtype="0" fill="hold" nodeType="withEffect">
                                  <p:stCondLst>
                                    <p:cond delay="8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nodeType="withEffect">
                                  <p:stCondLst>
                                    <p:cond delay="800"/>
                                  </p:stCondLst>
                                  <p:childTnLst>
                                    <p:animMotion origin="layout" path="M 0.01667 4.07407E-6 L -2.91667E-6 4.07407E-6 " pathEditMode="relative" rAng="0" ptsTypes="AA">
                                      <p:cBhvr>
                                        <p:cTn id="14" dur="1000" fill="hold"/>
                                        <p:tgtEl>
                                          <p:spTgt spid="17"/>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54817"/>
          </a:xfrm>
          <a:prstGeom prst="rect">
            <a:avLst/>
          </a:prstGeom>
          <a:solidFill>
            <a:srgbClr val="DBD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1"/>
          <p:cNvSpPr txBox="1"/>
          <p:nvPr/>
        </p:nvSpPr>
        <p:spPr>
          <a:xfrm>
            <a:off x="427886" y="32407"/>
            <a:ext cx="5211146" cy="584775"/>
          </a:xfrm>
          <a:prstGeom prst="rect">
            <a:avLst/>
          </a:prstGeom>
          <a:noFill/>
        </p:spPr>
        <p:txBody>
          <a:bodyPr wrap="square" rtlCol="0">
            <a:spAutoFit/>
          </a:bodyPr>
          <a:lstStyle/>
          <a:p>
            <a:r>
              <a:rPr lang="zh-CN" altLang="en-US" sz="3200" b="1" dirty="0" smtClean="0">
                <a:solidFill>
                  <a:schemeClr val="tx1">
                    <a:lumMod val="85000"/>
                    <a:lumOff val="15000"/>
                  </a:schemeClr>
                </a:solidFill>
                <a:ea typeface="Roboto" panose="02000000000000000000" pitchFamily="2" charset="0"/>
              </a:rPr>
              <a:t>温故知新，内化于心</a:t>
            </a:r>
            <a:endParaRPr lang="zh-CN" altLang="en-US" sz="3200" b="1" dirty="0">
              <a:solidFill>
                <a:schemeClr val="tx1">
                  <a:lumMod val="85000"/>
                  <a:lumOff val="15000"/>
                </a:schemeClr>
              </a:solidFill>
              <a:ea typeface="Roboto" panose="02000000000000000000" pitchFamily="2"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86" y="2004010"/>
            <a:ext cx="4067084" cy="3690937"/>
          </a:xfrm>
          <a:prstGeom prst="rect">
            <a:avLst/>
          </a:prstGeom>
        </p:spPr>
      </p:pic>
      <p:sp>
        <p:nvSpPr>
          <p:cNvPr id="27" name="TextBox 1"/>
          <p:cNvSpPr txBox="1"/>
          <p:nvPr/>
        </p:nvSpPr>
        <p:spPr>
          <a:xfrm>
            <a:off x="427886" y="1219180"/>
            <a:ext cx="4548452" cy="523220"/>
          </a:xfrm>
          <a:prstGeom prst="rect">
            <a:avLst/>
          </a:prstGeom>
          <a:noFill/>
        </p:spPr>
        <p:txBody>
          <a:bodyPr wrap="square" rtlCol="0">
            <a:spAutoFit/>
          </a:bodyPr>
          <a:lstStyle/>
          <a:p>
            <a:r>
              <a:rPr lang="zh-CN" altLang="en-US" sz="2800" b="1" dirty="0">
                <a:solidFill>
                  <a:srgbClr val="C00000"/>
                </a:solidFill>
                <a:ea typeface="Roboto" panose="02000000000000000000" pitchFamily="2" charset="0"/>
              </a:rPr>
              <a:t>对抗遗忘</a:t>
            </a:r>
            <a:endParaRPr lang="zh-CN" altLang="en-US" b="1" dirty="0">
              <a:solidFill>
                <a:schemeClr val="tx1">
                  <a:lumMod val="85000"/>
                  <a:lumOff val="15000"/>
                </a:schemeClr>
              </a:solidFill>
              <a:ea typeface="Roboto" panose="02000000000000000000" pitchFamily="2" charset="0"/>
            </a:endParaRPr>
          </a:p>
        </p:txBody>
      </p:sp>
      <p:sp>
        <p:nvSpPr>
          <p:cNvPr id="29" name="环形箭头 28"/>
          <p:cNvSpPr/>
          <p:nvPr/>
        </p:nvSpPr>
        <p:spPr>
          <a:xfrm>
            <a:off x="6601539" y="2116985"/>
            <a:ext cx="3202349" cy="3202350"/>
          </a:xfrm>
          <a:prstGeom prst="circularArrow">
            <a:avLst>
              <a:gd name="adj1" fmla="val 3336"/>
              <a:gd name="adj2" fmla="val 1593182"/>
              <a:gd name="adj3" fmla="val 15363819"/>
              <a:gd name="adj4" fmla="val 16784433"/>
              <a:gd name="adj5" fmla="val 2480"/>
            </a:avLst>
          </a:prstGeom>
          <a:solidFill>
            <a:srgbClr val="D3DCEC"/>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Oval 11"/>
          <p:cNvSpPr/>
          <p:nvPr/>
        </p:nvSpPr>
        <p:spPr>
          <a:xfrm>
            <a:off x="7535607" y="3043546"/>
            <a:ext cx="1335677" cy="1334213"/>
          </a:xfrm>
          <a:prstGeom prst="ellipse">
            <a:avLst/>
          </a:prstGeom>
          <a:solidFill>
            <a:srgbClr val="434E7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2000" b="1" dirty="0" smtClean="0">
                <a:latin typeface="微软雅黑" panose="020B0503020204020204" pitchFamily="34" charset="-122"/>
                <a:ea typeface="微软雅黑" panose="020B0503020204020204" pitchFamily="34" charset="-122"/>
              </a:rPr>
              <a:t>良好工作习惯</a:t>
            </a:r>
            <a:endParaRPr lang="en-US" altLang="zh-CN" sz="2000" b="1" dirty="0" smtClean="0">
              <a:latin typeface="微软雅黑" panose="020B0503020204020204" pitchFamily="34" charset="-122"/>
              <a:ea typeface="微软雅黑" panose="020B0503020204020204" pitchFamily="34" charset="-122"/>
            </a:endParaRPr>
          </a:p>
        </p:txBody>
      </p:sp>
      <p:grpSp>
        <p:nvGrpSpPr>
          <p:cNvPr id="35" name="组合 34"/>
          <p:cNvGrpSpPr/>
          <p:nvPr/>
        </p:nvGrpSpPr>
        <p:grpSpPr>
          <a:xfrm>
            <a:off x="7006327" y="4430294"/>
            <a:ext cx="787403" cy="787403"/>
            <a:chOff x="4904812" y="5019333"/>
            <a:chExt cx="787403" cy="787403"/>
          </a:xfrm>
        </p:grpSpPr>
        <p:sp>
          <p:nvSpPr>
            <p:cNvPr id="36" name="任意多边形 35"/>
            <p:cNvSpPr/>
            <p:nvPr/>
          </p:nvSpPr>
          <p:spPr>
            <a:xfrm>
              <a:off x="4904812" y="5019333"/>
              <a:ext cx="787403" cy="787403"/>
            </a:xfrm>
            <a:custGeom>
              <a:avLst/>
              <a:gdLst>
                <a:gd name="connsiteX0" fmla="*/ 0 w 640079"/>
                <a:gd name="connsiteY0" fmla="*/ 320040 h 640079"/>
                <a:gd name="connsiteX1" fmla="*/ 320040 w 640079"/>
                <a:gd name="connsiteY1" fmla="*/ 0 h 640079"/>
                <a:gd name="connsiteX2" fmla="*/ 640080 w 640079"/>
                <a:gd name="connsiteY2" fmla="*/ 320040 h 640079"/>
                <a:gd name="connsiteX3" fmla="*/ 320040 w 640079"/>
                <a:gd name="connsiteY3" fmla="*/ 640080 h 640079"/>
                <a:gd name="connsiteX4" fmla="*/ 0 w 640079"/>
                <a:gd name="connsiteY4" fmla="*/ 320040 h 64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 h="640079">
                  <a:moveTo>
                    <a:pt x="0" y="320040"/>
                  </a:moveTo>
                  <a:cubicBezTo>
                    <a:pt x="0" y="143287"/>
                    <a:pt x="143287" y="0"/>
                    <a:pt x="320040" y="0"/>
                  </a:cubicBezTo>
                  <a:cubicBezTo>
                    <a:pt x="496793" y="0"/>
                    <a:pt x="640080" y="143287"/>
                    <a:pt x="640080" y="320040"/>
                  </a:cubicBezTo>
                  <a:cubicBezTo>
                    <a:pt x="640080" y="496793"/>
                    <a:pt x="496793" y="640080"/>
                    <a:pt x="320040" y="640080"/>
                  </a:cubicBezTo>
                  <a:cubicBezTo>
                    <a:pt x="143287" y="640080"/>
                    <a:pt x="0" y="496793"/>
                    <a:pt x="0" y="320040"/>
                  </a:cubicBezTo>
                  <a:close/>
                </a:path>
              </a:pathLst>
            </a:custGeom>
            <a:solidFill>
              <a:srgbClr val="434E77"/>
            </a:solid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1837" tIns="131837" rIns="131837" bIns="131837" numCol="1" spcCol="1270" anchor="ctr" anchorCtr="0">
              <a:noAutofit/>
            </a:bodyPr>
            <a:lstStyle/>
            <a:p>
              <a:pPr lvl="0" algn="ctr" defTabSz="444500">
                <a:lnSpc>
                  <a:spcPct val="90000"/>
                </a:lnSpc>
                <a:spcBef>
                  <a:spcPct val="0"/>
                </a:spcBef>
                <a:spcAft>
                  <a:spcPct val="35000"/>
                </a:spcAft>
              </a:pPr>
              <a:endParaRPr lang="en-US" sz="1000" b="1" kern="1200" dirty="0">
                <a:latin typeface="Lato" panose="020F0502020204030203" pitchFamily="34" charset="0"/>
              </a:endParaRPr>
            </a:p>
          </p:txBody>
        </p:sp>
        <p:sp>
          <p:nvSpPr>
            <p:cNvPr id="37" name="Freeform 46"/>
            <p:cNvSpPr>
              <a:spLocks noEditPoints="1"/>
            </p:cNvSpPr>
            <p:nvPr/>
          </p:nvSpPr>
          <p:spPr bwMode="auto">
            <a:xfrm>
              <a:off x="5129051" y="5250982"/>
              <a:ext cx="340197" cy="342527"/>
            </a:xfrm>
            <a:custGeom>
              <a:avLst/>
              <a:gdLst>
                <a:gd name="T0" fmla="*/ 0 w 221"/>
                <a:gd name="T1" fmla="*/ 83 h 222"/>
                <a:gd name="T2" fmla="*/ 11 w 221"/>
                <a:gd name="T3" fmla="*/ 54 h 222"/>
                <a:gd name="T4" fmla="*/ 43 w 221"/>
                <a:gd name="T5" fmla="*/ 62 h 222"/>
                <a:gd name="T6" fmla="*/ 51 w 221"/>
                <a:gd name="T7" fmla="*/ 52 h 222"/>
                <a:gd name="T8" fmla="*/ 60 w 221"/>
                <a:gd name="T9" fmla="*/ 44 h 222"/>
                <a:gd name="T10" fmla="*/ 52 w 221"/>
                <a:gd name="T11" fmla="*/ 13 h 222"/>
                <a:gd name="T12" fmla="*/ 80 w 221"/>
                <a:gd name="T13" fmla="*/ 1 h 222"/>
                <a:gd name="T14" fmla="*/ 97 w 221"/>
                <a:gd name="T15" fmla="*/ 29 h 222"/>
                <a:gd name="T16" fmla="*/ 103 w 221"/>
                <a:gd name="T17" fmla="*/ 28 h 222"/>
                <a:gd name="T18" fmla="*/ 110 w 221"/>
                <a:gd name="T19" fmla="*/ 28 h 222"/>
                <a:gd name="T20" fmla="*/ 122 w 221"/>
                <a:gd name="T21" fmla="*/ 29 h 222"/>
                <a:gd name="T22" fmla="*/ 138 w 221"/>
                <a:gd name="T23" fmla="*/ 0 h 222"/>
                <a:gd name="T24" fmla="*/ 167 w 221"/>
                <a:gd name="T25" fmla="*/ 12 h 222"/>
                <a:gd name="T26" fmla="*/ 159 w 221"/>
                <a:gd name="T27" fmla="*/ 44 h 222"/>
                <a:gd name="T28" fmla="*/ 169 w 221"/>
                <a:gd name="T29" fmla="*/ 52 h 222"/>
                <a:gd name="T30" fmla="*/ 177 w 221"/>
                <a:gd name="T31" fmla="*/ 61 h 222"/>
                <a:gd name="T32" fmla="*/ 209 w 221"/>
                <a:gd name="T33" fmla="*/ 53 h 222"/>
                <a:gd name="T34" fmla="*/ 221 w 221"/>
                <a:gd name="T35" fmla="*/ 81 h 222"/>
                <a:gd name="T36" fmla="*/ 192 w 221"/>
                <a:gd name="T37" fmla="*/ 98 h 222"/>
                <a:gd name="T38" fmla="*/ 193 w 221"/>
                <a:gd name="T39" fmla="*/ 104 h 222"/>
                <a:gd name="T40" fmla="*/ 193 w 221"/>
                <a:gd name="T41" fmla="*/ 111 h 222"/>
                <a:gd name="T42" fmla="*/ 193 w 221"/>
                <a:gd name="T43" fmla="*/ 123 h 222"/>
                <a:gd name="T44" fmla="*/ 221 w 221"/>
                <a:gd name="T45" fmla="*/ 139 h 222"/>
                <a:gd name="T46" fmla="*/ 210 w 221"/>
                <a:gd name="T47" fmla="*/ 168 h 222"/>
                <a:gd name="T48" fmla="*/ 178 w 221"/>
                <a:gd name="T49" fmla="*/ 160 h 222"/>
                <a:gd name="T50" fmla="*/ 169 w 221"/>
                <a:gd name="T51" fmla="*/ 170 h 222"/>
                <a:gd name="T52" fmla="*/ 160 w 221"/>
                <a:gd name="T53" fmla="*/ 178 h 222"/>
                <a:gd name="T54" fmla="*/ 169 w 221"/>
                <a:gd name="T55" fmla="*/ 209 h 222"/>
                <a:gd name="T56" fmla="*/ 141 w 221"/>
                <a:gd name="T57" fmla="*/ 221 h 222"/>
                <a:gd name="T58" fmla="*/ 124 w 221"/>
                <a:gd name="T59" fmla="*/ 193 h 222"/>
                <a:gd name="T60" fmla="*/ 117 w 221"/>
                <a:gd name="T61" fmla="*/ 194 h 222"/>
                <a:gd name="T62" fmla="*/ 110 w 221"/>
                <a:gd name="T63" fmla="*/ 194 h 222"/>
                <a:gd name="T64" fmla="*/ 99 w 221"/>
                <a:gd name="T65" fmla="*/ 193 h 222"/>
                <a:gd name="T66" fmla="*/ 82 w 221"/>
                <a:gd name="T67" fmla="*/ 222 h 222"/>
                <a:gd name="T68" fmla="*/ 54 w 221"/>
                <a:gd name="T69" fmla="*/ 210 h 222"/>
                <a:gd name="T70" fmla="*/ 62 w 221"/>
                <a:gd name="T71" fmla="*/ 178 h 222"/>
                <a:gd name="T72" fmla="*/ 52 w 221"/>
                <a:gd name="T73" fmla="*/ 170 h 222"/>
                <a:gd name="T74" fmla="*/ 44 w 221"/>
                <a:gd name="T75" fmla="*/ 161 h 222"/>
                <a:gd name="T76" fmla="*/ 12 w 221"/>
                <a:gd name="T77" fmla="*/ 169 h 222"/>
                <a:gd name="T78" fmla="*/ 0 w 221"/>
                <a:gd name="T79" fmla="*/ 141 h 222"/>
                <a:gd name="T80" fmla="*/ 28 w 221"/>
                <a:gd name="T81" fmla="*/ 124 h 222"/>
                <a:gd name="T82" fmla="*/ 27 w 221"/>
                <a:gd name="T83" fmla="*/ 118 h 222"/>
                <a:gd name="T84" fmla="*/ 27 w 221"/>
                <a:gd name="T85" fmla="*/ 111 h 222"/>
                <a:gd name="T86" fmla="*/ 28 w 221"/>
                <a:gd name="T87" fmla="*/ 99 h 222"/>
                <a:gd name="T88" fmla="*/ 0 w 221"/>
                <a:gd name="T89" fmla="*/ 83 h 222"/>
                <a:gd name="T90" fmla="*/ 69 w 221"/>
                <a:gd name="T91" fmla="*/ 111 h 222"/>
                <a:gd name="T92" fmla="*/ 72 w 221"/>
                <a:gd name="T93" fmla="*/ 126 h 222"/>
                <a:gd name="T94" fmla="*/ 80 w 221"/>
                <a:gd name="T95" fmla="*/ 140 h 222"/>
                <a:gd name="T96" fmla="*/ 93 w 221"/>
                <a:gd name="T97" fmla="*/ 149 h 222"/>
                <a:gd name="T98" fmla="*/ 110 w 221"/>
                <a:gd name="T99" fmla="*/ 153 h 222"/>
                <a:gd name="T100" fmla="*/ 125 w 221"/>
                <a:gd name="T101" fmla="*/ 150 h 222"/>
                <a:gd name="T102" fmla="*/ 139 w 221"/>
                <a:gd name="T103" fmla="*/ 141 h 222"/>
                <a:gd name="T104" fmla="*/ 148 w 221"/>
                <a:gd name="T105" fmla="*/ 128 h 222"/>
                <a:gd name="T106" fmla="*/ 152 w 221"/>
                <a:gd name="T107" fmla="*/ 111 h 222"/>
                <a:gd name="T108" fmla="*/ 149 w 221"/>
                <a:gd name="T109" fmla="*/ 96 h 222"/>
                <a:gd name="T110" fmla="*/ 141 w 221"/>
                <a:gd name="T111" fmla="*/ 82 h 222"/>
                <a:gd name="T112" fmla="*/ 127 w 221"/>
                <a:gd name="T113" fmla="*/ 73 h 222"/>
                <a:gd name="T114" fmla="*/ 110 w 221"/>
                <a:gd name="T115" fmla="*/ 69 h 222"/>
                <a:gd name="T116" fmla="*/ 95 w 221"/>
                <a:gd name="T117" fmla="*/ 72 h 222"/>
                <a:gd name="T118" fmla="*/ 82 w 221"/>
                <a:gd name="T119" fmla="*/ 81 h 222"/>
                <a:gd name="T120" fmla="*/ 72 w 221"/>
                <a:gd name="T121" fmla="*/ 94 h 222"/>
                <a:gd name="T122" fmla="*/ 69 w 221"/>
                <a:gd name="T123"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22">
                  <a:moveTo>
                    <a:pt x="0" y="83"/>
                  </a:moveTo>
                  <a:cubicBezTo>
                    <a:pt x="2" y="74"/>
                    <a:pt x="6" y="64"/>
                    <a:pt x="11" y="54"/>
                  </a:cubicBezTo>
                  <a:cubicBezTo>
                    <a:pt x="43" y="62"/>
                    <a:pt x="43" y="62"/>
                    <a:pt x="43" y="62"/>
                  </a:cubicBezTo>
                  <a:cubicBezTo>
                    <a:pt x="45" y="59"/>
                    <a:pt x="48" y="55"/>
                    <a:pt x="51" y="52"/>
                  </a:cubicBezTo>
                  <a:cubicBezTo>
                    <a:pt x="54" y="49"/>
                    <a:pt x="57" y="47"/>
                    <a:pt x="60" y="44"/>
                  </a:cubicBezTo>
                  <a:cubicBezTo>
                    <a:pt x="52" y="13"/>
                    <a:pt x="52" y="13"/>
                    <a:pt x="52" y="13"/>
                  </a:cubicBezTo>
                  <a:cubicBezTo>
                    <a:pt x="61" y="7"/>
                    <a:pt x="70" y="3"/>
                    <a:pt x="80" y="1"/>
                  </a:cubicBezTo>
                  <a:cubicBezTo>
                    <a:pt x="97" y="29"/>
                    <a:pt x="97" y="29"/>
                    <a:pt x="97" y="29"/>
                  </a:cubicBezTo>
                  <a:cubicBezTo>
                    <a:pt x="99" y="29"/>
                    <a:pt x="101" y="28"/>
                    <a:pt x="103" y="28"/>
                  </a:cubicBezTo>
                  <a:cubicBezTo>
                    <a:pt x="105" y="28"/>
                    <a:pt x="108" y="28"/>
                    <a:pt x="110" y="28"/>
                  </a:cubicBezTo>
                  <a:cubicBezTo>
                    <a:pt x="114" y="28"/>
                    <a:pt x="118" y="28"/>
                    <a:pt x="122" y="29"/>
                  </a:cubicBezTo>
                  <a:cubicBezTo>
                    <a:pt x="138" y="0"/>
                    <a:pt x="138" y="0"/>
                    <a:pt x="138" y="0"/>
                  </a:cubicBezTo>
                  <a:cubicBezTo>
                    <a:pt x="147" y="2"/>
                    <a:pt x="157" y="6"/>
                    <a:pt x="167" y="12"/>
                  </a:cubicBezTo>
                  <a:cubicBezTo>
                    <a:pt x="159" y="44"/>
                    <a:pt x="159" y="44"/>
                    <a:pt x="159" y="44"/>
                  </a:cubicBezTo>
                  <a:cubicBezTo>
                    <a:pt x="163" y="46"/>
                    <a:pt x="166" y="49"/>
                    <a:pt x="169" y="52"/>
                  </a:cubicBezTo>
                  <a:cubicBezTo>
                    <a:pt x="172" y="55"/>
                    <a:pt x="175" y="58"/>
                    <a:pt x="177" y="61"/>
                  </a:cubicBezTo>
                  <a:cubicBezTo>
                    <a:pt x="209" y="53"/>
                    <a:pt x="209" y="53"/>
                    <a:pt x="209" y="53"/>
                  </a:cubicBezTo>
                  <a:cubicBezTo>
                    <a:pt x="214" y="61"/>
                    <a:pt x="218" y="71"/>
                    <a:pt x="221" y="81"/>
                  </a:cubicBezTo>
                  <a:cubicBezTo>
                    <a:pt x="192" y="98"/>
                    <a:pt x="192" y="98"/>
                    <a:pt x="192" y="98"/>
                  </a:cubicBezTo>
                  <a:cubicBezTo>
                    <a:pt x="193" y="100"/>
                    <a:pt x="193" y="102"/>
                    <a:pt x="193" y="104"/>
                  </a:cubicBezTo>
                  <a:cubicBezTo>
                    <a:pt x="193" y="106"/>
                    <a:pt x="193" y="108"/>
                    <a:pt x="193" y="111"/>
                  </a:cubicBezTo>
                  <a:cubicBezTo>
                    <a:pt x="193" y="115"/>
                    <a:pt x="193" y="119"/>
                    <a:pt x="193" y="123"/>
                  </a:cubicBezTo>
                  <a:cubicBezTo>
                    <a:pt x="221" y="139"/>
                    <a:pt x="221" y="139"/>
                    <a:pt x="221" y="139"/>
                  </a:cubicBezTo>
                  <a:cubicBezTo>
                    <a:pt x="219" y="148"/>
                    <a:pt x="215" y="158"/>
                    <a:pt x="210" y="168"/>
                  </a:cubicBezTo>
                  <a:cubicBezTo>
                    <a:pt x="178" y="160"/>
                    <a:pt x="178" y="160"/>
                    <a:pt x="178" y="160"/>
                  </a:cubicBezTo>
                  <a:cubicBezTo>
                    <a:pt x="175" y="163"/>
                    <a:pt x="172" y="167"/>
                    <a:pt x="169" y="170"/>
                  </a:cubicBezTo>
                  <a:cubicBezTo>
                    <a:pt x="167" y="173"/>
                    <a:pt x="164" y="175"/>
                    <a:pt x="160" y="178"/>
                  </a:cubicBezTo>
                  <a:cubicBezTo>
                    <a:pt x="169" y="209"/>
                    <a:pt x="169" y="209"/>
                    <a:pt x="169" y="209"/>
                  </a:cubicBezTo>
                  <a:cubicBezTo>
                    <a:pt x="160" y="215"/>
                    <a:pt x="151" y="219"/>
                    <a:pt x="141" y="221"/>
                  </a:cubicBezTo>
                  <a:cubicBezTo>
                    <a:pt x="124" y="193"/>
                    <a:pt x="124" y="193"/>
                    <a:pt x="124" y="193"/>
                  </a:cubicBezTo>
                  <a:cubicBezTo>
                    <a:pt x="122" y="193"/>
                    <a:pt x="120" y="194"/>
                    <a:pt x="117" y="194"/>
                  </a:cubicBezTo>
                  <a:cubicBezTo>
                    <a:pt x="115" y="194"/>
                    <a:pt x="113" y="194"/>
                    <a:pt x="110" y="194"/>
                  </a:cubicBezTo>
                  <a:cubicBezTo>
                    <a:pt x="106" y="194"/>
                    <a:pt x="103" y="194"/>
                    <a:pt x="99" y="193"/>
                  </a:cubicBezTo>
                  <a:cubicBezTo>
                    <a:pt x="82" y="222"/>
                    <a:pt x="82" y="222"/>
                    <a:pt x="82" y="222"/>
                  </a:cubicBezTo>
                  <a:cubicBezTo>
                    <a:pt x="73" y="220"/>
                    <a:pt x="64" y="216"/>
                    <a:pt x="54" y="210"/>
                  </a:cubicBezTo>
                  <a:cubicBezTo>
                    <a:pt x="62" y="178"/>
                    <a:pt x="62" y="178"/>
                    <a:pt x="62" y="178"/>
                  </a:cubicBezTo>
                  <a:cubicBezTo>
                    <a:pt x="58" y="176"/>
                    <a:pt x="55" y="173"/>
                    <a:pt x="52" y="170"/>
                  </a:cubicBezTo>
                  <a:cubicBezTo>
                    <a:pt x="49" y="167"/>
                    <a:pt x="46" y="164"/>
                    <a:pt x="44" y="161"/>
                  </a:cubicBezTo>
                  <a:cubicBezTo>
                    <a:pt x="12" y="169"/>
                    <a:pt x="12" y="169"/>
                    <a:pt x="12" y="169"/>
                  </a:cubicBezTo>
                  <a:cubicBezTo>
                    <a:pt x="7" y="161"/>
                    <a:pt x="3" y="151"/>
                    <a:pt x="0" y="141"/>
                  </a:cubicBezTo>
                  <a:cubicBezTo>
                    <a:pt x="28" y="124"/>
                    <a:pt x="28" y="124"/>
                    <a:pt x="28" y="124"/>
                  </a:cubicBezTo>
                  <a:cubicBezTo>
                    <a:pt x="28" y="122"/>
                    <a:pt x="28" y="120"/>
                    <a:pt x="27" y="118"/>
                  </a:cubicBezTo>
                  <a:cubicBezTo>
                    <a:pt x="27" y="116"/>
                    <a:pt x="27" y="114"/>
                    <a:pt x="27" y="111"/>
                  </a:cubicBezTo>
                  <a:cubicBezTo>
                    <a:pt x="27" y="107"/>
                    <a:pt x="27" y="103"/>
                    <a:pt x="28" y="99"/>
                  </a:cubicBezTo>
                  <a:lnTo>
                    <a:pt x="0" y="83"/>
                  </a:lnTo>
                  <a:close/>
                  <a:moveTo>
                    <a:pt x="69" y="111"/>
                  </a:moveTo>
                  <a:cubicBezTo>
                    <a:pt x="69" y="116"/>
                    <a:pt x="70" y="121"/>
                    <a:pt x="72" y="126"/>
                  </a:cubicBezTo>
                  <a:cubicBezTo>
                    <a:pt x="74" y="131"/>
                    <a:pt x="76" y="136"/>
                    <a:pt x="80" y="140"/>
                  </a:cubicBezTo>
                  <a:cubicBezTo>
                    <a:pt x="84" y="144"/>
                    <a:pt x="88" y="147"/>
                    <a:pt x="93" y="149"/>
                  </a:cubicBezTo>
                  <a:cubicBezTo>
                    <a:pt x="98" y="151"/>
                    <a:pt x="104" y="153"/>
                    <a:pt x="110" y="153"/>
                  </a:cubicBezTo>
                  <a:cubicBezTo>
                    <a:pt x="115" y="153"/>
                    <a:pt x="120" y="152"/>
                    <a:pt x="125" y="150"/>
                  </a:cubicBezTo>
                  <a:cubicBezTo>
                    <a:pt x="130" y="148"/>
                    <a:pt x="135" y="145"/>
                    <a:pt x="139" y="141"/>
                  </a:cubicBezTo>
                  <a:cubicBezTo>
                    <a:pt x="143" y="138"/>
                    <a:pt x="146" y="133"/>
                    <a:pt x="148" y="128"/>
                  </a:cubicBezTo>
                  <a:cubicBezTo>
                    <a:pt x="151" y="123"/>
                    <a:pt x="152" y="117"/>
                    <a:pt x="152" y="111"/>
                  </a:cubicBezTo>
                  <a:cubicBezTo>
                    <a:pt x="152" y="106"/>
                    <a:pt x="151" y="101"/>
                    <a:pt x="149" y="96"/>
                  </a:cubicBezTo>
                  <a:cubicBezTo>
                    <a:pt x="147" y="91"/>
                    <a:pt x="144" y="86"/>
                    <a:pt x="141" y="82"/>
                  </a:cubicBezTo>
                  <a:cubicBezTo>
                    <a:pt x="137" y="78"/>
                    <a:pt x="132" y="75"/>
                    <a:pt x="127" y="73"/>
                  </a:cubicBezTo>
                  <a:cubicBezTo>
                    <a:pt x="122" y="71"/>
                    <a:pt x="117" y="69"/>
                    <a:pt x="110" y="69"/>
                  </a:cubicBezTo>
                  <a:cubicBezTo>
                    <a:pt x="105" y="69"/>
                    <a:pt x="100" y="70"/>
                    <a:pt x="95" y="72"/>
                  </a:cubicBezTo>
                  <a:cubicBezTo>
                    <a:pt x="90" y="74"/>
                    <a:pt x="86" y="77"/>
                    <a:pt x="82" y="81"/>
                  </a:cubicBezTo>
                  <a:cubicBezTo>
                    <a:pt x="78" y="84"/>
                    <a:pt x="75" y="89"/>
                    <a:pt x="72" y="94"/>
                  </a:cubicBezTo>
                  <a:cubicBezTo>
                    <a:pt x="70" y="99"/>
                    <a:pt x="69" y="105"/>
                    <a:pt x="69"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8" name="组合 37"/>
          <p:cNvGrpSpPr/>
          <p:nvPr/>
        </p:nvGrpSpPr>
        <p:grpSpPr>
          <a:xfrm>
            <a:off x="7809011" y="1959887"/>
            <a:ext cx="787403" cy="787403"/>
            <a:chOff x="5707496" y="2548926"/>
            <a:chExt cx="787403" cy="787403"/>
          </a:xfrm>
        </p:grpSpPr>
        <p:sp>
          <p:nvSpPr>
            <p:cNvPr id="39" name="任意多边形 38"/>
            <p:cNvSpPr/>
            <p:nvPr/>
          </p:nvSpPr>
          <p:spPr>
            <a:xfrm>
              <a:off x="5707496" y="2548926"/>
              <a:ext cx="787403" cy="787403"/>
            </a:xfrm>
            <a:custGeom>
              <a:avLst/>
              <a:gdLst>
                <a:gd name="connsiteX0" fmla="*/ 0 w 640079"/>
                <a:gd name="connsiteY0" fmla="*/ 320040 h 640079"/>
                <a:gd name="connsiteX1" fmla="*/ 320040 w 640079"/>
                <a:gd name="connsiteY1" fmla="*/ 0 h 640079"/>
                <a:gd name="connsiteX2" fmla="*/ 640080 w 640079"/>
                <a:gd name="connsiteY2" fmla="*/ 320040 h 640079"/>
                <a:gd name="connsiteX3" fmla="*/ 320040 w 640079"/>
                <a:gd name="connsiteY3" fmla="*/ 640080 h 640079"/>
                <a:gd name="connsiteX4" fmla="*/ 0 w 640079"/>
                <a:gd name="connsiteY4" fmla="*/ 320040 h 64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 h="640079">
                  <a:moveTo>
                    <a:pt x="0" y="320040"/>
                  </a:moveTo>
                  <a:cubicBezTo>
                    <a:pt x="0" y="143287"/>
                    <a:pt x="143287" y="0"/>
                    <a:pt x="320040" y="0"/>
                  </a:cubicBezTo>
                  <a:cubicBezTo>
                    <a:pt x="496793" y="0"/>
                    <a:pt x="640080" y="143287"/>
                    <a:pt x="640080" y="320040"/>
                  </a:cubicBezTo>
                  <a:cubicBezTo>
                    <a:pt x="640080" y="496793"/>
                    <a:pt x="496793" y="640080"/>
                    <a:pt x="320040" y="640080"/>
                  </a:cubicBezTo>
                  <a:cubicBezTo>
                    <a:pt x="143287" y="640080"/>
                    <a:pt x="0" y="496793"/>
                    <a:pt x="0" y="320040"/>
                  </a:cubicBezTo>
                  <a:close/>
                </a:path>
              </a:pathLst>
            </a:custGeom>
            <a:solidFill>
              <a:srgbClr val="434E77"/>
            </a:solid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1837" tIns="131837" rIns="131837" bIns="131837" numCol="1" spcCol="1270" anchor="ctr" anchorCtr="0">
              <a:noAutofit/>
            </a:bodyPr>
            <a:lstStyle/>
            <a:p>
              <a:pPr lvl="0" algn="ctr" defTabSz="444500">
                <a:lnSpc>
                  <a:spcPct val="90000"/>
                </a:lnSpc>
                <a:spcBef>
                  <a:spcPct val="0"/>
                </a:spcBef>
                <a:spcAft>
                  <a:spcPct val="35000"/>
                </a:spcAft>
              </a:pPr>
              <a:endParaRPr lang="en-US" sz="1000" b="1" kern="1200" dirty="0">
                <a:latin typeface="Lato" panose="020F0502020204030203" pitchFamily="34" charset="0"/>
              </a:endParaRPr>
            </a:p>
          </p:txBody>
        </p:sp>
        <p:sp>
          <p:nvSpPr>
            <p:cNvPr id="40" name="Freeform 48"/>
            <p:cNvSpPr>
              <a:spLocks/>
            </p:cNvSpPr>
            <p:nvPr/>
          </p:nvSpPr>
          <p:spPr bwMode="auto">
            <a:xfrm>
              <a:off x="5983051" y="2712622"/>
              <a:ext cx="236295" cy="365804"/>
            </a:xfrm>
            <a:custGeom>
              <a:avLst/>
              <a:gdLst>
                <a:gd name="T0" fmla="*/ 1 w 157"/>
                <a:gd name="T1" fmla="*/ 99 h 245"/>
                <a:gd name="T2" fmla="*/ 30 w 157"/>
                <a:gd name="T3" fmla="*/ 53 h 245"/>
                <a:gd name="T4" fmla="*/ 31 w 157"/>
                <a:gd name="T5" fmla="*/ 48 h 245"/>
                <a:gd name="T6" fmla="*/ 45 w 157"/>
                <a:gd name="T7" fmla="*/ 33 h 245"/>
                <a:gd name="T8" fmla="*/ 52 w 157"/>
                <a:gd name="T9" fmla="*/ 0 h 245"/>
                <a:gd name="T10" fmla="*/ 65 w 157"/>
                <a:gd name="T11" fmla="*/ 12 h 245"/>
                <a:gd name="T12" fmla="*/ 68 w 157"/>
                <a:gd name="T13" fmla="*/ 20 h 245"/>
                <a:gd name="T14" fmla="*/ 91 w 157"/>
                <a:gd name="T15" fmla="*/ 25 h 245"/>
                <a:gd name="T16" fmla="*/ 124 w 157"/>
                <a:gd name="T17" fmla="*/ 50 h 245"/>
                <a:gd name="T18" fmla="*/ 141 w 157"/>
                <a:gd name="T19" fmla="*/ 87 h 245"/>
                <a:gd name="T20" fmla="*/ 146 w 157"/>
                <a:gd name="T21" fmla="*/ 120 h 245"/>
                <a:gd name="T22" fmla="*/ 120 w 157"/>
                <a:gd name="T23" fmla="*/ 177 h 245"/>
                <a:gd name="T24" fmla="*/ 112 w 157"/>
                <a:gd name="T25" fmla="*/ 179 h 245"/>
                <a:gd name="T26" fmla="*/ 110 w 157"/>
                <a:gd name="T27" fmla="*/ 182 h 245"/>
                <a:gd name="T28" fmla="*/ 111 w 157"/>
                <a:gd name="T29" fmla="*/ 185 h 245"/>
                <a:gd name="T30" fmla="*/ 120 w 157"/>
                <a:gd name="T31" fmla="*/ 188 h 245"/>
                <a:gd name="T32" fmla="*/ 124 w 157"/>
                <a:gd name="T33" fmla="*/ 193 h 245"/>
                <a:gd name="T34" fmla="*/ 120 w 157"/>
                <a:gd name="T35" fmla="*/ 198 h 245"/>
                <a:gd name="T36" fmla="*/ 112 w 157"/>
                <a:gd name="T37" fmla="*/ 200 h 245"/>
                <a:gd name="T38" fmla="*/ 110 w 157"/>
                <a:gd name="T39" fmla="*/ 203 h 245"/>
                <a:gd name="T40" fmla="*/ 111 w 157"/>
                <a:gd name="T41" fmla="*/ 206 h 245"/>
                <a:gd name="T42" fmla="*/ 120 w 157"/>
                <a:gd name="T43" fmla="*/ 208 h 245"/>
                <a:gd name="T44" fmla="*/ 143 w 157"/>
                <a:gd name="T45" fmla="*/ 208 h 245"/>
                <a:gd name="T46" fmla="*/ 150 w 157"/>
                <a:gd name="T47" fmla="*/ 211 h 245"/>
                <a:gd name="T48" fmla="*/ 156 w 157"/>
                <a:gd name="T49" fmla="*/ 218 h 245"/>
                <a:gd name="T50" fmla="*/ 157 w 157"/>
                <a:gd name="T51" fmla="*/ 245 h 245"/>
                <a:gd name="T52" fmla="*/ 21 w 157"/>
                <a:gd name="T53" fmla="*/ 224 h 245"/>
                <a:gd name="T54" fmla="*/ 27 w 157"/>
                <a:gd name="T55" fmla="*/ 212 h 245"/>
                <a:gd name="T56" fmla="*/ 35 w 157"/>
                <a:gd name="T57" fmla="*/ 208 h 245"/>
                <a:gd name="T58" fmla="*/ 58 w 157"/>
                <a:gd name="T59" fmla="*/ 208 h 245"/>
                <a:gd name="T60" fmla="*/ 66 w 157"/>
                <a:gd name="T61" fmla="*/ 207 h 245"/>
                <a:gd name="T62" fmla="*/ 68 w 157"/>
                <a:gd name="T63" fmla="*/ 204 h 245"/>
                <a:gd name="T64" fmla="*/ 67 w 157"/>
                <a:gd name="T65" fmla="*/ 201 h 245"/>
                <a:gd name="T66" fmla="*/ 58 w 157"/>
                <a:gd name="T67" fmla="*/ 198 h 245"/>
                <a:gd name="T68" fmla="*/ 54 w 157"/>
                <a:gd name="T69" fmla="*/ 193 h 245"/>
                <a:gd name="T70" fmla="*/ 58 w 157"/>
                <a:gd name="T71" fmla="*/ 188 h 245"/>
                <a:gd name="T72" fmla="*/ 66 w 157"/>
                <a:gd name="T73" fmla="*/ 186 h 245"/>
                <a:gd name="T74" fmla="*/ 68 w 157"/>
                <a:gd name="T75" fmla="*/ 183 h 245"/>
                <a:gd name="T76" fmla="*/ 67 w 157"/>
                <a:gd name="T77" fmla="*/ 180 h 245"/>
                <a:gd name="T78" fmla="*/ 58 w 157"/>
                <a:gd name="T79" fmla="*/ 177 h 245"/>
                <a:gd name="T80" fmla="*/ 30 w 157"/>
                <a:gd name="T81" fmla="*/ 173 h 245"/>
                <a:gd name="T82" fmla="*/ 27 w 157"/>
                <a:gd name="T83" fmla="*/ 165 h 245"/>
                <a:gd name="T84" fmla="*/ 27 w 157"/>
                <a:gd name="T85" fmla="*/ 161 h 245"/>
                <a:gd name="T86" fmla="*/ 28 w 157"/>
                <a:gd name="T87" fmla="*/ 158 h 245"/>
                <a:gd name="T88" fmla="*/ 33 w 157"/>
                <a:gd name="T89" fmla="*/ 151 h 245"/>
                <a:gd name="T90" fmla="*/ 73 w 157"/>
                <a:gd name="T91" fmla="*/ 110 h 245"/>
                <a:gd name="T92" fmla="*/ 76 w 157"/>
                <a:gd name="T93" fmla="*/ 98 h 245"/>
                <a:gd name="T94" fmla="*/ 73 w 157"/>
                <a:gd name="T95" fmla="*/ 94 h 245"/>
                <a:gd name="T96" fmla="*/ 63 w 157"/>
                <a:gd name="T97" fmla="*/ 94 h 245"/>
                <a:gd name="T98" fmla="*/ 30 w 157"/>
                <a:gd name="T99" fmla="*/ 121 h 245"/>
                <a:gd name="T100" fmla="*/ 28 w 157"/>
                <a:gd name="T101" fmla="*/ 122 h 245"/>
                <a:gd name="T102" fmla="*/ 23 w 157"/>
                <a:gd name="T103" fmla="*/ 120 h 245"/>
                <a:gd name="T104" fmla="*/ 16 w 157"/>
                <a:gd name="T105" fmla="*/ 120 h 245"/>
                <a:gd name="T106" fmla="*/ 7 w 157"/>
                <a:gd name="T107" fmla="*/ 116 h 245"/>
                <a:gd name="T108" fmla="*/ 0 w 157"/>
                <a:gd name="T109"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245">
                  <a:moveTo>
                    <a:pt x="0" y="103"/>
                  </a:moveTo>
                  <a:cubicBezTo>
                    <a:pt x="0" y="101"/>
                    <a:pt x="0" y="100"/>
                    <a:pt x="1" y="99"/>
                  </a:cubicBezTo>
                  <a:cubicBezTo>
                    <a:pt x="32" y="58"/>
                    <a:pt x="32" y="58"/>
                    <a:pt x="32" y="58"/>
                  </a:cubicBezTo>
                  <a:cubicBezTo>
                    <a:pt x="30" y="56"/>
                    <a:pt x="30" y="54"/>
                    <a:pt x="30" y="53"/>
                  </a:cubicBezTo>
                  <a:cubicBezTo>
                    <a:pt x="30" y="52"/>
                    <a:pt x="30" y="51"/>
                    <a:pt x="30" y="50"/>
                  </a:cubicBezTo>
                  <a:cubicBezTo>
                    <a:pt x="30" y="49"/>
                    <a:pt x="31" y="48"/>
                    <a:pt x="31" y="48"/>
                  </a:cubicBezTo>
                  <a:cubicBezTo>
                    <a:pt x="32" y="47"/>
                    <a:pt x="32" y="47"/>
                    <a:pt x="32" y="47"/>
                  </a:cubicBezTo>
                  <a:cubicBezTo>
                    <a:pt x="37" y="42"/>
                    <a:pt x="42" y="37"/>
                    <a:pt x="45" y="33"/>
                  </a:cubicBezTo>
                  <a:cubicBezTo>
                    <a:pt x="48" y="29"/>
                    <a:pt x="51" y="26"/>
                    <a:pt x="52" y="24"/>
                  </a:cubicBezTo>
                  <a:cubicBezTo>
                    <a:pt x="52" y="0"/>
                    <a:pt x="52" y="0"/>
                    <a:pt x="52" y="0"/>
                  </a:cubicBezTo>
                  <a:cubicBezTo>
                    <a:pt x="56" y="3"/>
                    <a:pt x="58" y="5"/>
                    <a:pt x="60" y="7"/>
                  </a:cubicBezTo>
                  <a:cubicBezTo>
                    <a:pt x="62" y="9"/>
                    <a:pt x="64" y="10"/>
                    <a:pt x="65" y="12"/>
                  </a:cubicBezTo>
                  <a:cubicBezTo>
                    <a:pt x="66" y="14"/>
                    <a:pt x="67" y="16"/>
                    <a:pt x="67" y="17"/>
                  </a:cubicBezTo>
                  <a:cubicBezTo>
                    <a:pt x="68" y="18"/>
                    <a:pt x="68" y="19"/>
                    <a:pt x="68" y="20"/>
                  </a:cubicBezTo>
                  <a:cubicBezTo>
                    <a:pt x="68" y="21"/>
                    <a:pt x="68" y="21"/>
                    <a:pt x="68" y="21"/>
                  </a:cubicBezTo>
                  <a:cubicBezTo>
                    <a:pt x="76" y="21"/>
                    <a:pt x="84" y="22"/>
                    <a:pt x="91" y="25"/>
                  </a:cubicBezTo>
                  <a:cubicBezTo>
                    <a:pt x="98" y="28"/>
                    <a:pt x="104" y="31"/>
                    <a:pt x="109" y="35"/>
                  </a:cubicBezTo>
                  <a:cubicBezTo>
                    <a:pt x="115" y="39"/>
                    <a:pt x="119" y="44"/>
                    <a:pt x="124" y="50"/>
                  </a:cubicBezTo>
                  <a:cubicBezTo>
                    <a:pt x="128" y="56"/>
                    <a:pt x="131" y="62"/>
                    <a:pt x="134" y="68"/>
                  </a:cubicBezTo>
                  <a:cubicBezTo>
                    <a:pt x="137" y="74"/>
                    <a:pt x="139" y="80"/>
                    <a:pt x="141" y="87"/>
                  </a:cubicBezTo>
                  <a:cubicBezTo>
                    <a:pt x="143" y="93"/>
                    <a:pt x="144" y="99"/>
                    <a:pt x="145" y="104"/>
                  </a:cubicBezTo>
                  <a:cubicBezTo>
                    <a:pt x="146" y="110"/>
                    <a:pt x="146" y="115"/>
                    <a:pt x="146" y="120"/>
                  </a:cubicBezTo>
                  <a:cubicBezTo>
                    <a:pt x="146" y="177"/>
                    <a:pt x="146" y="177"/>
                    <a:pt x="146" y="177"/>
                  </a:cubicBezTo>
                  <a:cubicBezTo>
                    <a:pt x="120" y="177"/>
                    <a:pt x="120" y="177"/>
                    <a:pt x="120" y="177"/>
                  </a:cubicBezTo>
                  <a:cubicBezTo>
                    <a:pt x="118" y="177"/>
                    <a:pt x="116" y="177"/>
                    <a:pt x="115" y="178"/>
                  </a:cubicBezTo>
                  <a:cubicBezTo>
                    <a:pt x="114" y="178"/>
                    <a:pt x="113" y="178"/>
                    <a:pt x="112" y="179"/>
                  </a:cubicBezTo>
                  <a:cubicBezTo>
                    <a:pt x="111" y="179"/>
                    <a:pt x="111" y="180"/>
                    <a:pt x="110" y="181"/>
                  </a:cubicBezTo>
                  <a:cubicBezTo>
                    <a:pt x="110" y="181"/>
                    <a:pt x="110" y="181"/>
                    <a:pt x="110" y="182"/>
                  </a:cubicBezTo>
                  <a:cubicBezTo>
                    <a:pt x="110" y="182"/>
                    <a:pt x="110" y="182"/>
                    <a:pt x="110" y="182"/>
                  </a:cubicBezTo>
                  <a:cubicBezTo>
                    <a:pt x="110" y="183"/>
                    <a:pt x="110" y="184"/>
                    <a:pt x="111" y="185"/>
                  </a:cubicBezTo>
                  <a:cubicBezTo>
                    <a:pt x="112" y="186"/>
                    <a:pt x="113" y="186"/>
                    <a:pt x="114" y="187"/>
                  </a:cubicBezTo>
                  <a:cubicBezTo>
                    <a:pt x="115" y="187"/>
                    <a:pt x="117" y="188"/>
                    <a:pt x="120" y="188"/>
                  </a:cubicBezTo>
                  <a:cubicBezTo>
                    <a:pt x="121" y="188"/>
                    <a:pt x="122" y="188"/>
                    <a:pt x="123" y="189"/>
                  </a:cubicBezTo>
                  <a:cubicBezTo>
                    <a:pt x="124" y="190"/>
                    <a:pt x="124" y="191"/>
                    <a:pt x="124" y="193"/>
                  </a:cubicBezTo>
                  <a:cubicBezTo>
                    <a:pt x="124" y="194"/>
                    <a:pt x="124" y="195"/>
                    <a:pt x="123" y="196"/>
                  </a:cubicBezTo>
                  <a:cubicBezTo>
                    <a:pt x="122" y="198"/>
                    <a:pt x="121" y="198"/>
                    <a:pt x="120" y="198"/>
                  </a:cubicBezTo>
                  <a:cubicBezTo>
                    <a:pt x="118" y="198"/>
                    <a:pt x="116" y="198"/>
                    <a:pt x="115" y="199"/>
                  </a:cubicBezTo>
                  <a:cubicBezTo>
                    <a:pt x="114" y="199"/>
                    <a:pt x="113" y="199"/>
                    <a:pt x="112" y="200"/>
                  </a:cubicBezTo>
                  <a:cubicBezTo>
                    <a:pt x="111" y="200"/>
                    <a:pt x="111" y="201"/>
                    <a:pt x="110" y="201"/>
                  </a:cubicBezTo>
                  <a:cubicBezTo>
                    <a:pt x="110" y="202"/>
                    <a:pt x="110" y="202"/>
                    <a:pt x="110" y="203"/>
                  </a:cubicBezTo>
                  <a:cubicBezTo>
                    <a:pt x="110" y="203"/>
                    <a:pt x="110" y="203"/>
                    <a:pt x="110" y="203"/>
                  </a:cubicBezTo>
                  <a:cubicBezTo>
                    <a:pt x="110" y="204"/>
                    <a:pt x="110" y="205"/>
                    <a:pt x="111" y="206"/>
                  </a:cubicBezTo>
                  <a:cubicBezTo>
                    <a:pt x="112" y="206"/>
                    <a:pt x="113" y="207"/>
                    <a:pt x="114" y="208"/>
                  </a:cubicBezTo>
                  <a:cubicBezTo>
                    <a:pt x="115" y="208"/>
                    <a:pt x="117" y="208"/>
                    <a:pt x="120" y="208"/>
                  </a:cubicBezTo>
                  <a:cubicBezTo>
                    <a:pt x="141" y="208"/>
                    <a:pt x="141" y="208"/>
                    <a:pt x="141" y="208"/>
                  </a:cubicBezTo>
                  <a:cubicBezTo>
                    <a:pt x="141" y="208"/>
                    <a:pt x="142" y="208"/>
                    <a:pt x="143" y="208"/>
                  </a:cubicBezTo>
                  <a:cubicBezTo>
                    <a:pt x="143" y="208"/>
                    <a:pt x="145" y="209"/>
                    <a:pt x="146" y="209"/>
                  </a:cubicBezTo>
                  <a:cubicBezTo>
                    <a:pt x="147" y="210"/>
                    <a:pt x="149" y="210"/>
                    <a:pt x="150" y="211"/>
                  </a:cubicBezTo>
                  <a:cubicBezTo>
                    <a:pt x="151" y="212"/>
                    <a:pt x="152" y="213"/>
                    <a:pt x="153" y="214"/>
                  </a:cubicBezTo>
                  <a:cubicBezTo>
                    <a:pt x="154" y="215"/>
                    <a:pt x="155" y="216"/>
                    <a:pt x="156" y="218"/>
                  </a:cubicBezTo>
                  <a:cubicBezTo>
                    <a:pt x="156" y="220"/>
                    <a:pt x="157" y="222"/>
                    <a:pt x="157" y="224"/>
                  </a:cubicBezTo>
                  <a:cubicBezTo>
                    <a:pt x="157" y="245"/>
                    <a:pt x="157" y="245"/>
                    <a:pt x="157" y="245"/>
                  </a:cubicBezTo>
                  <a:cubicBezTo>
                    <a:pt x="21" y="245"/>
                    <a:pt x="21" y="245"/>
                    <a:pt x="21" y="245"/>
                  </a:cubicBezTo>
                  <a:cubicBezTo>
                    <a:pt x="21" y="224"/>
                    <a:pt x="21" y="224"/>
                    <a:pt x="21" y="224"/>
                  </a:cubicBezTo>
                  <a:cubicBezTo>
                    <a:pt x="21" y="221"/>
                    <a:pt x="22" y="218"/>
                    <a:pt x="23" y="216"/>
                  </a:cubicBezTo>
                  <a:cubicBezTo>
                    <a:pt x="24" y="214"/>
                    <a:pt x="25" y="213"/>
                    <a:pt x="27" y="212"/>
                  </a:cubicBezTo>
                  <a:cubicBezTo>
                    <a:pt x="28" y="211"/>
                    <a:pt x="30" y="210"/>
                    <a:pt x="31" y="209"/>
                  </a:cubicBezTo>
                  <a:cubicBezTo>
                    <a:pt x="33" y="209"/>
                    <a:pt x="34" y="209"/>
                    <a:pt x="35" y="208"/>
                  </a:cubicBezTo>
                  <a:cubicBezTo>
                    <a:pt x="37" y="208"/>
                    <a:pt x="37" y="208"/>
                    <a:pt x="37" y="208"/>
                  </a:cubicBezTo>
                  <a:cubicBezTo>
                    <a:pt x="58" y="208"/>
                    <a:pt x="58" y="208"/>
                    <a:pt x="58" y="208"/>
                  </a:cubicBezTo>
                  <a:cubicBezTo>
                    <a:pt x="60" y="208"/>
                    <a:pt x="62" y="208"/>
                    <a:pt x="63" y="208"/>
                  </a:cubicBezTo>
                  <a:cubicBezTo>
                    <a:pt x="64" y="207"/>
                    <a:pt x="65" y="207"/>
                    <a:pt x="66" y="207"/>
                  </a:cubicBezTo>
                  <a:cubicBezTo>
                    <a:pt x="67" y="206"/>
                    <a:pt x="67" y="206"/>
                    <a:pt x="68" y="205"/>
                  </a:cubicBezTo>
                  <a:cubicBezTo>
                    <a:pt x="68" y="204"/>
                    <a:pt x="68" y="204"/>
                    <a:pt x="68" y="204"/>
                  </a:cubicBezTo>
                  <a:cubicBezTo>
                    <a:pt x="68" y="203"/>
                    <a:pt x="68" y="203"/>
                    <a:pt x="68" y="203"/>
                  </a:cubicBezTo>
                  <a:cubicBezTo>
                    <a:pt x="68" y="202"/>
                    <a:pt x="68" y="201"/>
                    <a:pt x="67" y="201"/>
                  </a:cubicBezTo>
                  <a:cubicBezTo>
                    <a:pt x="66" y="200"/>
                    <a:pt x="65" y="199"/>
                    <a:pt x="64" y="199"/>
                  </a:cubicBezTo>
                  <a:cubicBezTo>
                    <a:pt x="62" y="198"/>
                    <a:pt x="60" y="198"/>
                    <a:pt x="58" y="198"/>
                  </a:cubicBezTo>
                  <a:cubicBezTo>
                    <a:pt x="57" y="198"/>
                    <a:pt x="56" y="198"/>
                    <a:pt x="55" y="196"/>
                  </a:cubicBezTo>
                  <a:cubicBezTo>
                    <a:pt x="54" y="195"/>
                    <a:pt x="54" y="194"/>
                    <a:pt x="54" y="193"/>
                  </a:cubicBezTo>
                  <a:cubicBezTo>
                    <a:pt x="54" y="191"/>
                    <a:pt x="54" y="190"/>
                    <a:pt x="55" y="189"/>
                  </a:cubicBezTo>
                  <a:cubicBezTo>
                    <a:pt x="56" y="188"/>
                    <a:pt x="57" y="188"/>
                    <a:pt x="58" y="188"/>
                  </a:cubicBezTo>
                  <a:cubicBezTo>
                    <a:pt x="60" y="188"/>
                    <a:pt x="61" y="187"/>
                    <a:pt x="63" y="187"/>
                  </a:cubicBezTo>
                  <a:cubicBezTo>
                    <a:pt x="64" y="187"/>
                    <a:pt x="65" y="186"/>
                    <a:pt x="66" y="186"/>
                  </a:cubicBezTo>
                  <a:cubicBezTo>
                    <a:pt x="67" y="185"/>
                    <a:pt x="67" y="185"/>
                    <a:pt x="68" y="184"/>
                  </a:cubicBezTo>
                  <a:cubicBezTo>
                    <a:pt x="68" y="184"/>
                    <a:pt x="68" y="183"/>
                    <a:pt x="68" y="183"/>
                  </a:cubicBezTo>
                  <a:cubicBezTo>
                    <a:pt x="68" y="182"/>
                    <a:pt x="68" y="182"/>
                    <a:pt x="68" y="182"/>
                  </a:cubicBezTo>
                  <a:cubicBezTo>
                    <a:pt x="68" y="181"/>
                    <a:pt x="68" y="181"/>
                    <a:pt x="67" y="180"/>
                  </a:cubicBezTo>
                  <a:cubicBezTo>
                    <a:pt x="66" y="179"/>
                    <a:pt x="65" y="179"/>
                    <a:pt x="64" y="178"/>
                  </a:cubicBezTo>
                  <a:cubicBezTo>
                    <a:pt x="62" y="177"/>
                    <a:pt x="60" y="177"/>
                    <a:pt x="58" y="177"/>
                  </a:cubicBezTo>
                  <a:cubicBezTo>
                    <a:pt x="37" y="177"/>
                    <a:pt x="37" y="177"/>
                    <a:pt x="37" y="177"/>
                  </a:cubicBezTo>
                  <a:cubicBezTo>
                    <a:pt x="34" y="177"/>
                    <a:pt x="32" y="176"/>
                    <a:pt x="30" y="173"/>
                  </a:cubicBezTo>
                  <a:cubicBezTo>
                    <a:pt x="29" y="172"/>
                    <a:pt x="28" y="171"/>
                    <a:pt x="28" y="169"/>
                  </a:cubicBezTo>
                  <a:cubicBezTo>
                    <a:pt x="27" y="168"/>
                    <a:pt x="27" y="167"/>
                    <a:pt x="27" y="165"/>
                  </a:cubicBezTo>
                  <a:cubicBezTo>
                    <a:pt x="27" y="162"/>
                    <a:pt x="27" y="162"/>
                    <a:pt x="27" y="162"/>
                  </a:cubicBezTo>
                  <a:cubicBezTo>
                    <a:pt x="27" y="162"/>
                    <a:pt x="27" y="161"/>
                    <a:pt x="27" y="161"/>
                  </a:cubicBezTo>
                  <a:cubicBezTo>
                    <a:pt x="27" y="161"/>
                    <a:pt x="27" y="160"/>
                    <a:pt x="27" y="160"/>
                  </a:cubicBezTo>
                  <a:cubicBezTo>
                    <a:pt x="27" y="160"/>
                    <a:pt x="27" y="159"/>
                    <a:pt x="28" y="158"/>
                  </a:cubicBezTo>
                  <a:cubicBezTo>
                    <a:pt x="28" y="157"/>
                    <a:pt x="29" y="156"/>
                    <a:pt x="30" y="155"/>
                  </a:cubicBezTo>
                  <a:cubicBezTo>
                    <a:pt x="31" y="153"/>
                    <a:pt x="32" y="152"/>
                    <a:pt x="33" y="151"/>
                  </a:cubicBezTo>
                  <a:cubicBezTo>
                    <a:pt x="34" y="149"/>
                    <a:pt x="35" y="147"/>
                    <a:pt x="37" y="146"/>
                  </a:cubicBezTo>
                  <a:cubicBezTo>
                    <a:pt x="73" y="110"/>
                    <a:pt x="73" y="110"/>
                    <a:pt x="73" y="110"/>
                  </a:cubicBezTo>
                  <a:cubicBezTo>
                    <a:pt x="76" y="107"/>
                    <a:pt x="77" y="105"/>
                    <a:pt x="77" y="102"/>
                  </a:cubicBezTo>
                  <a:cubicBezTo>
                    <a:pt x="77" y="101"/>
                    <a:pt x="76" y="100"/>
                    <a:pt x="76" y="98"/>
                  </a:cubicBezTo>
                  <a:cubicBezTo>
                    <a:pt x="75" y="97"/>
                    <a:pt x="75" y="96"/>
                    <a:pt x="74" y="95"/>
                  </a:cubicBezTo>
                  <a:cubicBezTo>
                    <a:pt x="73" y="94"/>
                    <a:pt x="73" y="94"/>
                    <a:pt x="73" y="94"/>
                  </a:cubicBezTo>
                  <a:cubicBezTo>
                    <a:pt x="72" y="93"/>
                    <a:pt x="70" y="92"/>
                    <a:pt x="68" y="92"/>
                  </a:cubicBezTo>
                  <a:cubicBezTo>
                    <a:pt x="66" y="92"/>
                    <a:pt x="64" y="93"/>
                    <a:pt x="63" y="94"/>
                  </a:cubicBezTo>
                  <a:cubicBezTo>
                    <a:pt x="32" y="120"/>
                    <a:pt x="32" y="120"/>
                    <a:pt x="32" y="120"/>
                  </a:cubicBezTo>
                  <a:cubicBezTo>
                    <a:pt x="31" y="121"/>
                    <a:pt x="31" y="121"/>
                    <a:pt x="30" y="121"/>
                  </a:cubicBezTo>
                  <a:cubicBezTo>
                    <a:pt x="29" y="122"/>
                    <a:pt x="29" y="122"/>
                    <a:pt x="28" y="122"/>
                  </a:cubicBezTo>
                  <a:cubicBezTo>
                    <a:pt x="28" y="122"/>
                    <a:pt x="28" y="122"/>
                    <a:pt x="28" y="122"/>
                  </a:cubicBezTo>
                  <a:cubicBezTo>
                    <a:pt x="27" y="122"/>
                    <a:pt x="26" y="122"/>
                    <a:pt x="25" y="121"/>
                  </a:cubicBezTo>
                  <a:cubicBezTo>
                    <a:pt x="24" y="121"/>
                    <a:pt x="23" y="121"/>
                    <a:pt x="23" y="120"/>
                  </a:cubicBezTo>
                  <a:cubicBezTo>
                    <a:pt x="22" y="120"/>
                    <a:pt x="21" y="119"/>
                    <a:pt x="21" y="118"/>
                  </a:cubicBezTo>
                  <a:cubicBezTo>
                    <a:pt x="20" y="119"/>
                    <a:pt x="18" y="120"/>
                    <a:pt x="16" y="120"/>
                  </a:cubicBezTo>
                  <a:cubicBezTo>
                    <a:pt x="15" y="120"/>
                    <a:pt x="13" y="120"/>
                    <a:pt x="11" y="119"/>
                  </a:cubicBezTo>
                  <a:cubicBezTo>
                    <a:pt x="10" y="118"/>
                    <a:pt x="8" y="117"/>
                    <a:pt x="7" y="116"/>
                  </a:cubicBezTo>
                  <a:cubicBezTo>
                    <a:pt x="6" y="115"/>
                    <a:pt x="6" y="115"/>
                    <a:pt x="6" y="115"/>
                  </a:cubicBezTo>
                  <a:cubicBezTo>
                    <a:pt x="2" y="111"/>
                    <a:pt x="0" y="107"/>
                    <a:pt x="0" y="1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 name="组合 40"/>
          <p:cNvGrpSpPr/>
          <p:nvPr/>
        </p:nvGrpSpPr>
        <p:grpSpPr>
          <a:xfrm>
            <a:off x="8611696" y="4430294"/>
            <a:ext cx="787403" cy="787403"/>
            <a:chOff x="6510181" y="5019333"/>
            <a:chExt cx="787403" cy="787403"/>
          </a:xfrm>
        </p:grpSpPr>
        <p:sp>
          <p:nvSpPr>
            <p:cNvPr id="45" name="任意多边形 44"/>
            <p:cNvSpPr/>
            <p:nvPr/>
          </p:nvSpPr>
          <p:spPr>
            <a:xfrm>
              <a:off x="6510181" y="5019333"/>
              <a:ext cx="787403" cy="787403"/>
            </a:xfrm>
            <a:custGeom>
              <a:avLst/>
              <a:gdLst>
                <a:gd name="connsiteX0" fmla="*/ 0 w 640079"/>
                <a:gd name="connsiteY0" fmla="*/ 320040 h 640079"/>
                <a:gd name="connsiteX1" fmla="*/ 320040 w 640079"/>
                <a:gd name="connsiteY1" fmla="*/ 0 h 640079"/>
                <a:gd name="connsiteX2" fmla="*/ 640080 w 640079"/>
                <a:gd name="connsiteY2" fmla="*/ 320040 h 640079"/>
                <a:gd name="connsiteX3" fmla="*/ 320040 w 640079"/>
                <a:gd name="connsiteY3" fmla="*/ 640080 h 640079"/>
                <a:gd name="connsiteX4" fmla="*/ 0 w 640079"/>
                <a:gd name="connsiteY4" fmla="*/ 320040 h 64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 h="640079">
                  <a:moveTo>
                    <a:pt x="0" y="320040"/>
                  </a:moveTo>
                  <a:cubicBezTo>
                    <a:pt x="0" y="143287"/>
                    <a:pt x="143287" y="0"/>
                    <a:pt x="320040" y="0"/>
                  </a:cubicBezTo>
                  <a:cubicBezTo>
                    <a:pt x="496793" y="0"/>
                    <a:pt x="640080" y="143287"/>
                    <a:pt x="640080" y="320040"/>
                  </a:cubicBezTo>
                  <a:cubicBezTo>
                    <a:pt x="640080" y="496793"/>
                    <a:pt x="496793" y="640080"/>
                    <a:pt x="320040" y="640080"/>
                  </a:cubicBezTo>
                  <a:cubicBezTo>
                    <a:pt x="143287" y="640080"/>
                    <a:pt x="0" y="496793"/>
                    <a:pt x="0" y="320040"/>
                  </a:cubicBezTo>
                  <a:close/>
                </a:path>
              </a:pathLst>
            </a:custGeom>
            <a:solidFill>
              <a:srgbClr val="434E77"/>
            </a:solid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1837" tIns="131837" rIns="131837" bIns="131837" numCol="1" spcCol="1270" anchor="ctr" anchorCtr="0">
              <a:noAutofit/>
            </a:bodyPr>
            <a:lstStyle/>
            <a:p>
              <a:pPr lvl="0" algn="ctr" defTabSz="444500">
                <a:lnSpc>
                  <a:spcPct val="90000"/>
                </a:lnSpc>
                <a:spcBef>
                  <a:spcPct val="0"/>
                </a:spcBef>
                <a:spcAft>
                  <a:spcPct val="35000"/>
                </a:spcAft>
              </a:pPr>
              <a:endParaRPr lang="en-US" sz="1000" b="1" kern="1200" dirty="0">
                <a:latin typeface="Lato" panose="020F0502020204030203" pitchFamily="34" charset="0"/>
              </a:endParaRPr>
            </a:p>
          </p:txBody>
        </p:sp>
        <p:sp>
          <p:nvSpPr>
            <p:cNvPr id="49" name="Freeform 69"/>
            <p:cNvSpPr>
              <a:spLocks noEditPoints="1"/>
            </p:cNvSpPr>
            <p:nvPr/>
          </p:nvSpPr>
          <p:spPr bwMode="auto">
            <a:xfrm>
              <a:off x="6746040" y="5245123"/>
              <a:ext cx="312076" cy="312076"/>
            </a:xfrm>
            <a:custGeom>
              <a:avLst/>
              <a:gdLst>
                <a:gd name="T0" fmla="*/ 0 w 208"/>
                <a:gd name="T1" fmla="*/ 208 h 208"/>
                <a:gd name="T2" fmla="*/ 29 w 208"/>
                <a:gd name="T3" fmla="*/ 120 h 208"/>
                <a:gd name="T4" fmla="*/ 111 w 208"/>
                <a:gd name="T5" fmla="*/ 38 h 208"/>
                <a:gd name="T6" fmla="*/ 118 w 208"/>
                <a:gd name="T7" fmla="*/ 46 h 208"/>
                <a:gd name="T8" fmla="*/ 38 w 208"/>
                <a:gd name="T9" fmla="*/ 126 h 208"/>
                <a:gd name="T10" fmla="*/ 34 w 208"/>
                <a:gd name="T11" fmla="*/ 121 h 208"/>
                <a:gd name="T12" fmla="*/ 34 w 208"/>
                <a:gd name="T13" fmla="*/ 121 h 208"/>
                <a:gd name="T14" fmla="*/ 30 w 208"/>
                <a:gd name="T15" fmla="*/ 133 h 208"/>
                <a:gd name="T16" fmla="*/ 25 w 208"/>
                <a:gd name="T17" fmla="*/ 146 h 208"/>
                <a:gd name="T18" fmla="*/ 21 w 208"/>
                <a:gd name="T19" fmla="*/ 158 h 208"/>
                <a:gd name="T20" fmla="*/ 19 w 208"/>
                <a:gd name="T21" fmla="*/ 166 h 208"/>
                <a:gd name="T22" fmla="*/ 16 w 208"/>
                <a:gd name="T23" fmla="*/ 173 h 208"/>
                <a:gd name="T24" fmla="*/ 28 w 208"/>
                <a:gd name="T25" fmla="*/ 180 h 208"/>
                <a:gd name="T26" fmla="*/ 35 w 208"/>
                <a:gd name="T27" fmla="*/ 192 h 208"/>
                <a:gd name="T28" fmla="*/ 87 w 208"/>
                <a:gd name="T29" fmla="*/ 174 h 208"/>
                <a:gd name="T30" fmla="*/ 87 w 208"/>
                <a:gd name="T31" fmla="*/ 174 h 208"/>
                <a:gd name="T32" fmla="*/ 82 w 208"/>
                <a:gd name="T33" fmla="*/ 170 h 208"/>
                <a:gd name="T34" fmla="*/ 162 w 208"/>
                <a:gd name="T35" fmla="*/ 90 h 208"/>
                <a:gd name="T36" fmla="*/ 170 w 208"/>
                <a:gd name="T37" fmla="*/ 97 h 208"/>
                <a:gd name="T38" fmla="*/ 88 w 208"/>
                <a:gd name="T39" fmla="*/ 179 h 208"/>
                <a:gd name="T40" fmla="*/ 0 w 208"/>
                <a:gd name="T41" fmla="*/ 208 h 208"/>
                <a:gd name="T42" fmla="*/ 48 w 208"/>
                <a:gd name="T43" fmla="*/ 135 h 208"/>
                <a:gd name="T44" fmla="*/ 128 w 208"/>
                <a:gd name="T45" fmla="*/ 55 h 208"/>
                <a:gd name="T46" fmla="*/ 136 w 208"/>
                <a:gd name="T47" fmla="*/ 63 h 208"/>
                <a:gd name="T48" fmla="*/ 55 w 208"/>
                <a:gd name="T49" fmla="*/ 143 h 208"/>
                <a:gd name="T50" fmla="*/ 48 w 208"/>
                <a:gd name="T51" fmla="*/ 135 h 208"/>
                <a:gd name="T52" fmla="*/ 65 w 208"/>
                <a:gd name="T53" fmla="*/ 153 h 208"/>
                <a:gd name="T54" fmla="*/ 145 w 208"/>
                <a:gd name="T55" fmla="*/ 72 h 208"/>
                <a:gd name="T56" fmla="*/ 153 w 208"/>
                <a:gd name="T57" fmla="*/ 80 h 208"/>
                <a:gd name="T58" fmla="*/ 73 w 208"/>
                <a:gd name="T59" fmla="*/ 160 h 208"/>
                <a:gd name="T60" fmla="*/ 65 w 208"/>
                <a:gd name="T61" fmla="*/ 153 h 208"/>
                <a:gd name="T62" fmla="*/ 118 w 208"/>
                <a:gd name="T63" fmla="*/ 31 h 208"/>
                <a:gd name="T64" fmla="*/ 126 w 208"/>
                <a:gd name="T65" fmla="*/ 24 h 208"/>
                <a:gd name="T66" fmla="*/ 185 w 208"/>
                <a:gd name="T67" fmla="*/ 82 h 208"/>
                <a:gd name="T68" fmla="*/ 177 w 208"/>
                <a:gd name="T69" fmla="*/ 90 h 208"/>
                <a:gd name="T70" fmla="*/ 118 w 208"/>
                <a:gd name="T71" fmla="*/ 31 h 208"/>
                <a:gd name="T72" fmla="*/ 133 w 208"/>
                <a:gd name="T73" fmla="*/ 16 h 208"/>
                <a:gd name="T74" fmla="*/ 140 w 208"/>
                <a:gd name="T75" fmla="*/ 9 h 208"/>
                <a:gd name="T76" fmla="*/ 151 w 208"/>
                <a:gd name="T77" fmla="*/ 2 h 208"/>
                <a:gd name="T78" fmla="*/ 162 w 208"/>
                <a:gd name="T79" fmla="*/ 0 h 208"/>
                <a:gd name="T80" fmla="*/ 185 w 208"/>
                <a:gd name="T81" fmla="*/ 9 h 208"/>
                <a:gd name="T82" fmla="*/ 199 w 208"/>
                <a:gd name="T83" fmla="*/ 24 h 208"/>
                <a:gd name="T84" fmla="*/ 208 w 208"/>
                <a:gd name="T85" fmla="*/ 46 h 208"/>
                <a:gd name="T86" fmla="*/ 206 w 208"/>
                <a:gd name="T87" fmla="*/ 57 h 208"/>
                <a:gd name="T88" fmla="*/ 199 w 208"/>
                <a:gd name="T89" fmla="*/ 68 h 208"/>
                <a:gd name="T90" fmla="*/ 192 w 208"/>
                <a:gd name="T91" fmla="*/ 75 h 208"/>
                <a:gd name="T92" fmla="*/ 133 w 208"/>
                <a:gd name="T93" fmla="*/ 1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208">
                  <a:moveTo>
                    <a:pt x="0" y="208"/>
                  </a:moveTo>
                  <a:cubicBezTo>
                    <a:pt x="29" y="120"/>
                    <a:pt x="29" y="120"/>
                    <a:pt x="29" y="120"/>
                  </a:cubicBezTo>
                  <a:cubicBezTo>
                    <a:pt x="111" y="38"/>
                    <a:pt x="111" y="38"/>
                    <a:pt x="111" y="38"/>
                  </a:cubicBezTo>
                  <a:cubicBezTo>
                    <a:pt x="118" y="46"/>
                    <a:pt x="118" y="46"/>
                    <a:pt x="118" y="46"/>
                  </a:cubicBezTo>
                  <a:cubicBezTo>
                    <a:pt x="38" y="126"/>
                    <a:pt x="38" y="126"/>
                    <a:pt x="38" y="126"/>
                  </a:cubicBezTo>
                  <a:cubicBezTo>
                    <a:pt x="34" y="121"/>
                    <a:pt x="34" y="121"/>
                    <a:pt x="34" y="121"/>
                  </a:cubicBezTo>
                  <a:cubicBezTo>
                    <a:pt x="34" y="121"/>
                    <a:pt x="34" y="121"/>
                    <a:pt x="34" y="121"/>
                  </a:cubicBezTo>
                  <a:cubicBezTo>
                    <a:pt x="32" y="125"/>
                    <a:pt x="31" y="129"/>
                    <a:pt x="30" y="133"/>
                  </a:cubicBezTo>
                  <a:cubicBezTo>
                    <a:pt x="28" y="137"/>
                    <a:pt x="27" y="142"/>
                    <a:pt x="25" y="146"/>
                  </a:cubicBezTo>
                  <a:cubicBezTo>
                    <a:pt x="24" y="150"/>
                    <a:pt x="22" y="154"/>
                    <a:pt x="21" y="158"/>
                  </a:cubicBezTo>
                  <a:cubicBezTo>
                    <a:pt x="20" y="161"/>
                    <a:pt x="19" y="164"/>
                    <a:pt x="19" y="166"/>
                  </a:cubicBezTo>
                  <a:cubicBezTo>
                    <a:pt x="16" y="173"/>
                    <a:pt x="16" y="173"/>
                    <a:pt x="16" y="173"/>
                  </a:cubicBezTo>
                  <a:cubicBezTo>
                    <a:pt x="19" y="173"/>
                    <a:pt x="23" y="175"/>
                    <a:pt x="28" y="180"/>
                  </a:cubicBezTo>
                  <a:cubicBezTo>
                    <a:pt x="32" y="185"/>
                    <a:pt x="35" y="188"/>
                    <a:pt x="35" y="192"/>
                  </a:cubicBezTo>
                  <a:cubicBezTo>
                    <a:pt x="87" y="174"/>
                    <a:pt x="87" y="174"/>
                    <a:pt x="87" y="174"/>
                  </a:cubicBezTo>
                  <a:cubicBezTo>
                    <a:pt x="87" y="174"/>
                    <a:pt x="87" y="174"/>
                    <a:pt x="87" y="174"/>
                  </a:cubicBezTo>
                  <a:cubicBezTo>
                    <a:pt x="82" y="170"/>
                    <a:pt x="82" y="170"/>
                    <a:pt x="82" y="170"/>
                  </a:cubicBezTo>
                  <a:cubicBezTo>
                    <a:pt x="162" y="90"/>
                    <a:pt x="162" y="90"/>
                    <a:pt x="162" y="90"/>
                  </a:cubicBezTo>
                  <a:cubicBezTo>
                    <a:pt x="170" y="97"/>
                    <a:pt x="170" y="97"/>
                    <a:pt x="170" y="97"/>
                  </a:cubicBezTo>
                  <a:cubicBezTo>
                    <a:pt x="88" y="179"/>
                    <a:pt x="88" y="179"/>
                    <a:pt x="88" y="179"/>
                  </a:cubicBezTo>
                  <a:lnTo>
                    <a:pt x="0" y="208"/>
                  </a:lnTo>
                  <a:close/>
                  <a:moveTo>
                    <a:pt x="48" y="135"/>
                  </a:moveTo>
                  <a:cubicBezTo>
                    <a:pt x="128" y="55"/>
                    <a:pt x="128" y="55"/>
                    <a:pt x="128" y="55"/>
                  </a:cubicBezTo>
                  <a:cubicBezTo>
                    <a:pt x="136" y="63"/>
                    <a:pt x="136" y="63"/>
                    <a:pt x="136" y="63"/>
                  </a:cubicBezTo>
                  <a:cubicBezTo>
                    <a:pt x="55" y="143"/>
                    <a:pt x="55" y="143"/>
                    <a:pt x="55" y="143"/>
                  </a:cubicBezTo>
                  <a:lnTo>
                    <a:pt x="48" y="135"/>
                  </a:lnTo>
                  <a:close/>
                  <a:moveTo>
                    <a:pt x="65" y="153"/>
                  </a:moveTo>
                  <a:cubicBezTo>
                    <a:pt x="145" y="72"/>
                    <a:pt x="145" y="72"/>
                    <a:pt x="145" y="72"/>
                  </a:cubicBezTo>
                  <a:cubicBezTo>
                    <a:pt x="153" y="80"/>
                    <a:pt x="153" y="80"/>
                    <a:pt x="153" y="80"/>
                  </a:cubicBezTo>
                  <a:cubicBezTo>
                    <a:pt x="73" y="160"/>
                    <a:pt x="73" y="160"/>
                    <a:pt x="73" y="160"/>
                  </a:cubicBezTo>
                  <a:lnTo>
                    <a:pt x="65" y="153"/>
                  </a:lnTo>
                  <a:close/>
                  <a:moveTo>
                    <a:pt x="118" y="31"/>
                  </a:moveTo>
                  <a:cubicBezTo>
                    <a:pt x="126" y="24"/>
                    <a:pt x="126" y="24"/>
                    <a:pt x="126" y="24"/>
                  </a:cubicBezTo>
                  <a:cubicBezTo>
                    <a:pt x="185" y="82"/>
                    <a:pt x="185" y="82"/>
                    <a:pt x="185" y="82"/>
                  </a:cubicBezTo>
                  <a:cubicBezTo>
                    <a:pt x="177" y="90"/>
                    <a:pt x="177" y="90"/>
                    <a:pt x="177" y="90"/>
                  </a:cubicBezTo>
                  <a:lnTo>
                    <a:pt x="118" y="31"/>
                  </a:lnTo>
                  <a:close/>
                  <a:moveTo>
                    <a:pt x="133" y="16"/>
                  </a:moveTo>
                  <a:cubicBezTo>
                    <a:pt x="140" y="9"/>
                    <a:pt x="140" y="9"/>
                    <a:pt x="140" y="9"/>
                  </a:cubicBezTo>
                  <a:cubicBezTo>
                    <a:pt x="143" y="6"/>
                    <a:pt x="147" y="3"/>
                    <a:pt x="151" y="2"/>
                  </a:cubicBezTo>
                  <a:cubicBezTo>
                    <a:pt x="154" y="0"/>
                    <a:pt x="158" y="0"/>
                    <a:pt x="162" y="0"/>
                  </a:cubicBezTo>
                  <a:cubicBezTo>
                    <a:pt x="171" y="0"/>
                    <a:pt x="178" y="3"/>
                    <a:pt x="185" y="9"/>
                  </a:cubicBezTo>
                  <a:cubicBezTo>
                    <a:pt x="199" y="24"/>
                    <a:pt x="199" y="24"/>
                    <a:pt x="199" y="24"/>
                  </a:cubicBezTo>
                  <a:cubicBezTo>
                    <a:pt x="205" y="30"/>
                    <a:pt x="208" y="37"/>
                    <a:pt x="208" y="46"/>
                  </a:cubicBezTo>
                  <a:cubicBezTo>
                    <a:pt x="208" y="50"/>
                    <a:pt x="208" y="54"/>
                    <a:pt x="206" y="57"/>
                  </a:cubicBezTo>
                  <a:cubicBezTo>
                    <a:pt x="205" y="61"/>
                    <a:pt x="202" y="65"/>
                    <a:pt x="199" y="68"/>
                  </a:cubicBezTo>
                  <a:cubicBezTo>
                    <a:pt x="192" y="75"/>
                    <a:pt x="192" y="75"/>
                    <a:pt x="192" y="75"/>
                  </a:cubicBezTo>
                  <a:lnTo>
                    <a:pt x="133"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0" name="组合 49"/>
          <p:cNvGrpSpPr/>
          <p:nvPr/>
        </p:nvGrpSpPr>
        <p:grpSpPr>
          <a:xfrm>
            <a:off x="6510241" y="2903498"/>
            <a:ext cx="787403" cy="787403"/>
            <a:chOff x="4408726" y="3492537"/>
            <a:chExt cx="787403" cy="787403"/>
          </a:xfrm>
        </p:grpSpPr>
        <p:sp>
          <p:nvSpPr>
            <p:cNvPr id="54" name="任意多边形 53"/>
            <p:cNvSpPr/>
            <p:nvPr/>
          </p:nvSpPr>
          <p:spPr>
            <a:xfrm>
              <a:off x="4408726" y="3492537"/>
              <a:ext cx="787403" cy="787403"/>
            </a:xfrm>
            <a:custGeom>
              <a:avLst/>
              <a:gdLst>
                <a:gd name="connsiteX0" fmla="*/ 0 w 640079"/>
                <a:gd name="connsiteY0" fmla="*/ 320040 h 640079"/>
                <a:gd name="connsiteX1" fmla="*/ 320040 w 640079"/>
                <a:gd name="connsiteY1" fmla="*/ 0 h 640079"/>
                <a:gd name="connsiteX2" fmla="*/ 640080 w 640079"/>
                <a:gd name="connsiteY2" fmla="*/ 320040 h 640079"/>
                <a:gd name="connsiteX3" fmla="*/ 320040 w 640079"/>
                <a:gd name="connsiteY3" fmla="*/ 640080 h 640079"/>
                <a:gd name="connsiteX4" fmla="*/ 0 w 640079"/>
                <a:gd name="connsiteY4" fmla="*/ 320040 h 64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 h="640079">
                  <a:moveTo>
                    <a:pt x="0" y="320040"/>
                  </a:moveTo>
                  <a:cubicBezTo>
                    <a:pt x="0" y="143287"/>
                    <a:pt x="143287" y="0"/>
                    <a:pt x="320040" y="0"/>
                  </a:cubicBezTo>
                  <a:cubicBezTo>
                    <a:pt x="496793" y="0"/>
                    <a:pt x="640080" y="143287"/>
                    <a:pt x="640080" y="320040"/>
                  </a:cubicBezTo>
                  <a:cubicBezTo>
                    <a:pt x="640080" y="496793"/>
                    <a:pt x="496793" y="640080"/>
                    <a:pt x="320040" y="640080"/>
                  </a:cubicBezTo>
                  <a:cubicBezTo>
                    <a:pt x="143287" y="640080"/>
                    <a:pt x="0" y="496793"/>
                    <a:pt x="0" y="320040"/>
                  </a:cubicBezTo>
                  <a:close/>
                </a:path>
              </a:pathLst>
            </a:custGeom>
            <a:solidFill>
              <a:srgbClr val="434E77"/>
            </a:solid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1837" tIns="131837" rIns="131837" bIns="131837" numCol="1" spcCol="1270" anchor="ctr" anchorCtr="0">
              <a:noAutofit/>
            </a:bodyPr>
            <a:lstStyle/>
            <a:p>
              <a:pPr lvl="0" algn="ctr" defTabSz="444500">
                <a:lnSpc>
                  <a:spcPct val="90000"/>
                </a:lnSpc>
                <a:spcBef>
                  <a:spcPct val="0"/>
                </a:spcBef>
                <a:spcAft>
                  <a:spcPct val="35000"/>
                </a:spcAft>
              </a:pPr>
              <a:endParaRPr lang="en-US" sz="1000" b="1" kern="1200" dirty="0">
                <a:latin typeface="Lato" panose="020F0502020204030203" pitchFamily="34" charset="0"/>
              </a:endParaRPr>
            </a:p>
          </p:txBody>
        </p:sp>
        <p:sp>
          <p:nvSpPr>
            <p:cNvPr id="55" name="Freeform 76"/>
            <p:cNvSpPr>
              <a:spLocks noEditPoints="1"/>
            </p:cNvSpPr>
            <p:nvPr/>
          </p:nvSpPr>
          <p:spPr bwMode="auto">
            <a:xfrm>
              <a:off x="4635399" y="3746829"/>
              <a:ext cx="308870" cy="277309"/>
            </a:xfrm>
            <a:custGeom>
              <a:avLst/>
              <a:gdLst>
                <a:gd name="T0" fmla="*/ 0 w 208"/>
                <a:gd name="T1" fmla="*/ 86 h 187"/>
                <a:gd name="T2" fmla="*/ 1 w 208"/>
                <a:gd name="T3" fmla="*/ 84 h 187"/>
                <a:gd name="T4" fmla="*/ 3 w 208"/>
                <a:gd name="T5" fmla="*/ 83 h 187"/>
                <a:gd name="T6" fmla="*/ 31 w 208"/>
                <a:gd name="T7" fmla="*/ 83 h 187"/>
                <a:gd name="T8" fmla="*/ 31 w 208"/>
                <a:gd name="T9" fmla="*/ 119 h 187"/>
                <a:gd name="T10" fmla="*/ 35 w 208"/>
                <a:gd name="T11" fmla="*/ 131 h 187"/>
                <a:gd name="T12" fmla="*/ 45 w 208"/>
                <a:gd name="T13" fmla="*/ 135 h 187"/>
                <a:gd name="T14" fmla="*/ 46 w 208"/>
                <a:gd name="T15" fmla="*/ 135 h 187"/>
                <a:gd name="T16" fmla="*/ 67 w 208"/>
                <a:gd name="T17" fmla="*/ 135 h 187"/>
                <a:gd name="T18" fmla="*/ 111 w 208"/>
                <a:gd name="T19" fmla="*/ 134 h 187"/>
                <a:gd name="T20" fmla="*/ 111 w 208"/>
                <a:gd name="T21" fmla="*/ 162 h 187"/>
                <a:gd name="T22" fmla="*/ 110 w 208"/>
                <a:gd name="T23" fmla="*/ 165 h 187"/>
                <a:gd name="T24" fmla="*/ 107 w 208"/>
                <a:gd name="T25" fmla="*/ 166 h 187"/>
                <a:gd name="T26" fmla="*/ 41 w 208"/>
                <a:gd name="T27" fmla="*/ 166 h 187"/>
                <a:gd name="T28" fmla="*/ 21 w 208"/>
                <a:gd name="T29" fmla="*/ 187 h 187"/>
                <a:gd name="T30" fmla="*/ 21 w 208"/>
                <a:gd name="T31" fmla="*/ 166 h 187"/>
                <a:gd name="T32" fmla="*/ 3 w 208"/>
                <a:gd name="T33" fmla="*/ 166 h 187"/>
                <a:gd name="T34" fmla="*/ 1 w 208"/>
                <a:gd name="T35" fmla="*/ 165 h 187"/>
                <a:gd name="T36" fmla="*/ 0 w 208"/>
                <a:gd name="T37" fmla="*/ 162 h 187"/>
                <a:gd name="T38" fmla="*/ 0 w 208"/>
                <a:gd name="T39" fmla="*/ 86 h 187"/>
                <a:gd name="T40" fmla="*/ 41 w 208"/>
                <a:gd name="T41" fmla="*/ 5 h 187"/>
                <a:gd name="T42" fmla="*/ 43 w 208"/>
                <a:gd name="T43" fmla="*/ 1 h 187"/>
                <a:gd name="T44" fmla="*/ 47 w 208"/>
                <a:gd name="T45" fmla="*/ 0 h 187"/>
                <a:gd name="T46" fmla="*/ 203 w 208"/>
                <a:gd name="T47" fmla="*/ 0 h 187"/>
                <a:gd name="T48" fmla="*/ 206 w 208"/>
                <a:gd name="T49" fmla="*/ 1 h 187"/>
                <a:gd name="T50" fmla="*/ 208 w 208"/>
                <a:gd name="T51" fmla="*/ 5 h 187"/>
                <a:gd name="T52" fmla="*/ 208 w 208"/>
                <a:gd name="T53" fmla="*/ 119 h 187"/>
                <a:gd name="T54" fmla="*/ 206 w 208"/>
                <a:gd name="T55" fmla="*/ 123 h 187"/>
                <a:gd name="T56" fmla="*/ 203 w 208"/>
                <a:gd name="T57" fmla="*/ 124 h 187"/>
                <a:gd name="T58" fmla="*/ 177 w 208"/>
                <a:gd name="T59" fmla="*/ 124 h 187"/>
                <a:gd name="T60" fmla="*/ 177 w 208"/>
                <a:gd name="T61" fmla="*/ 156 h 187"/>
                <a:gd name="T62" fmla="*/ 145 w 208"/>
                <a:gd name="T63" fmla="*/ 124 h 187"/>
                <a:gd name="T64" fmla="*/ 47 w 208"/>
                <a:gd name="T65" fmla="*/ 124 h 187"/>
                <a:gd name="T66" fmla="*/ 43 w 208"/>
                <a:gd name="T67" fmla="*/ 123 h 187"/>
                <a:gd name="T68" fmla="*/ 41 w 208"/>
                <a:gd name="T69" fmla="*/ 119 h 187"/>
                <a:gd name="T70" fmla="*/ 41 w 208"/>
                <a:gd name="T71" fmla="*/ 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187">
                  <a:moveTo>
                    <a:pt x="0" y="86"/>
                  </a:moveTo>
                  <a:cubicBezTo>
                    <a:pt x="0" y="85"/>
                    <a:pt x="0" y="84"/>
                    <a:pt x="1" y="84"/>
                  </a:cubicBezTo>
                  <a:cubicBezTo>
                    <a:pt x="2" y="83"/>
                    <a:pt x="2" y="83"/>
                    <a:pt x="3" y="83"/>
                  </a:cubicBezTo>
                  <a:cubicBezTo>
                    <a:pt x="31" y="83"/>
                    <a:pt x="31" y="83"/>
                    <a:pt x="31" y="83"/>
                  </a:cubicBezTo>
                  <a:cubicBezTo>
                    <a:pt x="31" y="119"/>
                    <a:pt x="31" y="119"/>
                    <a:pt x="31" y="119"/>
                  </a:cubicBezTo>
                  <a:cubicBezTo>
                    <a:pt x="31" y="124"/>
                    <a:pt x="32" y="128"/>
                    <a:pt x="35" y="131"/>
                  </a:cubicBezTo>
                  <a:cubicBezTo>
                    <a:pt x="37" y="133"/>
                    <a:pt x="41" y="135"/>
                    <a:pt x="45" y="135"/>
                  </a:cubicBezTo>
                  <a:cubicBezTo>
                    <a:pt x="46" y="135"/>
                    <a:pt x="46" y="135"/>
                    <a:pt x="46" y="135"/>
                  </a:cubicBezTo>
                  <a:cubicBezTo>
                    <a:pt x="49" y="135"/>
                    <a:pt x="56" y="135"/>
                    <a:pt x="67" y="135"/>
                  </a:cubicBezTo>
                  <a:cubicBezTo>
                    <a:pt x="78" y="135"/>
                    <a:pt x="92" y="134"/>
                    <a:pt x="111" y="134"/>
                  </a:cubicBezTo>
                  <a:cubicBezTo>
                    <a:pt x="111" y="162"/>
                    <a:pt x="111" y="162"/>
                    <a:pt x="111" y="162"/>
                  </a:cubicBezTo>
                  <a:cubicBezTo>
                    <a:pt x="111" y="163"/>
                    <a:pt x="110" y="164"/>
                    <a:pt x="110" y="165"/>
                  </a:cubicBezTo>
                  <a:cubicBezTo>
                    <a:pt x="109" y="166"/>
                    <a:pt x="108" y="166"/>
                    <a:pt x="107" y="166"/>
                  </a:cubicBezTo>
                  <a:cubicBezTo>
                    <a:pt x="41" y="166"/>
                    <a:pt x="41" y="166"/>
                    <a:pt x="41" y="166"/>
                  </a:cubicBezTo>
                  <a:cubicBezTo>
                    <a:pt x="21" y="187"/>
                    <a:pt x="21" y="187"/>
                    <a:pt x="21" y="187"/>
                  </a:cubicBezTo>
                  <a:cubicBezTo>
                    <a:pt x="21" y="166"/>
                    <a:pt x="21" y="166"/>
                    <a:pt x="21" y="166"/>
                  </a:cubicBezTo>
                  <a:cubicBezTo>
                    <a:pt x="3" y="166"/>
                    <a:pt x="3" y="166"/>
                    <a:pt x="3" y="166"/>
                  </a:cubicBezTo>
                  <a:cubicBezTo>
                    <a:pt x="2" y="166"/>
                    <a:pt x="2" y="166"/>
                    <a:pt x="1" y="165"/>
                  </a:cubicBezTo>
                  <a:cubicBezTo>
                    <a:pt x="0" y="164"/>
                    <a:pt x="0" y="163"/>
                    <a:pt x="0" y="162"/>
                  </a:cubicBezTo>
                  <a:lnTo>
                    <a:pt x="0" y="86"/>
                  </a:lnTo>
                  <a:close/>
                  <a:moveTo>
                    <a:pt x="41" y="5"/>
                  </a:moveTo>
                  <a:cubicBezTo>
                    <a:pt x="41" y="3"/>
                    <a:pt x="42" y="2"/>
                    <a:pt x="43" y="1"/>
                  </a:cubicBezTo>
                  <a:cubicBezTo>
                    <a:pt x="44" y="0"/>
                    <a:pt x="45" y="0"/>
                    <a:pt x="47" y="0"/>
                  </a:cubicBezTo>
                  <a:cubicBezTo>
                    <a:pt x="203" y="0"/>
                    <a:pt x="203" y="0"/>
                    <a:pt x="203" y="0"/>
                  </a:cubicBezTo>
                  <a:cubicBezTo>
                    <a:pt x="204" y="0"/>
                    <a:pt x="205" y="0"/>
                    <a:pt x="206" y="1"/>
                  </a:cubicBezTo>
                  <a:cubicBezTo>
                    <a:pt x="207" y="2"/>
                    <a:pt x="208" y="3"/>
                    <a:pt x="208" y="5"/>
                  </a:cubicBezTo>
                  <a:cubicBezTo>
                    <a:pt x="208" y="119"/>
                    <a:pt x="208" y="119"/>
                    <a:pt x="208" y="119"/>
                  </a:cubicBezTo>
                  <a:cubicBezTo>
                    <a:pt x="208" y="121"/>
                    <a:pt x="207" y="122"/>
                    <a:pt x="206" y="123"/>
                  </a:cubicBezTo>
                  <a:cubicBezTo>
                    <a:pt x="205" y="124"/>
                    <a:pt x="204" y="124"/>
                    <a:pt x="203" y="124"/>
                  </a:cubicBezTo>
                  <a:cubicBezTo>
                    <a:pt x="177" y="124"/>
                    <a:pt x="177" y="124"/>
                    <a:pt x="177" y="124"/>
                  </a:cubicBezTo>
                  <a:cubicBezTo>
                    <a:pt x="177" y="156"/>
                    <a:pt x="177" y="156"/>
                    <a:pt x="177" y="156"/>
                  </a:cubicBezTo>
                  <a:cubicBezTo>
                    <a:pt x="145" y="124"/>
                    <a:pt x="145" y="124"/>
                    <a:pt x="145" y="124"/>
                  </a:cubicBezTo>
                  <a:cubicBezTo>
                    <a:pt x="47" y="124"/>
                    <a:pt x="47" y="124"/>
                    <a:pt x="47" y="124"/>
                  </a:cubicBezTo>
                  <a:cubicBezTo>
                    <a:pt x="45" y="124"/>
                    <a:pt x="44" y="124"/>
                    <a:pt x="43" y="123"/>
                  </a:cubicBezTo>
                  <a:cubicBezTo>
                    <a:pt x="42" y="122"/>
                    <a:pt x="41" y="121"/>
                    <a:pt x="41" y="119"/>
                  </a:cubicBezTo>
                  <a:lnTo>
                    <a:pt x="41"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6" name="组合 55"/>
          <p:cNvGrpSpPr/>
          <p:nvPr/>
        </p:nvGrpSpPr>
        <p:grpSpPr>
          <a:xfrm>
            <a:off x="9107782" y="2903498"/>
            <a:ext cx="787403" cy="787403"/>
            <a:chOff x="7006267" y="3492537"/>
            <a:chExt cx="787403" cy="787403"/>
          </a:xfrm>
        </p:grpSpPr>
        <p:sp>
          <p:nvSpPr>
            <p:cNvPr id="57" name="任意多边形 56"/>
            <p:cNvSpPr/>
            <p:nvPr/>
          </p:nvSpPr>
          <p:spPr>
            <a:xfrm>
              <a:off x="7006267" y="3492537"/>
              <a:ext cx="787403" cy="787403"/>
            </a:xfrm>
            <a:custGeom>
              <a:avLst/>
              <a:gdLst>
                <a:gd name="connsiteX0" fmla="*/ 0 w 640079"/>
                <a:gd name="connsiteY0" fmla="*/ 320040 h 640079"/>
                <a:gd name="connsiteX1" fmla="*/ 320040 w 640079"/>
                <a:gd name="connsiteY1" fmla="*/ 0 h 640079"/>
                <a:gd name="connsiteX2" fmla="*/ 640080 w 640079"/>
                <a:gd name="connsiteY2" fmla="*/ 320040 h 640079"/>
                <a:gd name="connsiteX3" fmla="*/ 320040 w 640079"/>
                <a:gd name="connsiteY3" fmla="*/ 640080 h 640079"/>
                <a:gd name="connsiteX4" fmla="*/ 0 w 640079"/>
                <a:gd name="connsiteY4" fmla="*/ 320040 h 64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 h="640079">
                  <a:moveTo>
                    <a:pt x="0" y="320040"/>
                  </a:moveTo>
                  <a:cubicBezTo>
                    <a:pt x="0" y="143287"/>
                    <a:pt x="143287" y="0"/>
                    <a:pt x="320040" y="0"/>
                  </a:cubicBezTo>
                  <a:cubicBezTo>
                    <a:pt x="496793" y="0"/>
                    <a:pt x="640080" y="143287"/>
                    <a:pt x="640080" y="320040"/>
                  </a:cubicBezTo>
                  <a:cubicBezTo>
                    <a:pt x="640080" y="496793"/>
                    <a:pt x="496793" y="640080"/>
                    <a:pt x="320040" y="640080"/>
                  </a:cubicBezTo>
                  <a:cubicBezTo>
                    <a:pt x="143287" y="640080"/>
                    <a:pt x="0" y="496793"/>
                    <a:pt x="0" y="320040"/>
                  </a:cubicBezTo>
                  <a:close/>
                </a:path>
              </a:pathLst>
            </a:custGeom>
            <a:solidFill>
              <a:srgbClr val="434E77"/>
            </a:solid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1837" tIns="131837" rIns="131837" bIns="131837" numCol="1" spcCol="1270" anchor="ctr" anchorCtr="0">
              <a:noAutofit/>
            </a:bodyPr>
            <a:lstStyle/>
            <a:p>
              <a:pPr lvl="0" algn="ctr" defTabSz="444500">
                <a:lnSpc>
                  <a:spcPct val="90000"/>
                </a:lnSpc>
                <a:spcBef>
                  <a:spcPct val="0"/>
                </a:spcBef>
                <a:spcAft>
                  <a:spcPct val="35000"/>
                </a:spcAft>
              </a:pPr>
              <a:endParaRPr lang="en-US" sz="1000" b="1" kern="1200" dirty="0">
                <a:latin typeface="Lato" panose="020F0502020204030203" pitchFamily="34" charset="0"/>
              </a:endParaRPr>
            </a:p>
          </p:txBody>
        </p:sp>
        <p:sp>
          <p:nvSpPr>
            <p:cNvPr id="58" name="Freeform 112"/>
            <p:cNvSpPr>
              <a:spLocks noEditPoints="1"/>
            </p:cNvSpPr>
            <p:nvPr/>
          </p:nvSpPr>
          <p:spPr bwMode="auto">
            <a:xfrm>
              <a:off x="7240725" y="3731205"/>
              <a:ext cx="308557" cy="308558"/>
            </a:xfrm>
            <a:custGeom>
              <a:avLst/>
              <a:gdLst>
                <a:gd name="T0" fmla="*/ 7 w 208"/>
                <a:gd name="T1" fmla="*/ 29 h 208"/>
                <a:gd name="T2" fmla="*/ 26 w 208"/>
                <a:gd name="T3" fmla="*/ 21 h 208"/>
                <a:gd name="T4" fmla="*/ 52 w 208"/>
                <a:gd name="T5" fmla="*/ 5 h 208"/>
                <a:gd name="T6" fmla="*/ 57 w 208"/>
                <a:gd name="T7" fmla="*/ 0 h 208"/>
                <a:gd name="T8" fmla="*/ 62 w 208"/>
                <a:gd name="T9" fmla="*/ 5 h 208"/>
                <a:gd name="T10" fmla="*/ 145 w 208"/>
                <a:gd name="T11" fmla="*/ 21 h 208"/>
                <a:gd name="T12" fmla="*/ 147 w 208"/>
                <a:gd name="T13" fmla="*/ 2 h 208"/>
                <a:gd name="T14" fmla="*/ 154 w 208"/>
                <a:gd name="T15" fmla="*/ 2 h 208"/>
                <a:gd name="T16" fmla="*/ 156 w 208"/>
                <a:gd name="T17" fmla="*/ 21 h 208"/>
                <a:gd name="T18" fmla="*/ 192 w 208"/>
                <a:gd name="T19" fmla="*/ 23 h 208"/>
                <a:gd name="T20" fmla="*/ 206 w 208"/>
                <a:gd name="T21" fmla="*/ 37 h 208"/>
                <a:gd name="T22" fmla="*/ 208 w 208"/>
                <a:gd name="T23" fmla="*/ 73 h 208"/>
                <a:gd name="T24" fmla="*/ 0 w 208"/>
                <a:gd name="T25" fmla="*/ 47 h 208"/>
                <a:gd name="T26" fmla="*/ 26 w 208"/>
                <a:gd name="T27" fmla="*/ 208 h 208"/>
                <a:gd name="T28" fmla="*/ 7 w 208"/>
                <a:gd name="T29" fmla="*/ 201 h 208"/>
                <a:gd name="T30" fmla="*/ 0 w 208"/>
                <a:gd name="T31" fmla="*/ 182 h 208"/>
                <a:gd name="T32" fmla="*/ 208 w 208"/>
                <a:gd name="T33" fmla="*/ 83 h 208"/>
                <a:gd name="T34" fmla="*/ 206 w 208"/>
                <a:gd name="T35" fmla="*/ 192 h 208"/>
                <a:gd name="T36" fmla="*/ 192 w 208"/>
                <a:gd name="T37" fmla="*/ 206 h 208"/>
                <a:gd name="T38" fmla="*/ 26 w 208"/>
                <a:gd name="T39" fmla="*/ 208 h 208"/>
                <a:gd name="T40" fmla="*/ 31 w 208"/>
                <a:gd name="T41" fmla="*/ 135 h 208"/>
                <a:gd name="T42" fmla="*/ 72 w 208"/>
                <a:gd name="T43" fmla="*/ 104 h 208"/>
                <a:gd name="T44" fmla="*/ 31 w 208"/>
                <a:gd name="T45" fmla="*/ 146 h 208"/>
                <a:gd name="T46" fmla="*/ 72 w 208"/>
                <a:gd name="T47" fmla="*/ 177 h 208"/>
                <a:gd name="T48" fmla="*/ 31 w 208"/>
                <a:gd name="T49" fmla="*/ 146 h 208"/>
                <a:gd name="T50" fmla="*/ 68 w 208"/>
                <a:gd name="T51" fmla="*/ 58 h 208"/>
                <a:gd name="T52" fmla="*/ 72 w 208"/>
                <a:gd name="T53" fmla="*/ 47 h 208"/>
                <a:gd name="T54" fmla="*/ 62 w 208"/>
                <a:gd name="T55" fmla="*/ 32 h 208"/>
                <a:gd name="T56" fmla="*/ 61 w 208"/>
                <a:gd name="T57" fmla="*/ 51 h 208"/>
                <a:gd name="T58" fmla="*/ 53 w 208"/>
                <a:gd name="T59" fmla="*/ 51 h 208"/>
                <a:gd name="T60" fmla="*/ 52 w 208"/>
                <a:gd name="T61" fmla="*/ 32 h 208"/>
                <a:gd name="T62" fmla="*/ 41 w 208"/>
                <a:gd name="T63" fmla="*/ 47 h 208"/>
                <a:gd name="T64" fmla="*/ 46 w 208"/>
                <a:gd name="T65" fmla="*/ 58 h 208"/>
                <a:gd name="T66" fmla="*/ 57 w 208"/>
                <a:gd name="T67" fmla="*/ 63 h 208"/>
                <a:gd name="T68" fmla="*/ 83 w 208"/>
                <a:gd name="T69" fmla="*/ 104 h 208"/>
                <a:gd name="T70" fmla="*/ 124 w 208"/>
                <a:gd name="T71" fmla="*/ 135 h 208"/>
                <a:gd name="T72" fmla="*/ 83 w 208"/>
                <a:gd name="T73" fmla="*/ 104 h 208"/>
                <a:gd name="T74" fmla="*/ 83 w 208"/>
                <a:gd name="T75" fmla="*/ 177 h 208"/>
                <a:gd name="T76" fmla="*/ 124 w 208"/>
                <a:gd name="T77" fmla="*/ 146 h 208"/>
                <a:gd name="T78" fmla="*/ 157 w 208"/>
                <a:gd name="T79" fmla="*/ 61 h 208"/>
                <a:gd name="T80" fmla="*/ 165 w 208"/>
                <a:gd name="T81" fmla="*/ 53 h 208"/>
                <a:gd name="T82" fmla="*/ 163 w 208"/>
                <a:gd name="T83" fmla="*/ 38 h 208"/>
                <a:gd name="T84" fmla="*/ 156 w 208"/>
                <a:gd name="T85" fmla="*/ 47 h 208"/>
                <a:gd name="T86" fmla="*/ 150 w 208"/>
                <a:gd name="T87" fmla="*/ 52 h 208"/>
                <a:gd name="T88" fmla="*/ 145 w 208"/>
                <a:gd name="T89" fmla="*/ 47 h 208"/>
                <a:gd name="T90" fmla="*/ 138 w 208"/>
                <a:gd name="T91" fmla="*/ 38 h 208"/>
                <a:gd name="T92" fmla="*/ 136 w 208"/>
                <a:gd name="T93" fmla="*/ 53 h 208"/>
                <a:gd name="T94" fmla="*/ 144 w 208"/>
                <a:gd name="T95" fmla="*/ 61 h 208"/>
                <a:gd name="T96" fmla="*/ 157 w 208"/>
                <a:gd name="T97" fmla="*/ 61 h 208"/>
                <a:gd name="T98" fmla="*/ 135 w 208"/>
                <a:gd name="T99" fmla="*/ 135 h 208"/>
                <a:gd name="T100" fmla="*/ 176 w 208"/>
                <a:gd name="T101" fmla="*/ 104 h 208"/>
                <a:gd name="T102" fmla="*/ 135 w 208"/>
                <a:gd name="T103" fmla="*/ 146 h 208"/>
                <a:gd name="T104" fmla="*/ 176 w 208"/>
                <a:gd name="T105" fmla="*/ 177 h 208"/>
                <a:gd name="T106" fmla="*/ 135 w 208"/>
                <a:gd name="T107" fmla="*/ 14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08">
                  <a:moveTo>
                    <a:pt x="2" y="37"/>
                  </a:moveTo>
                  <a:cubicBezTo>
                    <a:pt x="3" y="34"/>
                    <a:pt x="5" y="31"/>
                    <a:pt x="7" y="29"/>
                  </a:cubicBezTo>
                  <a:cubicBezTo>
                    <a:pt x="10" y="26"/>
                    <a:pt x="12" y="24"/>
                    <a:pt x="16" y="23"/>
                  </a:cubicBezTo>
                  <a:cubicBezTo>
                    <a:pt x="19" y="22"/>
                    <a:pt x="22" y="21"/>
                    <a:pt x="26" y="21"/>
                  </a:cubicBezTo>
                  <a:cubicBezTo>
                    <a:pt x="52" y="21"/>
                    <a:pt x="52" y="21"/>
                    <a:pt x="52" y="21"/>
                  </a:cubicBezTo>
                  <a:cubicBezTo>
                    <a:pt x="52" y="5"/>
                    <a:pt x="52" y="5"/>
                    <a:pt x="52" y="5"/>
                  </a:cubicBezTo>
                  <a:cubicBezTo>
                    <a:pt x="52" y="4"/>
                    <a:pt x="52" y="3"/>
                    <a:pt x="53" y="2"/>
                  </a:cubicBezTo>
                  <a:cubicBezTo>
                    <a:pt x="54" y="1"/>
                    <a:pt x="55" y="0"/>
                    <a:pt x="57" y="0"/>
                  </a:cubicBezTo>
                  <a:cubicBezTo>
                    <a:pt x="58" y="0"/>
                    <a:pt x="60" y="1"/>
                    <a:pt x="61" y="2"/>
                  </a:cubicBezTo>
                  <a:cubicBezTo>
                    <a:pt x="62" y="3"/>
                    <a:pt x="62" y="4"/>
                    <a:pt x="62" y="5"/>
                  </a:cubicBezTo>
                  <a:cubicBezTo>
                    <a:pt x="62" y="21"/>
                    <a:pt x="62" y="21"/>
                    <a:pt x="62" y="21"/>
                  </a:cubicBezTo>
                  <a:cubicBezTo>
                    <a:pt x="145" y="21"/>
                    <a:pt x="145" y="21"/>
                    <a:pt x="145" y="21"/>
                  </a:cubicBezTo>
                  <a:cubicBezTo>
                    <a:pt x="145" y="5"/>
                    <a:pt x="145" y="5"/>
                    <a:pt x="145" y="5"/>
                  </a:cubicBezTo>
                  <a:cubicBezTo>
                    <a:pt x="145" y="4"/>
                    <a:pt x="146" y="3"/>
                    <a:pt x="147" y="2"/>
                  </a:cubicBezTo>
                  <a:cubicBezTo>
                    <a:pt x="148" y="1"/>
                    <a:pt x="149" y="0"/>
                    <a:pt x="150" y="0"/>
                  </a:cubicBezTo>
                  <a:cubicBezTo>
                    <a:pt x="152" y="0"/>
                    <a:pt x="153" y="1"/>
                    <a:pt x="154" y="2"/>
                  </a:cubicBezTo>
                  <a:cubicBezTo>
                    <a:pt x="155" y="3"/>
                    <a:pt x="156" y="4"/>
                    <a:pt x="156" y="5"/>
                  </a:cubicBezTo>
                  <a:cubicBezTo>
                    <a:pt x="156" y="21"/>
                    <a:pt x="156" y="21"/>
                    <a:pt x="156" y="21"/>
                  </a:cubicBezTo>
                  <a:cubicBezTo>
                    <a:pt x="182" y="21"/>
                    <a:pt x="182" y="21"/>
                    <a:pt x="182" y="21"/>
                  </a:cubicBezTo>
                  <a:cubicBezTo>
                    <a:pt x="185" y="21"/>
                    <a:pt x="189" y="22"/>
                    <a:pt x="192" y="23"/>
                  </a:cubicBezTo>
                  <a:cubicBezTo>
                    <a:pt x="195" y="24"/>
                    <a:pt x="198" y="26"/>
                    <a:pt x="200" y="29"/>
                  </a:cubicBezTo>
                  <a:cubicBezTo>
                    <a:pt x="202" y="31"/>
                    <a:pt x="204" y="34"/>
                    <a:pt x="206" y="37"/>
                  </a:cubicBezTo>
                  <a:cubicBezTo>
                    <a:pt x="207" y="40"/>
                    <a:pt x="208" y="43"/>
                    <a:pt x="208" y="47"/>
                  </a:cubicBezTo>
                  <a:cubicBezTo>
                    <a:pt x="208" y="73"/>
                    <a:pt x="208" y="73"/>
                    <a:pt x="208" y="73"/>
                  </a:cubicBezTo>
                  <a:cubicBezTo>
                    <a:pt x="0" y="73"/>
                    <a:pt x="0" y="73"/>
                    <a:pt x="0" y="73"/>
                  </a:cubicBezTo>
                  <a:cubicBezTo>
                    <a:pt x="0" y="47"/>
                    <a:pt x="0" y="47"/>
                    <a:pt x="0" y="47"/>
                  </a:cubicBezTo>
                  <a:cubicBezTo>
                    <a:pt x="0" y="43"/>
                    <a:pt x="0" y="40"/>
                    <a:pt x="2" y="37"/>
                  </a:cubicBezTo>
                  <a:close/>
                  <a:moveTo>
                    <a:pt x="26" y="208"/>
                  </a:moveTo>
                  <a:cubicBezTo>
                    <a:pt x="22" y="208"/>
                    <a:pt x="19" y="207"/>
                    <a:pt x="16" y="206"/>
                  </a:cubicBezTo>
                  <a:cubicBezTo>
                    <a:pt x="12" y="205"/>
                    <a:pt x="10" y="203"/>
                    <a:pt x="7" y="201"/>
                  </a:cubicBezTo>
                  <a:cubicBezTo>
                    <a:pt x="5" y="198"/>
                    <a:pt x="3" y="195"/>
                    <a:pt x="2" y="192"/>
                  </a:cubicBezTo>
                  <a:cubicBezTo>
                    <a:pt x="0" y="189"/>
                    <a:pt x="0" y="186"/>
                    <a:pt x="0" y="182"/>
                  </a:cubicBezTo>
                  <a:cubicBezTo>
                    <a:pt x="0" y="83"/>
                    <a:pt x="0" y="83"/>
                    <a:pt x="0" y="83"/>
                  </a:cubicBezTo>
                  <a:cubicBezTo>
                    <a:pt x="208" y="83"/>
                    <a:pt x="208" y="83"/>
                    <a:pt x="208" y="83"/>
                  </a:cubicBezTo>
                  <a:cubicBezTo>
                    <a:pt x="208" y="182"/>
                    <a:pt x="208" y="182"/>
                    <a:pt x="208" y="182"/>
                  </a:cubicBezTo>
                  <a:cubicBezTo>
                    <a:pt x="208" y="186"/>
                    <a:pt x="207" y="189"/>
                    <a:pt x="206" y="192"/>
                  </a:cubicBezTo>
                  <a:cubicBezTo>
                    <a:pt x="204" y="195"/>
                    <a:pt x="202" y="198"/>
                    <a:pt x="200" y="201"/>
                  </a:cubicBezTo>
                  <a:cubicBezTo>
                    <a:pt x="198" y="203"/>
                    <a:pt x="195" y="205"/>
                    <a:pt x="192" y="206"/>
                  </a:cubicBezTo>
                  <a:cubicBezTo>
                    <a:pt x="189" y="207"/>
                    <a:pt x="185" y="208"/>
                    <a:pt x="182" y="208"/>
                  </a:cubicBezTo>
                  <a:lnTo>
                    <a:pt x="26" y="208"/>
                  </a:lnTo>
                  <a:close/>
                  <a:moveTo>
                    <a:pt x="31" y="104"/>
                  </a:moveTo>
                  <a:cubicBezTo>
                    <a:pt x="31" y="135"/>
                    <a:pt x="31" y="135"/>
                    <a:pt x="31" y="135"/>
                  </a:cubicBezTo>
                  <a:cubicBezTo>
                    <a:pt x="72" y="135"/>
                    <a:pt x="72" y="135"/>
                    <a:pt x="72" y="135"/>
                  </a:cubicBezTo>
                  <a:cubicBezTo>
                    <a:pt x="72" y="104"/>
                    <a:pt x="72" y="104"/>
                    <a:pt x="72" y="104"/>
                  </a:cubicBezTo>
                  <a:lnTo>
                    <a:pt x="31" y="104"/>
                  </a:lnTo>
                  <a:close/>
                  <a:moveTo>
                    <a:pt x="31" y="146"/>
                  </a:moveTo>
                  <a:cubicBezTo>
                    <a:pt x="31" y="177"/>
                    <a:pt x="31" y="177"/>
                    <a:pt x="31" y="177"/>
                  </a:cubicBezTo>
                  <a:cubicBezTo>
                    <a:pt x="72" y="177"/>
                    <a:pt x="72" y="177"/>
                    <a:pt x="72" y="177"/>
                  </a:cubicBezTo>
                  <a:cubicBezTo>
                    <a:pt x="72" y="146"/>
                    <a:pt x="72" y="146"/>
                    <a:pt x="72" y="146"/>
                  </a:cubicBezTo>
                  <a:lnTo>
                    <a:pt x="31" y="146"/>
                  </a:lnTo>
                  <a:close/>
                  <a:moveTo>
                    <a:pt x="63" y="61"/>
                  </a:moveTo>
                  <a:cubicBezTo>
                    <a:pt x="65" y="61"/>
                    <a:pt x="66" y="59"/>
                    <a:pt x="68" y="58"/>
                  </a:cubicBezTo>
                  <a:cubicBezTo>
                    <a:pt x="69" y="57"/>
                    <a:pt x="70" y="55"/>
                    <a:pt x="71" y="53"/>
                  </a:cubicBezTo>
                  <a:cubicBezTo>
                    <a:pt x="72" y="51"/>
                    <a:pt x="72" y="49"/>
                    <a:pt x="72" y="47"/>
                  </a:cubicBezTo>
                  <a:cubicBezTo>
                    <a:pt x="72" y="44"/>
                    <a:pt x="71" y="41"/>
                    <a:pt x="70" y="38"/>
                  </a:cubicBezTo>
                  <a:cubicBezTo>
                    <a:pt x="68" y="35"/>
                    <a:pt x="65" y="33"/>
                    <a:pt x="62" y="32"/>
                  </a:cubicBezTo>
                  <a:cubicBezTo>
                    <a:pt x="62" y="47"/>
                    <a:pt x="62" y="47"/>
                    <a:pt x="62" y="47"/>
                  </a:cubicBezTo>
                  <a:cubicBezTo>
                    <a:pt x="62" y="48"/>
                    <a:pt x="62" y="50"/>
                    <a:pt x="61" y="51"/>
                  </a:cubicBezTo>
                  <a:cubicBezTo>
                    <a:pt x="60" y="52"/>
                    <a:pt x="58" y="52"/>
                    <a:pt x="57" y="52"/>
                  </a:cubicBezTo>
                  <a:cubicBezTo>
                    <a:pt x="55" y="52"/>
                    <a:pt x="54" y="52"/>
                    <a:pt x="53" y="51"/>
                  </a:cubicBezTo>
                  <a:cubicBezTo>
                    <a:pt x="52" y="50"/>
                    <a:pt x="52" y="48"/>
                    <a:pt x="52" y="47"/>
                  </a:cubicBezTo>
                  <a:cubicBezTo>
                    <a:pt x="52" y="32"/>
                    <a:pt x="52" y="32"/>
                    <a:pt x="52" y="32"/>
                  </a:cubicBezTo>
                  <a:cubicBezTo>
                    <a:pt x="49" y="33"/>
                    <a:pt x="46" y="35"/>
                    <a:pt x="44" y="38"/>
                  </a:cubicBezTo>
                  <a:cubicBezTo>
                    <a:pt x="42" y="41"/>
                    <a:pt x="41" y="44"/>
                    <a:pt x="41" y="47"/>
                  </a:cubicBezTo>
                  <a:cubicBezTo>
                    <a:pt x="41" y="49"/>
                    <a:pt x="42" y="51"/>
                    <a:pt x="42" y="53"/>
                  </a:cubicBezTo>
                  <a:cubicBezTo>
                    <a:pt x="43" y="55"/>
                    <a:pt x="44" y="57"/>
                    <a:pt x="46" y="58"/>
                  </a:cubicBezTo>
                  <a:cubicBezTo>
                    <a:pt x="47" y="59"/>
                    <a:pt x="49" y="61"/>
                    <a:pt x="51" y="61"/>
                  </a:cubicBezTo>
                  <a:cubicBezTo>
                    <a:pt x="53" y="62"/>
                    <a:pt x="55" y="63"/>
                    <a:pt x="57" y="63"/>
                  </a:cubicBezTo>
                  <a:cubicBezTo>
                    <a:pt x="59" y="63"/>
                    <a:pt x="61" y="62"/>
                    <a:pt x="63" y="61"/>
                  </a:cubicBezTo>
                  <a:close/>
                  <a:moveTo>
                    <a:pt x="83" y="104"/>
                  </a:moveTo>
                  <a:cubicBezTo>
                    <a:pt x="83" y="135"/>
                    <a:pt x="83" y="135"/>
                    <a:pt x="83" y="135"/>
                  </a:cubicBezTo>
                  <a:cubicBezTo>
                    <a:pt x="124" y="135"/>
                    <a:pt x="124" y="135"/>
                    <a:pt x="124" y="135"/>
                  </a:cubicBezTo>
                  <a:cubicBezTo>
                    <a:pt x="124" y="104"/>
                    <a:pt x="124" y="104"/>
                    <a:pt x="124" y="104"/>
                  </a:cubicBezTo>
                  <a:lnTo>
                    <a:pt x="83" y="104"/>
                  </a:lnTo>
                  <a:close/>
                  <a:moveTo>
                    <a:pt x="83" y="146"/>
                  </a:moveTo>
                  <a:cubicBezTo>
                    <a:pt x="83" y="177"/>
                    <a:pt x="83" y="177"/>
                    <a:pt x="83" y="177"/>
                  </a:cubicBezTo>
                  <a:cubicBezTo>
                    <a:pt x="124" y="177"/>
                    <a:pt x="124" y="177"/>
                    <a:pt x="124" y="177"/>
                  </a:cubicBezTo>
                  <a:cubicBezTo>
                    <a:pt x="124" y="146"/>
                    <a:pt x="124" y="146"/>
                    <a:pt x="124" y="146"/>
                  </a:cubicBezTo>
                  <a:lnTo>
                    <a:pt x="83" y="146"/>
                  </a:lnTo>
                  <a:close/>
                  <a:moveTo>
                    <a:pt x="157" y="61"/>
                  </a:moveTo>
                  <a:cubicBezTo>
                    <a:pt x="158" y="61"/>
                    <a:pt x="160" y="59"/>
                    <a:pt x="161" y="58"/>
                  </a:cubicBezTo>
                  <a:cubicBezTo>
                    <a:pt x="163" y="57"/>
                    <a:pt x="164" y="55"/>
                    <a:pt x="165" y="53"/>
                  </a:cubicBezTo>
                  <a:cubicBezTo>
                    <a:pt x="166" y="51"/>
                    <a:pt x="166" y="49"/>
                    <a:pt x="166" y="47"/>
                  </a:cubicBezTo>
                  <a:cubicBezTo>
                    <a:pt x="166" y="44"/>
                    <a:pt x="165" y="41"/>
                    <a:pt x="163" y="38"/>
                  </a:cubicBezTo>
                  <a:cubicBezTo>
                    <a:pt x="161" y="35"/>
                    <a:pt x="159" y="33"/>
                    <a:pt x="156" y="32"/>
                  </a:cubicBezTo>
                  <a:cubicBezTo>
                    <a:pt x="156" y="47"/>
                    <a:pt x="156" y="47"/>
                    <a:pt x="156" y="47"/>
                  </a:cubicBezTo>
                  <a:cubicBezTo>
                    <a:pt x="156" y="48"/>
                    <a:pt x="155" y="50"/>
                    <a:pt x="154" y="51"/>
                  </a:cubicBezTo>
                  <a:cubicBezTo>
                    <a:pt x="153" y="52"/>
                    <a:pt x="152" y="52"/>
                    <a:pt x="150" y="52"/>
                  </a:cubicBezTo>
                  <a:cubicBezTo>
                    <a:pt x="149" y="52"/>
                    <a:pt x="148" y="52"/>
                    <a:pt x="147" y="51"/>
                  </a:cubicBezTo>
                  <a:cubicBezTo>
                    <a:pt x="146" y="50"/>
                    <a:pt x="145" y="48"/>
                    <a:pt x="145" y="47"/>
                  </a:cubicBezTo>
                  <a:cubicBezTo>
                    <a:pt x="145" y="32"/>
                    <a:pt x="145" y="32"/>
                    <a:pt x="145" y="32"/>
                  </a:cubicBezTo>
                  <a:cubicBezTo>
                    <a:pt x="142" y="33"/>
                    <a:pt x="140" y="35"/>
                    <a:pt x="138" y="38"/>
                  </a:cubicBezTo>
                  <a:cubicBezTo>
                    <a:pt x="136" y="41"/>
                    <a:pt x="135" y="44"/>
                    <a:pt x="135" y="47"/>
                  </a:cubicBezTo>
                  <a:cubicBezTo>
                    <a:pt x="135" y="49"/>
                    <a:pt x="135" y="51"/>
                    <a:pt x="136" y="53"/>
                  </a:cubicBezTo>
                  <a:cubicBezTo>
                    <a:pt x="137" y="55"/>
                    <a:pt x="138" y="57"/>
                    <a:pt x="139" y="58"/>
                  </a:cubicBezTo>
                  <a:cubicBezTo>
                    <a:pt x="141" y="59"/>
                    <a:pt x="142" y="61"/>
                    <a:pt x="144" y="61"/>
                  </a:cubicBezTo>
                  <a:cubicBezTo>
                    <a:pt x="146" y="62"/>
                    <a:pt x="148" y="63"/>
                    <a:pt x="150" y="63"/>
                  </a:cubicBezTo>
                  <a:cubicBezTo>
                    <a:pt x="153" y="63"/>
                    <a:pt x="155" y="62"/>
                    <a:pt x="157" y="61"/>
                  </a:cubicBezTo>
                  <a:close/>
                  <a:moveTo>
                    <a:pt x="135" y="104"/>
                  </a:moveTo>
                  <a:cubicBezTo>
                    <a:pt x="135" y="135"/>
                    <a:pt x="135" y="135"/>
                    <a:pt x="135" y="135"/>
                  </a:cubicBezTo>
                  <a:cubicBezTo>
                    <a:pt x="176" y="135"/>
                    <a:pt x="176" y="135"/>
                    <a:pt x="176" y="135"/>
                  </a:cubicBezTo>
                  <a:cubicBezTo>
                    <a:pt x="176" y="104"/>
                    <a:pt x="176" y="104"/>
                    <a:pt x="176" y="104"/>
                  </a:cubicBezTo>
                  <a:lnTo>
                    <a:pt x="135" y="104"/>
                  </a:lnTo>
                  <a:close/>
                  <a:moveTo>
                    <a:pt x="135" y="146"/>
                  </a:moveTo>
                  <a:cubicBezTo>
                    <a:pt x="135" y="177"/>
                    <a:pt x="135" y="177"/>
                    <a:pt x="135" y="177"/>
                  </a:cubicBezTo>
                  <a:cubicBezTo>
                    <a:pt x="176" y="177"/>
                    <a:pt x="176" y="177"/>
                    <a:pt x="176" y="177"/>
                  </a:cubicBezTo>
                  <a:cubicBezTo>
                    <a:pt x="176" y="146"/>
                    <a:pt x="176" y="146"/>
                    <a:pt x="176" y="146"/>
                  </a:cubicBezTo>
                  <a:lnTo>
                    <a:pt x="135" y="1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9" name="矩形 58"/>
          <p:cNvSpPr/>
          <p:nvPr/>
        </p:nvSpPr>
        <p:spPr>
          <a:xfrm>
            <a:off x="9612493" y="4648540"/>
            <a:ext cx="2880000" cy="400110"/>
          </a:xfrm>
          <a:prstGeom prst="rect">
            <a:avLst/>
          </a:prstGeom>
        </p:spPr>
        <p:txBody>
          <a:bodyPr wrap="square">
            <a:spAutoFit/>
          </a:bodyPr>
          <a:lstStyle/>
          <a:p>
            <a:pPr>
              <a:spcAft>
                <a:spcPts val="600"/>
              </a:spcAft>
            </a:pPr>
            <a:r>
              <a:rPr lang="zh-CN" altLang="en-US" sz="2000" b="1" cap="all" spc="20" dirty="0">
                <a:solidFill>
                  <a:srgbClr val="434E77"/>
                </a:solidFill>
              </a:rPr>
              <a:t>好</a:t>
            </a:r>
            <a:r>
              <a:rPr lang="zh-CN" altLang="en-US" sz="2000" b="1" cap="all" spc="20" dirty="0" smtClean="0">
                <a:solidFill>
                  <a:srgbClr val="434E77"/>
                </a:solidFill>
              </a:rPr>
              <a:t>记性不如烂笔头</a:t>
            </a:r>
            <a:endParaRPr lang="en-US" altLang="zh-CN" sz="2000" b="1" cap="all" spc="20" dirty="0" smtClean="0">
              <a:solidFill>
                <a:srgbClr val="434E77"/>
              </a:solidFill>
            </a:endParaRPr>
          </a:p>
        </p:txBody>
      </p:sp>
      <p:sp>
        <p:nvSpPr>
          <p:cNvPr id="67" name="矩形 66"/>
          <p:cNvSpPr/>
          <p:nvPr/>
        </p:nvSpPr>
        <p:spPr>
          <a:xfrm>
            <a:off x="9939262" y="2845539"/>
            <a:ext cx="2252737" cy="707886"/>
          </a:xfrm>
          <a:prstGeom prst="rect">
            <a:avLst/>
          </a:prstGeom>
        </p:spPr>
        <p:txBody>
          <a:bodyPr wrap="square">
            <a:spAutoFit/>
          </a:bodyPr>
          <a:lstStyle/>
          <a:p>
            <a:pPr>
              <a:spcAft>
                <a:spcPts val="600"/>
              </a:spcAft>
            </a:pPr>
            <a:r>
              <a:rPr lang="zh-CN" altLang="en-US" sz="2000" b="1" cap="all" spc="20" dirty="0" smtClean="0">
                <a:solidFill>
                  <a:srgbClr val="434E77"/>
                </a:solidFill>
              </a:rPr>
              <a:t>提前</a:t>
            </a:r>
            <a:r>
              <a:rPr lang="en-US" altLang="zh-CN" sz="2000" b="1" cap="all" spc="20" dirty="0" smtClean="0">
                <a:solidFill>
                  <a:srgbClr val="434E77"/>
                </a:solidFill>
              </a:rPr>
              <a:t>15</a:t>
            </a:r>
            <a:r>
              <a:rPr lang="zh-CN" altLang="en-US" sz="2000" b="1" cap="all" spc="20" dirty="0" smtClean="0">
                <a:solidFill>
                  <a:srgbClr val="434E77"/>
                </a:solidFill>
              </a:rPr>
              <a:t>分钟上班，列出一天工作内容</a:t>
            </a:r>
            <a:endParaRPr lang="en-US" altLang="zh-CN" sz="2000" b="1" cap="all" spc="20" dirty="0" smtClean="0">
              <a:solidFill>
                <a:srgbClr val="434E77"/>
              </a:solidFill>
            </a:endParaRPr>
          </a:p>
        </p:txBody>
      </p:sp>
      <p:sp>
        <p:nvSpPr>
          <p:cNvPr id="68" name="矩形 67"/>
          <p:cNvSpPr/>
          <p:nvPr/>
        </p:nvSpPr>
        <p:spPr>
          <a:xfrm>
            <a:off x="5249346" y="2799372"/>
            <a:ext cx="1676277" cy="784830"/>
          </a:xfrm>
          <a:prstGeom prst="rect">
            <a:avLst/>
          </a:prstGeom>
        </p:spPr>
        <p:txBody>
          <a:bodyPr wrap="square">
            <a:spAutoFit/>
          </a:bodyPr>
          <a:lstStyle/>
          <a:p>
            <a:pPr>
              <a:spcAft>
                <a:spcPts val="600"/>
              </a:spcAft>
            </a:pPr>
            <a:r>
              <a:rPr lang="zh-CN" altLang="en-US" sz="2000" b="1" cap="all" spc="20" dirty="0">
                <a:solidFill>
                  <a:srgbClr val="434E77"/>
                </a:solidFill>
              </a:rPr>
              <a:t>勤于</a:t>
            </a:r>
            <a:r>
              <a:rPr lang="zh-CN" altLang="en-US" sz="2000" b="1" cap="all" spc="20" dirty="0" smtClean="0">
                <a:solidFill>
                  <a:srgbClr val="434E77"/>
                </a:solidFill>
              </a:rPr>
              <a:t>思考</a:t>
            </a:r>
            <a:endParaRPr lang="en-US" altLang="zh-CN" sz="2000" b="1" cap="all" spc="20" dirty="0" smtClean="0">
              <a:solidFill>
                <a:srgbClr val="434E77"/>
              </a:solidFill>
            </a:endParaRPr>
          </a:p>
          <a:p>
            <a:pPr>
              <a:spcAft>
                <a:spcPts val="600"/>
              </a:spcAft>
            </a:pPr>
            <a:r>
              <a:rPr lang="zh-CN" altLang="en-US" sz="2000" b="1" cap="all" spc="20" dirty="0" smtClean="0">
                <a:solidFill>
                  <a:srgbClr val="434E77"/>
                </a:solidFill>
              </a:rPr>
              <a:t>不懂就问</a:t>
            </a:r>
            <a:endParaRPr lang="en-US" altLang="zh-CN" sz="2000" b="1" cap="all" spc="20" dirty="0" smtClean="0">
              <a:solidFill>
                <a:srgbClr val="434E77"/>
              </a:solidFill>
            </a:endParaRPr>
          </a:p>
        </p:txBody>
      </p:sp>
      <p:sp>
        <p:nvSpPr>
          <p:cNvPr id="69" name="矩形 68"/>
          <p:cNvSpPr/>
          <p:nvPr/>
        </p:nvSpPr>
        <p:spPr>
          <a:xfrm>
            <a:off x="8504101" y="1332483"/>
            <a:ext cx="1676277" cy="707886"/>
          </a:xfrm>
          <a:prstGeom prst="rect">
            <a:avLst/>
          </a:prstGeom>
        </p:spPr>
        <p:txBody>
          <a:bodyPr wrap="square">
            <a:spAutoFit/>
          </a:bodyPr>
          <a:lstStyle/>
          <a:p>
            <a:pPr>
              <a:spcAft>
                <a:spcPts val="600"/>
              </a:spcAft>
            </a:pPr>
            <a:r>
              <a:rPr lang="zh-CN" altLang="en-US" sz="2000" b="1" cap="all" spc="20" dirty="0" smtClean="0">
                <a:solidFill>
                  <a:srgbClr val="434E77"/>
                </a:solidFill>
              </a:rPr>
              <a:t>定期总结，归纳整理</a:t>
            </a:r>
            <a:endParaRPr lang="en-US" altLang="zh-CN" sz="2000" b="1" cap="all" spc="20" dirty="0" smtClean="0">
              <a:solidFill>
                <a:srgbClr val="434E77"/>
              </a:solidFill>
            </a:endParaRPr>
          </a:p>
        </p:txBody>
      </p:sp>
      <p:sp>
        <p:nvSpPr>
          <p:cNvPr id="70" name="矩形 69"/>
          <p:cNvSpPr/>
          <p:nvPr/>
        </p:nvSpPr>
        <p:spPr>
          <a:xfrm>
            <a:off x="5320811" y="4587855"/>
            <a:ext cx="1676277" cy="400110"/>
          </a:xfrm>
          <a:prstGeom prst="rect">
            <a:avLst/>
          </a:prstGeom>
        </p:spPr>
        <p:txBody>
          <a:bodyPr wrap="square">
            <a:spAutoFit/>
          </a:bodyPr>
          <a:lstStyle/>
          <a:p>
            <a:pPr>
              <a:spcAft>
                <a:spcPts val="600"/>
              </a:spcAft>
            </a:pPr>
            <a:r>
              <a:rPr lang="zh-CN" altLang="en-US" sz="2000" b="1" cap="all" spc="20" dirty="0" smtClean="0">
                <a:solidFill>
                  <a:srgbClr val="434E77"/>
                </a:solidFill>
              </a:rPr>
              <a:t>检查验证</a:t>
            </a:r>
            <a:endParaRPr lang="en-US" altLang="zh-CN" sz="2000" b="1" cap="all" spc="20" dirty="0" smtClean="0">
              <a:solidFill>
                <a:srgbClr val="434E77"/>
              </a:solidFill>
            </a:endParaRPr>
          </a:p>
        </p:txBody>
      </p:sp>
    </p:spTree>
    <p:extLst>
      <p:ext uri="{BB962C8B-B14F-4D97-AF65-F5344CB8AC3E}">
        <p14:creationId xmlns:p14="http://schemas.microsoft.com/office/powerpoint/2010/main" val="14446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3" presetClass="entr" presetSubtype="288" fill="hold" grpId="1" nodeType="withEffect">
                                  <p:stCondLst>
                                    <p:cond delay="30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strVal val="4/3*#ppt_w"/>
                                          </p:val>
                                        </p:tav>
                                        <p:tav tm="100000">
                                          <p:val>
                                            <p:strVal val="#ppt_w"/>
                                          </p:val>
                                        </p:tav>
                                      </p:tavLst>
                                    </p:anim>
                                    <p:anim calcmode="lin" valueType="num">
                                      <p:cBhvr>
                                        <p:cTn id="11" dur="500" fill="hold"/>
                                        <p:tgtEl>
                                          <p:spTgt spid="34"/>
                                        </p:tgtEl>
                                        <p:attrNameLst>
                                          <p:attrName>ppt_h</p:attrName>
                                        </p:attrNameLst>
                                      </p:cBhvr>
                                      <p:tavLst>
                                        <p:tav tm="0">
                                          <p:val>
                                            <p:strVal val="4/3*#ppt_h"/>
                                          </p:val>
                                        </p:tav>
                                        <p:tav tm="100000">
                                          <p:val>
                                            <p:strVal val="#ppt_h"/>
                                          </p:val>
                                        </p:tav>
                                      </p:tavLst>
                                    </p:anim>
                                  </p:childTnLst>
                                </p:cTn>
                              </p:par>
                              <p:par>
                                <p:cTn id="12" presetID="10" presetClass="entr" presetSubtype="0" fill="hold" nodeType="withEffect">
                                  <p:stCondLst>
                                    <p:cond delay="4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35" presetClass="path" presetSubtype="0" decel="100000" fill="hold" nodeType="withEffect">
                                  <p:stCondLst>
                                    <p:cond delay="400"/>
                                  </p:stCondLst>
                                  <p:childTnLst>
                                    <p:animMotion origin="layout" path="M 0.01666 2.96296E-6 L 3.54167E-6 2.96296E-6 " pathEditMode="relative" rAng="0" ptsTypes="AA">
                                      <p:cBhvr>
                                        <p:cTn id="16" dur="1000" fill="hold"/>
                                        <p:tgtEl>
                                          <p:spTgt spid="38"/>
                                        </p:tgtEl>
                                        <p:attrNameLst>
                                          <p:attrName>ppt_x</p:attrName>
                                          <p:attrName>ppt_y</p:attrName>
                                        </p:attrNameLst>
                                      </p:cBhvr>
                                      <p:rCtr x="-833" y="0"/>
                                    </p:animMotion>
                                  </p:childTnLst>
                                </p:cTn>
                              </p:par>
                              <p:par>
                                <p:cTn id="17" presetID="10"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35" presetClass="path" presetSubtype="0" decel="100000" fill="hold" nodeType="withEffect">
                                  <p:stCondLst>
                                    <p:cond delay="500"/>
                                  </p:stCondLst>
                                  <p:childTnLst>
                                    <p:animMotion origin="layout" path="M 0.01666 2.96296E-6 L 3.125E-6 2.96296E-6 " pathEditMode="relative" rAng="0" ptsTypes="AA">
                                      <p:cBhvr>
                                        <p:cTn id="21" dur="1000" fill="hold"/>
                                        <p:tgtEl>
                                          <p:spTgt spid="56"/>
                                        </p:tgtEl>
                                        <p:attrNameLst>
                                          <p:attrName>ppt_x</p:attrName>
                                          <p:attrName>ppt_y</p:attrName>
                                        </p:attrNameLst>
                                      </p:cBhvr>
                                      <p:rCtr x="-833" y="0"/>
                                    </p:animMotion>
                                  </p:childTnLst>
                                </p:cTn>
                              </p:par>
                              <p:par>
                                <p:cTn id="22" presetID="10" presetClass="entr" presetSubtype="0" fill="hold" nodeType="withEffect">
                                  <p:stCondLst>
                                    <p:cond delay="6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35" presetClass="path" presetSubtype="0" decel="100000" fill="hold" nodeType="withEffect">
                                  <p:stCondLst>
                                    <p:cond delay="600"/>
                                  </p:stCondLst>
                                  <p:childTnLst>
                                    <p:animMotion origin="layout" path="M 0.01667 -2.22222E-6 L -1.875E-6 -2.22222E-6 " pathEditMode="relative" rAng="0" ptsTypes="AA">
                                      <p:cBhvr>
                                        <p:cTn id="26" dur="1000" fill="hold"/>
                                        <p:tgtEl>
                                          <p:spTgt spid="41"/>
                                        </p:tgtEl>
                                        <p:attrNameLst>
                                          <p:attrName>ppt_x</p:attrName>
                                          <p:attrName>ppt_y</p:attrName>
                                        </p:attrNameLst>
                                      </p:cBhvr>
                                      <p:rCtr x="-833" y="0"/>
                                    </p:animMotion>
                                  </p:childTnLst>
                                </p:cTn>
                              </p:par>
                              <p:par>
                                <p:cTn id="27" presetID="10" presetClass="entr" presetSubtype="0" fill="hold" nodeType="withEffect">
                                  <p:stCondLst>
                                    <p:cond delay="70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35" presetClass="path" presetSubtype="0" decel="100000" fill="hold" nodeType="withEffect">
                                  <p:stCondLst>
                                    <p:cond delay="700"/>
                                  </p:stCondLst>
                                  <p:childTnLst>
                                    <p:animMotion origin="layout" path="M 0.01667 -2.22222E-6 L -1.04167E-6 -2.22222E-6 " pathEditMode="relative" rAng="0" ptsTypes="AA">
                                      <p:cBhvr>
                                        <p:cTn id="31" dur="1000" fill="hold"/>
                                        <p:tgtEl>
                                          <p:spTgt spid="35"/>
                                        </p:tgtEl>
                                        <p:attrNameLst>
                                          <p:attrName>ppt_x</p:attrName>
                                          <p:attrName>ppt_y</p:attrName>
                                        </p:attrNameLst>
                                      </p:cBhvr>
                                      <p:rCtr x="-833" y="0"/>
                                    </p:animMotion>
                                  </p:childTnLst>
                                </p:cTn>
                              </p:par>
                              <p:par>
                                <p:cTn id="32" presetID="10" presetClass="entr" presetSubtype="0" fill="hold" nodeType="withEffect">
                                  <p:stCondLst>
                                    <p:cond delay="80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35" presetClass="path" presetSubtype="0" decel="100000" fill="hold" nodeType="withEffect">
                                  <p:stCondLst>
                                    <p:cond delay="800"/>
                                  </p:stCondLst>
                                  <p:childTnLst>
                                    <p:animMotion origin="layout" path="M 0.01666 2.96296E-6 L 3.95833E-6 2.96296E-6 " pathEditMode="relative" rAng="0" ptsTypes="AA">
                                      <p:cBhvr>
                                        <p:cTn id="36" dur="1000" fill="hold"/>
                                        <p:tgtEl>
                                          <p:spTgt spid="50"/>
                                        </p:tgtEl>
                                        <p:attrNameLst>
                                          <p:attrName>ppt_x</p:attrName>
                                          <p:attrName>ppt_y</p:attrName>
                                        </p:attrNameLst>
                                      </p:cBhvr>
                                      <p:rCtr x="-833" y="0"/>
                                    </p:animMotion>
                                  </p:childTnLst>
                                </p:cTn>
                              </p:par>
                              <p:par>
                                <p:cTn id="37" presetID="10" presetClass="entr" presetSubtype="0" fill="hold" nodeType="withEffect">
                                  <p:stCondLst>
                                    <p:cond delay="9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12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35" presetClass="path" presetSubtype="0" decel="100000" fill="hold" grpId="1" nodeType="withEffect">
                                  <p:stCondLst>
                                    <p:cond delay="1200"/>
                                  </p:stCondLst>
                                  <p:childTnLst>
                                    <p:animMotion origin="layout" path="M 0.01667 3.7037E-7 L -4.16667E-7 3.7037E-7 " pathEditMode="relative" rAng="0" ptsTypes="AA">
                                      <p:cBhvr>
                                        <p:cTn id="44" dur="1000" fill="hold"/>
                                        <p:tgtEl>
                                          <p:spTgt spid="59"/>
                                        </p:tgtEl>
                                        <p:attrNameLst>
                                          <p:attrName>ppt_x</p:attrName>
                                          <p:attrName>ppt_y</p:attrName>
                                        </p:attrNameLst>
                                      </p:cBhvr>
                                      <p:rCtr x="-833" y="0"/>
                                    </p:animMotion>
                                  </p:childTnLst>
                                </p:cTn>
                              </p:par>
                              <p:par>
                                <p:cTn id="45" presetID="10" presetClass="entr" presetSubtype="0" fill="hold" grpId="0" nodeType="withEffect">
                                  <p:stCondLst>
                                    <p:cond delay="120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35" presetClass="path" presetSubtype="0" decel="100000" fill="hold" grpId="1" nodeType="withEffect">
                                  <p:stCondLst>
                                    <p:cond delay="1200"/>
                                  </p:stCondLst>
                                  <p:childTnLst>
                                    <p:animMotion origin="layout" path="M 0.01666 2.96296E-6 L 3.75E-6 2.96296E-6 " pathEditMode="relative" rAng="0" ptsTypes="AA">
                                      <p:cBhvr>
                                        <p:cTn id="49" dur="1000" fill="hold"/>
                                        <p:tgtEl>
                                          <p:spTgt spid="67"/>
                                        </p:tgtEl>
                                        <p:attrNameLst>
                                          <p:attrName>ppt_x</p:attrName>
                                          <p:attrName>ppt_y</p:attrName>
                                        </p:attrNameLst>
                                      </p:cBhvr>
                                      <p:rCtr x="-833" y="0"/>
                                    </p:animMotion>
                                  </p:childTnLst>
                                </p:cTn>
                              </p:par>
                              <p:par>
                                <p:cTn id="50" presetID="10" presetClass="entr" presetSubtype="0" fill="hold" grpId="0" nodeType="withEffect">
                                  <p:stCondLst>
                                    <p:cond delay="120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par>
                                <p:cTn id="53" presetID="35" presetClass="path" presetSubtype="0" decel="100000" fill="hold" grpId="1" nodeType="withEffect">
                                  <p:stCondLst>
                                    <p:cond delay="1200"/>
                                  </p:stCondLst>
                                  <p:childTnLst>
                                    <p:animMotion origin="layout" path="M 0.01667 7.40741E-7 L 5.55112E-17 7.40741E-7 " pathEditMode="relative" rAng="0" ptsTypes="AA">
                                      <p:cBhvr>
                                        <p:cTn id="54" dur="1000" fill="hold"/>
                                        <p:tgtEl>
                                          <p:spTgt spid="68"/>
                                        </p:tgtEl>
                                        <p:attrNameLst>
                                          <p:attrName>ppt_x</p:attrName>
                                          <p:attrName>ppt_y</p:attrName>
                                        </p:attrNameLst>
                                      </p:cBhvr>
                                      <p:rCtr x="-833" y="0"/>
                                    </p:animMotion>
                                  </p:childTnLst>
                                </p:cTn>
                              </p:par>
                              <p:par>
                                <p:cTn id="55" presetID="10" presetClass="entr" presetSubtype="0" fill="hold" grpId="0" nodeType="withEffect">
                                  <p:stCondLst>
                                    <p:cond delay="120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par>
                                <p:cTn id="58" presetID="35" presetClass="path" presetSubtype="0" decel="100000" fill="hold" grpId="1" nodeType="withEffect">
                                  <p:stCondLst>
                                    <p:cond delay="1200"/>
                                  </p:stCondLst>
                                  <p:childTnLst>
                                    <p:animMotion origin="layout" path="M 0.01666 -3.33333E-6 L 3.95833E-6 -3.33333E-6 " pathEditMode="relative" rAng="0" ptsTypes="AA">
                                      <p:cBhvr>
                                        <p:cTn id="59" dur="1000" fill="hold"/>
                                        <p:tgtEl>
                                          <p:spTgt spid="69"/>
                                        </p:tgtEl>
                                        <p:attrNameLst>
                                          <p:attrName>ppt_x</p:attrName>
                                          <p:attrName>ppt_y</p:attrName>
                                        </p:attrNameLst>
                                      </p:cBhvr>
                                      <p:rCtr x="-833" y="0"/>
                                    </p:animMotion>
                                  </p:childTnLst>
                                </p:cTn>
                              </p:par>
                              <p:par>
                                <p:cTn id="60" presetID="10" presetClass="entr" presetSubtype="0" fill="hold" grpId="0" nodeType="withEffect">
                                  <p:stCondLst>
                                    <p:cond delay="120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par>
                                <p:cTn id="63" presetID="35" presetClass="path" presetSubtype="0" decel="100000" fill="hold" grpId="1" nodeType="withEffect">
                                  <p:stCondLst>
                                    <p:cond delay="1200"/>
                                  </p:stCondLst>
                                  <p:childTnLst>
                                    <p:animMotion origin="layout" path="M 0.01667 1.85185E-6 L 1.66667E-6 1.85185E-6 " pathEditMode="relative" rAng="0" ptsTypes="AA">
                                      <p:cBhvr>
                                        <p:cTn id="64" dur="1000" fill="hold"/>
                                        <p:tgtEl>
                                          <p:spTgt spid="70"/>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59" grpId="0"/>
      <p:bldP spid="59" grpId="1"/>
      <p:bldP spid="67" grpId="0"/>
      <p:bldP spid="67" grpId="1"/>
      <p:bldP spid="68" grpId="0"/>
      <p:bldP spid="68" grpId="1"/>
      <p:bldP spid="69" grpId="0"/>
      <p:bldP spid="69" grpId="1"/>
      <p:bldP spid="70" grpId="0"/>
      <p:bldP spid="7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54817"/>
          </a:xfrm>
          <a:prstGeom prst="rect">
            <a:avLst/>
          </a:prstGeom>
          <a:solidFill>
            <a:srgbClr val="DBD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95774" y="0"/>
            <a:ext cx="768998" cy="982225"/>
          </a:xfrm>
          <a:prstGeom prst="rect">
            <a:avLst/>
          </a:prstGeom>
          <a:solidFill>
            <a:srgbClr val="434E77"/>
          </a:solidFill>
          <a:ln>
            <a:noFill/>
          </a:ln>
          <a:effectLst>
            <a:outerShdw blurRad="508000" sx="102000" sy="102000" algn="ctr" rotWithShape="0">
              <a:srgbClr val="434E7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TextBox 1"/>
          <p:cNvSpPr txBox="1"/>
          <p:nvPr/>
        </p:nvSpPr>
        <p:spPr>
          <a:xfrm>
            <a:off x="1310149" y="127353"/>
            <a:ext cx="5387431" cy="523220"/>
          </a:xfrm>
          <a:prstGeom prst="rect">
            <a:avLst/>
          </a:prstGeom>
          <a:noFill/>
        </p:spPr>
        <p:txBody>
          <a:bodyPr wrap="square" rtlCol="0">
            <a:spAutoFit/>
          </a:bodyPr>
          <a:lstStyle/>
          <a:p>
            <a:r>
              <a:rPr lang="zh-CN" altLang="en-US" sz="2800" b="1" dirty="0">
                <a:solidFill>
                  <a:schemeClr val="tx1">
                    <a:lumMod val="85000"/>
                    <a:lumOff val="15000"/>
                  </a:schemeClr>
                </a:solidFill>
                <a:ea typeface="Roboto" panose="02000000000000000000" pitchFamily="2" charset="0"/>
              </a:rPr>
              <a:t>京杭运河防洪薄弱环节专项调研</a:t>
            </a:r>
            <a:endParaRPr lang="en-US" sz="2800" b="1" dirty="0">
              <a:solidFill>
                <a:schemeClr val="tx1">
                  <a:lumMod val="85000"/>
                  <a:lumOff val="15000"/>
                </a:schemeClr>
              </a:solidFill>
              <a:ea typeface="Roboto" panose="02000000000000000000" pitchFamily="2" charset="0"/>
            </a:endParaRPr>
          </a:p>
        </p:txBody>
      </p:sp>
      <p:sp>
        <p:nvSpPr>
          <p:cNvPr id="2" name="矩形 1"/>
          <p:cNvSpPr/>
          <p:nvPr/>
        </p:nvSpPr>
        <p:spPr>
          <a:xfrm>
            <a:off x="0" y="3789363"/>
            <a:ext cx="12192000" cy="3068637"/>
          </a:xfrm>
          <a:prstGeom prst="rect">
            <a:avLst/>
          </a:prstGeom>
          <a:solidFill>
            <a:srgbClr val="D3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20"/>
          <p:cNvSpPr/>
          <p:nvPr/>
        </p:nvSpPr>
        <p:spPr>
          <a:xfrm>
            <a:off x="555685" y="1520799"/>
            <a:ext cx="5315727" cy="1928733"/>
          </a:xfrm>
          <a:prstGeom prst="rect">
            <a:avLst/>
          </a:prstGeom>
        </p:spPr>
        <p:txBody>
          <a:bodyPr wrap="square">
            <a:spAutoFit/>
          </a:bodyPr>
          <a:lstStyle/>
          <a:p>
            <a:pPr algn="just">
              <a:lnSpc>
                <a:spcPct val="125000"/>
              </a:lnSpc>
              <a:spcAft>
                <a:spcPts val="800"/>
              </a:spcAft>
            </a:pPr>
            <a:r>
              <a:rPr lang="zh-CN" altLang="en-US" sz="2000" b="1" dirty="0" smtClean="0">
                <a:solidFill>
                  <a:srgbClr val="434E77"/>
                </a:solidFill>
                <a:effectLst/>
                <a:ea typeface="Calibri" panose="020F0502020204030204" pitchFamily="34" charset="0"/>
                <a:cs typeface="Times New Roman" panose="02020603050405020304" pitchFamily="18" charset="0"/>
              </a:rPr>
              <a:t>调研背景</a:t>
            </a:r>
            <a:endParaRPr lang="en-US" altLang="zh-CN" sz="2000" b="1" dirty="0" smtClean="0">
              <a:solidFill>
                <a:srgbClr val="434E77"/>
              </a:solidFill>
              <a:effectLst/>
              <a:ea typeface="Calibri" panose="020F0502020204030204" pitchFamily="34" charset="0"/>
              <a:cs typeface="Times New Roman" panose="02020603050405020304" pitchFamily="18" charset="0"/>
            </a:endParaRPr>
          </a:p>
          <a:p>
            <a:pPr algn="just">
              <a:lnSpc>
                <a:spcPct val="125000"/>
              </a:lnSpc>
              <a:spcAft>
                <a:spcPts val="800"/>
              </a:spcAft>
            </a:pPr>
            <a:r>
              <a:rPr lang="en-US" sz="2000" dirty="0" smtClean="0">
                <a:solidFill>
                  <a:schemeClr val="tx1">
                    <a:lumMod val="75000"/>
                    <a:lumOff val="25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2016</a:t>
            </a:r>
            <a:r>
              <a:rPr lang="zh-CN" altLang="en-US" sz="2000" dirty="0" smtClean="0">
                <a:solidFill>
                  <a:schemeClr val="tx1">
                    <a:lumMod val="75000"/>
                    <a:lumOff val="25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000" dirty="0" smtClean="0">
                <a:solidFill>
                  <a:schemeClr val="tx1">
                    <a:lumMod val="75000"/>
                    <a:lumOff val="25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2000" dirty="0" smtClean="0">
                <a:solidFill>
                  <a:schemeClr val="tx1">
                    <a:lumMod val="75000"/>
                    <a:lumOff val="25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月</a:t>
            </a:r>
            <a:endParaRPr lang="en-US" altLang="zh-CN" sz="2000" dirty="0" smtClean="0">
              <a:solidFill>
                <a:schemeClr val="tx1">
                  <a:lumMod val="75000"/>
                  <a:lumOff val="25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r>
              <a:rPr lang="zh-CN" altLang="zh-CN" sz="2000" dirty="0" smtClean="0">
                <a:latin typeface="Times New Roman" panose="02020603050405020304" pitchFamily="18" charset="0"/>
                <a:ea typeface="微软雅黑" panose="020B0503020204020204" pitchFamily="34" charset="-122"/>
              </a:rPr>
              <a:t>浙江省</a:t>
            </a:r>
            <a:r>
              <a:rPr lang="zh-CN" altLang="en-US" sz="2000" dirty="0">
                <a:latin typeface="Times New Roman" panose="02020603050405020304" pitchFamily="18" charset="0"/>
                <a:ea typeface="微软雅黑" panose="020B0503020204020204" pitchFamily="34" charset="-122"/>
              </a:rPr>
              <a:t>：</a:t>
            </a:r>
            <a:r>
              <a:rPr lang="zh-CN" altLang="zh-CN" sz="2000" dirty="0" smtClean="0">
                <a:latin typeface="Times New Roman" panose="02020603050405020304" pitchFamily="18" charset="0"/>
                <a:ea typeface="微软雅黑" panose="020B0503020204020204" pitchFamily="34" charset="-122"/>
              </a:rPr>
              <a:t>杭州</a:t>
            </a:r>
            <a:r>
              <a:rPr lang="zh-CN" altLang="zh-CN" sz="2000" dirty="0">
                <a:latin typeface="Times New Roman" panose="02020603050405020304" pitchFamily="18" charset="0"/>
                <a:ea typeface="微软雅黑" panose="020B0503020204020204" pitchFamily="34" charset="-122"/>
              </a:rPr>
              <a:t>、湖州、嘉兴</a:t>
            </a:r>
            <a:r>
              <a:rPr lang="zh-CN" altLang="zh-CN" sz="2000" dirty="0" smtClean="0">
                <a:latin typeface="Times New Roman" panose="02020603050405020304" pitchFamily="18" charset="0"/>
                <a:ea typeface="微软雅黑" panose="020B0503020204020204" pitchFamily="34" charset="-122"/>
              </a:rPr>
              <a:t>市</a:t>
            </a:r>
            <a:endParaRPr lang="en-US" altLang="zh-CN" sz="2000" dirty="0" smtClean="0">
              <a:latin typeface="Times New Roman" panose="02020603050405020304" pitchFamily="18" charset="0"/>
              <a:ea typeface="微软雅黑" panose="020B0503020204020204" pitchFamily="34" charset="-122"/>
            </a:endParaRPr>
          </a:p>
          <a:p>
            <a:pPr algn="just"/>
            <a:r>
              <a:rPr lang="zh-CN" altLang="zh-CN" sz="2000" dirty="0" smtClean="0">
                <a:latin typeface="Times New Roman" panose="02020603050405020304" pitchFamily="18" charset="0"/>
                <a:ea typeface="微软雅黑" panose="020B0503020204020204" pitchFamily="34" charset="-122"/>
              </a:rPr>
              <a:t>江苏省</a:t>
            </a:r>
            <a:r>
              <a:rPr lang="zh-CN" altLang="en-US" sz="2000" dirty="0" smtClean="0">
                <a:latin typeface="Times New Roman" panose="02020603050405020304" pitchFamily="18" charset="0"/>
                <a:ea typeface="微软雅黑" panose="020B0503020204020204" pitchFamily="34" charset="-122"/>
              </a:rPr>
              <a:t>：</a:t>
            </a:r>
            <a:r>
              <a:rPr lang="zh-CN" altLang="zh-CN" sz="2000" dirty="0" smtClean="0">
                <a:latin typeface="Times New Roman" panose="02020603050405020304" pitchFamily="18" charset="0"/>
                <a:ea typeface="微软雅黑" panose="020B0503020204020204" pitchFamily="34" charset="-122"/>
              </a:rPr>
              <a:t>镇江</a:t>
            </a:r>
            <a:r>
              <a:rPr lang="zh-CN" altLang="zh-CN" sz="2000" dirty="0">
                <a:latin typeface="Times New Roman" panose="02020603050405020304" pitchFamily="18" charset="0"/>
                <a:ea typeface="微软雅黑" panose="020B0503020204020204" pitchFamily="34" charset="-122"/>
              </a:rPr>
              <a:t>、常州、无锡、</a:t>
            </a:r>
            <a:r>
              <a:rPr lang="zh-CN" altLang="zh-CN" sz="2000" dirty="0" smtClean="0">
                <a:latin typeface="Times New Roman" panose="02020603050405020304" pitchFamily="18" charset="0"/>
                <a:ea typeface="微软雅黑" panose="020B0503020204020204" pitchFamily="34" charset="-122"/>
              </a:rPr>
              <a:t>苏州市</a:t>
            </a:r>
            <a:endParaRPr lang="en-US" altLang="zh-CN" sz="2000" dirty="0" smtClean="0">
              <a:latin typeface="Times New Roman" panose="02020603050405020304" pitchFamily="18" charset="0"/>
              <a:ea typeface="微软雅黑" panose="020B0503020204020204" pitchFamily="34" charset="-122"/>
            </a:endParaRPr>
          </a:p>
          <a:p>
            <a:pPr algn="just"/>
            <a:endParaRPr lang="en-US" sz="1600" dirty="0">
              <a:solidFill>
                <a:schemeClr val="tx1">
                  <a:lumMod val="75000"/>
                  <a:lumOff val="25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0" name="图片占位符 19"/>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1868" b="1868"/>
          <a:stretch>
            <a:fillRect/>
          </a:stretch>
        </p:blipFill>
        <p:spPr>
          <a:xfrm>
            <a:off x="5369848" y="1250711"/>
            <a:ext cx="6522698" cy="4393768"/>
          </a:xfr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20" y="4458741"/>
            <a:ext cx="4647535" cy="2415301"/>
          </a:xfrm>
          <a:prstGeom prst="rect">
            <a:avLst/>
          </a:prstGeom>
        </p:spPr>
      </p:pic>
      <mc:AlternateContent xmlns:mc="http://schemas.openxmlformats.org/markup-compatibility/2006" xmlns:p14="http://schemas.microsoft.com/office/powerpoint/2010/main">
        <mc:Choice Requires="p14">
          <p:contentPart p14:bwMode="auto" r:id="rId5">
            <p14:nvContentPartPr>
              <p14:cNvPr id="36" name="墨迹 35"/>
              <p14:cNvContentPartPr/>
              <p14:nvPr/>
            </p14:nvContentPartPr>
            <p14:xfrm>
              <a:off x="5775095" y="1475836"/>
              <a:ext cx="2743920" cy="3786480"/>
            </p14:xfrm>
          </p:contentPart>
        </mc:Choice>
        <mc:Fallback xmlns="">
          <p:pic>
            <p:nvPicPr>
              <p:cNvPr id="36" name="墨迹 35"/>
              <p:cNvPicPr/>
              <p:nvPr/>
            </p:nvPicPr>
            <p:blipFill>
              <a:blip r:embed="rId6"/>
              <a:stretch>
                <a:fillRect/>
              </a:stretch>
            </p:blipFill>
            <p:spPr>
              <a:xfrm>
                <a:off x="5746655" y="1447396"/>
                <a:ext cx="2800800" cy="3843360"/>
              </a:xfrm>
              <a:prstGeom prst="rect">
                <a:avLst/>
              </a:prstGeom>
            </p:spPr>
          </p:pic>
        </mc:Fallback>
      </mc:AlternateContent>
      <p:sp>
        <p:nvSpPr>
          <p:cNvPr id="22" name="椭圆 21"/>
          <p:cNvSpPr/>
          <p:nvPr/>
        </p:nvSpPr>
        <p:spPr>
          <a:xfrm>
            <a:off x="5759116" y="1812758"/>
            <a:ext cx="112296" cy="1443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6585285" y="2237872"/>
            <a:ext cx="112296" cy="1443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411449" y="2711112"/>
            <a:ext cx="112296" cy="1443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8189488" y="3280605"/>
            <a:ext cx="112296" cy="1443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002378" y="5382119"/>
            <a:ext cx="112296" cy="1443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8470222" y="4411570"/>
            <a:ext cx="112296" cy="1443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mc:Choice Requires="p14">
          <p:contentPart p14:bwMode="auto" r:id="rId7">
            <p14:nvContentPartPr>
              <p14:cNvPr id="37" name="墨迹 36"/>
              <p14:cNvContentPartPr/>
              <p14:nvPr/>
            </p14:nvContentPartPr>
            <p14:xfrm>
              <a:off x="7029695" y="5277796"/>
              <a:ext cx="77400" cy="176760"/>
            </p14:xfrm>
          </p:contentPart>
        </mc:Choice>
        <mc:Fallback xmlns="">
          <p:pic>
            <p:nvPicPr>
              <p:cNvPr id="37" name="墨迹 36"/>
              <p:cNvPicPr/>
              <p:nvPr/>
            </p:nvPicPr>
            <p:blipFill>
              <a:blip r:embed="rId8"/>
              <a:stretch>
                <a:fillRect/>
              </a:stretch>
            </p:blipFill>
            <p:spPr>
              <a:xfrm>
                <a:off x="7001255" y="5249356"/>
                <a:ext cx="134280" cy="233640"/>
              </a:xfrm>
              <a:prstGeom prst="rect">
                <a:avLst/>
              </a:prstGeom>
            </p:spPr>
          </p:pic>
        </mc:Fallback>
      </mc:AlternateContent>
    </p:spTree>
    <p:extLst>
      <p:ext uri="{BB962C8B-B14F-4D97-AF65-F5344CB8AC3E}">
        <p14:creationId xmlns:p14="http://schemas.microsoft.com/office/powerpoint/2010/main" val="122445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526547"/>
            <a:ext cx="3497179" cy="233145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497178" cy="233145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195095"/>
            <a:ext cx="3497178" cy="2331452"/>
          </a:xfrm>
          <a:prstGeom prst="rect">
            <a:avLst/>
          </a:prstGeom>
        </p:spPr>
      </p:pic>
      <p:cxnSp>
        <p:nvCxnSpPr>
          <p:cNvPr id="9" name="Straight Connector 15"/>
          <p:cNvCxnSpPr/>
          <p:nvPr/>
        </p:nvCxnSpPr>
        <p:spPr>
          <a:xfrm>
            <a:off x="7937333" y="2195095"/>
            <a:ext cx="0" cy="2457821"/>
          </a:xfrm>
          <a:prstGeom prst="line">
            <a:avLst/>
          </a:prstGeom>
          <a:ln w="952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Rectangle 28"/>
          <p:cNvSpPr/>
          <p:nvPr/>
        </p:nvSpPr>
        <p:spPr>
          <a:xfrm>
            <a:off x="4094328" y="2454509"/>
            <a:ext cx="3525672" cy="2092881"/>
          </a:xfrm>
          <a:prstGeom prst="rect">
            <a:avLst/>
          </a:prstGeom>
        </p:spPr>
        <p:txBody>
          <a:bodyPr wrap="square">
            <a:spAutoFit/>
          </a:bodyPr>
          <a:lstStyle/>
          <a:p>
            <a:pPr>
              <a:lnSpc>
                <a:spcPct val="125000"/>
              </a:lnSpc>
            </a:pPr>
            <a:r>
              <a:rPr lang="zh-CN" altLang="en-US" sz="2800" b="1" dirty="0" smtClean="0">
                <a:solidFill>
                  <a:srgbClr val="434E77"/>
                </a:solidFill>
                <a:effectLst/>
                <a:latin typeface="微软雅黑" panose="020B0503020204020204" pitchFamily="34" charset="-122"/>
                <a:ea typeface="微软雅黑" panose="020B0503020204020204" pitchFamily="34" charset="-122"/>
                <a:cs typeface="Times New Roman" panose="02020603050405020304" pitchFamily="18" charset="0"/>
              </a:rPr>
              <a:t>专业态度</a:t>
            </a:r>
            <a:endParaRPr lang="en-US" altLang="zh-CN" sz="2800" b="1" dirty="0" smtClean="0">
              <a:solidFill>
                <a:srgbClr val="434E77"/>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25000"/>
              </a:lnSpc>
            </a:pPr>
            <a:r>
              <a:rPr lang="zh-CN" altLang="en-US" sz="2800" b="1" dirty="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敬业</a:t>
            </a:r>
            <a:r>
              <a:rPr lang="zh-CN" altLang="en-US"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精神</a:t>
            </a:r>
            <a:endParaRPr lang="en-US"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5000"/>
              </a:lnSpc>
            </a:pP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5000"/>
              </a:lnSpc>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流域机构水利工作者”</a:t>
            </a:r>
            <a:endParaRPr lang="en-US" sz="24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Rectangle 33"/>
          <p:cNvSpPr/>
          <p:nvPr/>
        </p:nvSpPr>
        <p:spPr>
          <a:xfrm>
            <a:off x="8929948" y="2776045"/>
            <a:ext cx="2247568" cy="1169551"/>
          </a:xfrm>
          <a:prstGeom prst="rect">
            <a:avLst/>
          </a:prstGeom>
        </p:spPr>
        <p:txBody>
          <a:bodyPr wrap="square">
            <a:spAutoFit/>
          </a:bodyPr>
          <a:lstStyle/>
          <a:p>
            <a:pPr>
              <a:lnSpc>
                <a:spcPct val="125000"/>
              </a:lnSpc>
            </a:pPr>
            <a:r>
              <a:rPr lang="zh-CN" altLang="zh-CN" sz="2800" b="1" dirty="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多</a:t>
            </a:r>
            <a:r>
              <a:rPr lang="zh-CN"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听</a:t>
            </a:r>
            <a:r>
              <a:rPr lang="en-US"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多看</a:t>
            </a:r>
            <a:endParaRPr lang="en-US"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5000"/>
              </a:lnSpc>
            </a:pPr>
            <a:r>
              <a:rPr lang="zh-CN"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多问</a:t>
            </a:r>
            <a:r>
              <a:rPr lang="en-US"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b="1" dirty="0" smtClean="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多</a:t>
            </a:r>
            <a:r>
              <a:rPr lang="zh-CN" altLang="zh-CN" sz="2800" b="1" dirty="0">
                <a:solidFill>
                  <a:srgbClr val="434E77"/>
                </a:solidFill>
                <a:latin typeface="微软雅黑" panose="020B0503020204020204" pitchFamily="34" charset="-122"/>
                <a:ea typeface="微软雅黑" panose="020B0503020204020204" pitchFamily="34" charset="-122"/>
                <a:cs typeface="Times New Roman" panose="02020603050405020304" pitchFamily="18" charset="0"/>
              </a:rPr>
              <a:t>思</a:t>
            </a:r>
            <a:endParaRPr lang="en-US" altLang="zh-CN" sz="2800" b="1" dirty="0">
              <a:solidFill>
                <a:srgbClr val="434E77"/>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0207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5" presetClass="path" presetSubtype="0" decel="100000" fill="hold" nodeType="withEffect">
                                  <p:stCondLst>
                                    <p:cond delay="800"/>
                                  </p:stCondLst>
                                  <p:childTnLst>
                                    <p:animMotion origin="layout" path="M 0.01667 4.44444E-6 L -1.66667E-6 4.44444E-6 " pathEditMode="relative" rAng="0" ptsTypes="AA">
                                      <p:cBhvr>
                                        <p:cTn id="9" dur="1000" fill="hold"/>
                                        <p:tgtEl>
                                          <p:spTgt spid="9"/>
                                        </p:tgtEl>
                                        <p:attrNameLst>
                                          <p:attrName>ppt_x</p:attrName>
                                          <p:attrName>ppt_y</p:attrName>
                                        </p:attrNameLst>
                                      </p:cBhvr>
                                      <p:rCtr x="-833" y="0"/>
                                    </p:animMotion>
                                  </p:childTnLst>
                                </p:cTn>
                              </p:par>
                              <p:par>
                                <p:cTn id="10" presetID="10" presetClass="entr" presetSubtype="0" fill="hold" grpId="0" nodeType="withEffect">
                                  <p:stCondLst>
                                    <p:cond delay="6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5" presetClass="path" presetSubtype="0" decel="100000" fill="hold" grpId="1" nodeType="withEffect">
                                  <p:stCondLst>
                                    <p:cond delay="600"/>
                                  </p:stCondLst>
                                  <p:childTnLst>
                                    <p:animMotion origin="layout" path="M 0.01667 3.33333E-6 L 1.45833E-6 3.33333E-6 " pathEditMode="relative" rAng="0" ptsTypes="AA">
                                      <p:cBhvr>
                                        <p:cTn id="14" dur="1000" fill="hold"/>
                                        <p:tgtEl>
                                          <p:spTgt spid="10"/>
                                        </p:tgtEl>
                                        <p:attrNameLst>
                                          <p:attrName>ppt_x</p:attrName>
                                          <p:attrName>ppt_y</p:attrName>
                                        </p:attrNameLst>
                                      </p:cBhvr>
                                      <p:rCtr x="-833" y="0"/>
                                    </p:animMotion>
                                  </p:childTnLst>
                                </p:cTn>
                              </p:par>
                              <p:par>
                                <p:cTn id="15" presetID="10"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35" presetClass="path" presetSubtype="0" decel="100000" fill="hold" grpId="1" nodeType="withEffect">
                                  <p:stCondLst>
                                    <p:cond delay="1000"/>
                                  </p:stCondLst>
                                  <p:childTnLst>
                                    <p:animMotion origin="layout" path="M 0.01667 3.7037E-6 L 6.25E-7 3.7037E-6 " pathEditMode="relative" rAng="0" ptsTypes="AA">
                                      <p:cBhvr>
                                        <p:cTn id="19" dur="1000" fill="hold"/>
                                        <p:tgtEl>
                                          <p:spTgt spid="11"/>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0" y="1"/>
            <a:ext cx="12192000" cy="6857999"/>
          </a:xfrm>
          <a:prstGeom prst="rect">
            <a:avLst/>
          </a:prstGeom>
          <a:solidFill>
            <a:srgbClr val="121E1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prstClr val="white"/>
                </a:solidFill>
              </a:rPr>
              <a:t>·</a:t>
            </a:r>
            <a:endParaRPr lang="zh-CN" altLang="en-US" dirty="0">
              <a:solidFill>
                <a:prstClr val="white"/>
              </a:solidFill>
            </a:endParaRPr>
          </a:p>
        </p:txBody>
      </p:sp>
      <p:sp>
        <p:nvSpPr>
          <p:cNvPr id="12" name="椭圆 1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3984180" y="1879514"/>
            <a:ext cx="666197" cy="6661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prstClr val="white"/>
              </a:solidFill>
              <a:latin typeface="方正姚体" panose="02010601030101010101" pitchFamily="2" charset="-122"/>
              <a:ea typeface="方正姚体" panose="02010601030101010101" pitchFamily="2" charset="-122"/>
            </a:endParaRPr>
          </a:p>
        </p:txBody>
      </p:sp>
      <p:sp>
        <p:nvSpPr>
          <p:cNvPr id="11" name="矩形 1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4045408" y="1930296"/>
            <a:ext cx="543739" cy="523220"/>
          </a:xfrm>
          <a:prstGeom prst="rect">
            <a:avLst/>
          </a:prstGeom>
        </p:spPr>
        <p:txBody>
          <a:bodyPr wrap="none">
            <a:spAutoFit/>
          </a:bodyPr>
          <a:lstStyle/>
          <a:p>
            <a:pPr algn="ctr"/>
            <a:r>
              <a:rPr lang="en-US" altLang="zh-CN" sz="2800" dirty="0" smtClean="0">
                <a:solidFill>
                  <a:prstClr val="white"/>
                </a:solidFill>
                <a:latin typeface="方正姚体" panose="02010601030101010101" pitchFamily="2" charset="-122"/>
                <a:ea typeface="方正姚体" panose="02010601030101010101" pitchFamily="2" charset="-122"/>
              </a:rPr>
              <a:t>03</a:t>
            </a:r>
            <a:endParaRPr lang="zh-CN" altLang="en-US" sz="2800" dirty="0">
              <a:solidFill>
                <a:prstClr val="white"/>
              </a:solidFill>
              <a:latin typeface="方正姚体" panose="02010601030101010101" pitchFamily="2" charset="-122"/>
              <a:ea typeface="方正姚体" panose="02010601030101010101" pitchFamily="2" charset="-122"/>
            </a:endParaRPr>
          </a:p>
        </p:txBody>
      </p:sp>
      <p:cxnSp>
        <p:nvCxnSpPr>
          <p:cNvPr id="20" name="直接连接符 1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endCxn id="12" idx="7"/>
          </p:cNvCxnSpPr>
          <p:nvPr/>
        </p:nvCxnSpPr>
        <p:spPr>
          <a:xfrm flipH="1">
            <a:off x="4552815" y="0"/>
            <a:ext cx="1543185" cy="19770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883921" y="1797113"/>
            <a:ext cx="3100258" cy="769441"/>
          </a:xfrm>
          <a:prstGeom prst="rect">
            <a:avLst/>
          </a:prstGeom>
          <a:noFill/>
        </p:spPr>
        <p:txBody>
          <a:bodyPr wrap="square" rtlCol="0">
            <a:spAutoFit/>
          </a:bodyPr>
          <a:lstStyle/>
          <a:p>
            <a:pPr algn="r"/>
            <a:r>
              <a:rPr lang="zh-CN" altLang="en-US" sz="4400" dirty="0" smtClean="0">
                <a:solidFill>
                  <a:prstClr val="white"/>
                </a:solidFill>
                <a:latin typeface="方正姚体" panose="02010601030101010101" pitchFamily="2" charset="-122"/>
                <a:ea typeface="方正姚体" panose="02010601030101010101" pitchFamily="2" charset="-122"/>
              </a:rPr>
              <a:t>怀感恩之心</a:t>
            </a:r>
            <a:endParaRPr lang="zh-CN" altLang="en-US" sz="4400" dirty="0">
              <a:solidFill>
                <a:prstClr val="white"/>
              </a:solidFill>
              <a:latin typeface="方正姚体" panose="02010601030101010101" pitchFamily="2" charset="-122"/>
              <a:ea typeface="方正姚体" panose="02010601030101010101" pitchFamily="2" charset="-122"/>
            </a:endParaRPr>
          </a:p>
        </p:txBody>
      </p:sp>
      <p:cxnSp>
        <p:nvCxnSpPr>
          <p:cNvPr id="13" name="直接连接符 1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a:off x="4317275" y="2545711"/>
            <a:ext cx="2281640" cy="43122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solidFill>
                  <a:prstClr val="black"/>
                </a:solidFill>
              </a:rPr>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solidFill>
                <a:prstClr val="black"/>
              </a:solidFill>
            </a:endParaRPr>
          </a:p>
        </p:txBody>
      </p:sp>
      <p:sp>
        <p:nvSpPr>
          <p:cNvPr id="14" name="文本框 1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883921" y="2829872"/>
            <a:ext cx="3304621" cy="1261884"/>
          </a:xfrm>
          <a:prstGeom prst="rect">
            <a:avLst/>
          </a:prstGeom>
          <a:noFill/>
        </p:spPr>
        <p:txBody>
          <a:bodyPr wrap="square" rtlCol="0">
            <a:spAutoFit/>
          </a:bodyPr>
          <a:lstStyle/>
          <a:p>
            <a:r>
              <a:rPr lang="zh-CN" altLang="en-US" sz="2000" dirty="0">
                <a:solidFill>
                  <a:prstClr val="white"/>
                </a:solidFill>
                <a:latin typeface="方正姚体" panose="02010601030101010101" pitchFamily="2" charset="-122"/>
                <a:ea typeface="方正姚体" panose="02010601030101010101" pitchFamily="2" charset="-122"/>
              </a:rPr>
              <a:t>“生活需要一颗感恩的心来创造</a:t>
            </a:r>
            <a:r>
              <a:rPr lang="zh-CN" altLang="en-US" sz="2000" dirty="0" smtClean="0">
                <a:solidFill>
                  <a:prstClr val="white"/>
                </a:solidFill>
                <a:latin typeface="方正姚体" panose="02010601030101010101" pitchFamily="2" charset="-122"/>
                <a:ea typeface="方正姚体" panose="02010601030101010101" pitchFamily="2" charset="-122"/>
              </a:rPr>
              <a:t>，一</a:t>
            </a:r>
            <a:r>
              <a:rPr lang="zh-CN" altLang="en-US" sz="2000" dirty="0">
                <a:solidFill>
                  <a:prstClr val="white"/>
                </a:solidFill>
                <a:latin typeface="方正姚体" panose="02010601030101010101" pitchFamily="2" charset="-122"/>
                <a:ea typeface="方正姚体" panose="02010601030101010101" pitchFamily="2" charset="-122"/>
              </a:rPr>
              <a:t>颗感恩的心</a:t>
            </a:r>
            <a:r>
              <a:rPr lang="zh-CN" altLang="en-US" sz="2800" dirty="0">
                <a:solidFill>
                  <a:srgbClr val="00B9B4"/>
                </a:solidFill>
                <a:latin typeface="方正姚体" panose="02010601030101010101" pitchFamily="2" charset="-122"/>
                <a:ea typeface="方正姚体" panose="02010601030101010101" pitchFamily="2" charset="-122"/>
              </a:rPr>
              <a:t>需要生活来滋养</a:t>
            </a:r>
            <a:r>
              <a:rPr lang="zh-CN" altLang="en-US" sz="2000" dirty="0">
                <a:solidFill>
                  <a:prstClr val="white"/>
                </a:solidFill>
                <a:latin typeface="方正姚体" panose="02010601030101010101" pitchFamily="2" charset="-122"/>
                <a:ea typeface="方正姚体" panose="02010601030101010101" pitchFamily="2" charset="-122"/>
              </a:rPr>
              <a:t>”</a:t>
            </a:r>
          </a:p>
        </p:txBody>
      </p:sp>
    </p:spTree>
    <p:extLst>
      <p:ext uri="{BB962C8B-B14F-4D97-AF65-F5344CB8AC3E}">
        <p14:creationId xmlns:p14="http://schemas.microsoft.com/office/powerpoint/2010/main" val="1622723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65566" y="4094157"/>
            <a:ext cx="10472992" cy="2050867"/>
          </a:xfrm>
          <a:prstGeom prst="rect">
            <a:avLst/>
          </a:prstGeom>
          <a:noFill/>
          <a:ln w="38100">
            <a:solidFill>
              <a:srgbClr val="D3C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2460" t="16344" r="11124" b="27957"/>
          <a:stretch/>
        </p:blipFill>
        <p:spPr>
          <a:xfrm>
            <a:off x="2261416" y="813798"/>
            <a:ext cx="7875640" cy="4069771"/>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r="15829" b="34246"/>
          <a:stretch/>
        </p:blipFill>
        <p:spPr>
          <a:xfrm>
            <a:off x="2262273" y="813798"/>
            <a:ext cx="7875640" cy="4067918"/>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4402" t="8172" b="17849"/>
          <a:stretch/>
        </p:blipFill>
        <p:spPr>
          <a:xfrm>
            <a:off x="2260559" y="826541"/>
            <a:ext cx="7865513" cy="4083084"/>
          </a:xfrm>
          <a:prstGeom prst="rect">
            <a:avLst/>
          </a:prstGeom>
        </p:spPr>
      </p:pic>
      <p:grpSp>
        <p:nvGrpSpPr>
          <p:cNvPr id="12" name="组合 1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186833" y="4220219"/>
            <a:ext cx="5818334" cy="1778441"/>
            <a:chOff x="2864541" y="1306843"/>
            <a:chExt cx="6090778" cy="1472549"/>
          </a:xfrm>
        </p:grpSpPr>
        <p:sp>
          <p:nvSpPr>
            <p:cNvPr id="13" name="矩形 12"/>
            <p:cNvSpPr/>
            <p:nvPr/>
          </p:nvSpPr>
          <p:spPr>
            <a:xfrm>
              <a:off x="3206969" y="1978560"/>
              <a:ext cx="5405922" cy="800832"/>
            </a:xfrm>
            <a:prstGeom prst="rect">
              <a:avLst/>
            </a:prstGeom>
          </p:spPr>
          <p:txBody>
            <a:bodyPr wrap="square">
              <a:spAutoFit/>
            </a:bodyPr>
            <a:lstStyle/>
            <a:p>
              <a:pPr algn="ctr">
                <a:lnSpc>
                  <a:spcPct val="150000"/>
                </a:lnSpc>
              </a:pPr>
              <a:r>
                <a:rPr lang="zh-CN" altLang="en-US" sz="2000" dirty="0" smtClean="0">
                  <a:latin typeface="微软雅黑" panose="020B0503020204020204" pitchFamily="34" charset="-122"/>
                  <a:ea typeface="微软雅黑" panose="020B0503020204020204" pitchFamily="34" charset="-122"/>
                </a:rPr>
                <a:t>感谢领导关心    感谢导师指导</a:t>
              </a:r>
              <a:endParaRPr lang="en-US" altLang="zh-CN" sz="2000" dirty="0" smtClean="0">
                <a:latin typeface="微软雅黑" panose="020B0503020204020204" pitchFamily="34" charset="-122"/>
                <a:ea typeface="微软雅黑" panose="020B0503020204020204" pitchFamily="34" charset="-122"/>
              </a:endParaRPr>
            </a:p>
            <a:p>
              <a:pPr algn="ctr">
                <a:lnSpc>
                  <a:spcPct val="150000"/>
                </a:lnSpc>
              </a:pPr>
              <a:r>
                <a:rPr lang="zh-CN" altLang="en-US" sz="2000" dirty="0" smtClean="0">
                  <a:latin typeface="微软雅黑" panose="020B0503020204020204" pitchFamily="34" charset="-122"/>
                  <a:ea typeface="微软雅黑" panose="020B0503020204020204" pitchFamily="34" charset="-122"/>
                </a:rPr>
                <a:t>感谢同事帮助    感谢家人支持</a:t>
              </a:r>
              <a:endParaRPr lang="zh-CN" altLang="en-US" sz="2000" dirty="0" smtClean="0"/>
            </a:p>
          </p:txBody>
        </p:sp>
        <p:sp>
          <p:nvSpPr>
            <p:cNvPr id="14" name="矩形 13"/>
            <p:cNvSpPr/>
            <p:nvPr/>
          </p:nvSpPr>
          <p:spPr>
            <a:xfrm>
              <a:off x="2864541" y="1306843"/>
              <a:ext cx="6090778" cy="535162"/>
            </a:xfrm>
            <a:prstGeom prst="rect">
              <a:avLst/>
            </a:prstGeom>
          </p:spPr>
          <p:txBody>
            <a:bodyPr wrap="square">
              <a:spAutoFit/>
            </a:bodyPr>
            <a:lstStyle/>
            <a:p>
              <a:pPr algn="ctr"/>
              <a:r>
                <a:rPr lang="zh-CN" altLang="en-US" sz="3600" b="1" dirty="0" smtClean="0">
                  <a:solidFill>
                    <a:schemeClr val="bg1"/>
                  </a:solidFill>
                  <a:latin typeface="微软雅黑" panose="020B0503020204020204" pitchFamily="34" charset="-122"/>
                  <a:ea typeface="微软雅黑" panose="020B0503020204020204" pitchFamily="34" charset="-122"/>
                </a:rPr>
                <a:t>致  谢</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sp>
        <p:nvSpPr>
          <p:cNvPr id="15"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559" y="813798"/>
            <a:ext cx="7883236" cy="4107686"/>
          </a:xfrm>
          <a:prstGeom prst="rect">
            <a:avLst/>
          </a:prstGeom>
        </p:spPr>
      </p:pic>
    </p:spTree>
    <p:extLst>
      <p:ext uri="{BB962C8B-B14F-4D97-AF65-F5344CB8AC3E}">
        <p14:creationId xmlns:p14="http://schemas.microsoft.com/office/powerpoint/2010/main" val="381893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strVal val="#ppt_w+.3"/>
                                          </p:val>
                                        </p:tav>
                                        <p:tav tm="100000">
                                          <p:val>
                                            <p:strVal val="#ppt_w"/>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animEffect transition="in" filter="fade">
                                      <p:cBhvr>
                                        <p:cTn id="9" dur="5000"/>
                                        <p:tgtEl>
                                          <p:spTgt spid="7"/>
                                        </p:tgtEl>
                                      </p:cBhvr>
                                    </p:animEffect>
                                  </p:childTnLst>
                                </p:cTn>
                              </p:par>
                            </p:childTnLst>
                          </p:cTn>
                        </p:par>
                        <p:par>
                          <p:cTn id="10" fill="hold">
                            <p:stCondLst>
                              <p:cond delay="5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6000"/>
                            </p:stCondLst>
                            <p:childTnLst>
                              <p:par>
                                <p:cTn id="15" presetID="55"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strVal val="#ppt_w*0.70"/>
                                          </p:val>
                                        </p:tav>
                                        <p:tav tm="100000">
                                          <p:val>
                                            <p:strVal val="#ppt_w"/>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animEffect transition="in" filter="fad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0" y="0"/>
            <a:ext cx="12192000" cy="6857999"/>
          </a:xfrm>
          <a:prstGeom prst="rect">
            <a:avLst/>
          </a:prstGeom>
          <a:solidFill>
            <a:srgbClr val="121E1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prstClr val="white"/>
                </a:solidFill>
              </a:rPr>
              <a:t>·</a:t>
            </a:r>
            <a:endParaRPr lang="zh-CN" altLang="en-US" dirty="0">
              <a:solidFill>
                <a:prstClr val="white"/>
              </a:solidFill>
            </a:endParaRPr>
          </a:p>
        </p:txBody>
      </p:sp>
      <p:sp>
        <p:nvSpPr>
          <p:cNvPr id="16" name="文本框 1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8529688" y="3757259"/>
            <a:ext cx="3372752" cy="1138773"/>
          </a:xfrm>
          <a:prstGeom prst="rect">
            <a:avLst/>
          </a:prstGeom>
          <a:noFill/>
        </p:spPr>
        <p:txBody>
          <a:bodyPr wrap="square" rtlCol="0">
            <a:spAutoFit/>
          </a:bodyPr>
          <a:lstStyle/>
          <a:p>
            <a:pPr algn="r"/>
            <a:r>
              <a:rPr lang="zh-CN" altLang="en-US" sz="2000" dirty="0">
                <a:solidFill>
                  <a:prstClr val="white"/>
                </a:solidFill>
                <a:latin typeface="方正姚体" panose="02010601030101010101" pitchFamily="2" charset="-122"/>
                <a:ea typeface="方正姚体" panose="02010601030101010101" pitchFamily="2" charset="-122"/>
              </a:rPr>
              <a:t>“我相信前方有可以让我开怀大笑的惊喜，</a:t>
            </a:r>
            <a:endParaRPr lang="en-US" altLang="zh-CN" sz="2000" dirty="0">
              <a:solidFill>
                <a:prstClr val="white"/>
              </a:solidFill>
              <a:latin typeface="方正姚体" panose="02010601030101010101" pitchFamily="2" charset="-122"/>
              <a:ea typeface="方正姚体" panose="02010601030101010101" pitchFamily="2" charset="-122"/>
            </a:endParaRPr>
          </a:p>
          <a:p>
            <a:pPr algn="r"/>
            <a:r>
              <a:rPr lang="zh-CN" altLang="en-US" sz="2000" dirty="0">
                <a:solidFill>
                  <a:prstClr val="white"/>
                </a:solidFill>
                <a:latin typeface="方正姚体" panose="02010601030101010101" pitchFamily="2" charset="-122"/>
                <a:ea typeface="方正姚体" panose="02010601030101010101" pitchFamily="2" charset="-122"/>
              </a:rPr>
              <a:t>所以我</a:t>
            </a:r>
            <a:r>
              <a:rPr lang="zh-CN" altLang="en-US" sz="2800" dirty="0">
                <a:solidFill>
                  <a:srgbClr val="00B9B4"/>
                </a:solidFill>
                <a:latin typeface="方正姚体" panose="02010601030101010101" pitchFamily="2" charset="-122"/>
                <a:ea typeface="方正姚体" panose="02010601030101010101" pitchFamily="2" charset="-122"/>
              </a:rPr>
              <a:t>勇敢向前走</a:t>
            </a:r>
            <a:r>
              <a:rPr lang="zh-CN" altLang="en-US" sz="2000" dirty="0">
                <a:solidFill>
                  <a:prstClr val="white"/>
                </a:solidFill>
                <a:latin typeface="方正姚体" panose="02010601030101010101" pitchFamily="2" charset="-122"/>
                <a:ea typeface="方正姚体" panose="02010601030101010101" pitchFamily="2" charset="-122"/>
              </a:rPr>
              <a:t>”</a:t>
            </a:r>
          </a:p>
        </p:txBody>
      </p:sp>
      <p:sp>
        <p:nvSpPr>
          <p:cNvPr id="12" name="椭圆 1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7791998" y="2842859"/>
            <a:ext cx="666197" cy="6661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prstClr val="white"/>
              </a:solidFill>
              <a:latin typeface="方正姚体" panose="02010601030101010101" pitchFamily="2" charset="-122"/>
              <a:ea typeface="方正姚体" panose="02010601030101010101" pitchFamily="2" charset="-122"/>
            </a:endParaRPr>
          </a:p>
        </p:txBody>
      </p:sp>
      <p:sp>
        <p:nvSpPr>
          <p:cNvPr id="11" name="矩形 1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7853225" y="2893641"/>
            <a:ext cx="543740" cy="523220"/>
          </a:xfrm>
          <a:prstGeom prst="rect">
            <a:avLst/>
          </a:prstGeom>
        </p:spPr>
        <p:txBody>
          <a:bodyPr wrap="none">
            <a:spAutoFit/>
          </a:bodyPr>
          <a:lstStyle/>
          <a:p>
            <a:pPr algn="ctr"/>
            <a:r>
              <a:rPr lang="en-US" altLang="zh-CN" sz="2800" dirty="0" smtClean="0">
                <a:solidFill>
                  <a:prstClr val="white"/>
                </a:solidFill>
                <a:latin typeface="方正姚体" panose="02010601030101010101" pitchFamily="2" charset="-122"/>
                <a:ea typeface="方正姚体" panose="02010601030101010101" pitchFamily="2" charset="-122"/>
              </a:rPr>
              <a:t>04</a:t>
            </a:r>
            <a:endParaRPr lang="zh-CN" altLang="en-US" sz="2800" dirty="0">
              <a:solidFill>
                <a:prstClr val="white"/>
              </a:solidFill>
              <a:latin typeface="方正姚体" panose="02010601030101010101" pitchFamily="2" charset="-122"/>
              <a:ea typeface="方正姚体" panose="02010601030101010101" pitchFamily="2" charset="-122"/>
            </a:endParaRPr>
          </a:p>
        </p:txBody>
      </p:sp>
      <p:cxnSp>
        <p:nvCxnSpPr>
          <p:cNvPr id="20" name="直接连接符 1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stCxn id="12" idx="4"/>
          </p:cNvCxnSpPr>
          <p:nvPr/>
        </p:nvCxnSpPr>
        <p:spPr>
          <a:xfrm flipH="1">
            <a:off x="8125095" y="3509056"/>
            <a:ext cx="2" cy="33489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8529688" y="2692328"/>
            <a:ext cx="3372752" cy="769441"/>
          </a:xfrm>
          <a:prstGeom prst="rect">
            <a:avLst/>
          </a:prstGeom>
          <a:noFill/>
        </p:spPr>
        <p:txBody>
          <a:bodyPr wrap="square" rtlCol="0">
            <a:spAutoFit/>
          </a:bodyPr>
          <a:lstStyle/>
          <a:p>
            <a:r>
              <a:rPr lang="zh-CN" altLang="en-US" sz="4400" dirty="0" smtClean="0">
                <a:solidFill>
                  <a:prstClr val="white"/>
                </a:solidFill>
                <a:latin typeface="方正姚体" panose="02010601030101010101" pitchFamily="2" charset="-122"/>
                <a:ea typeface="方正姚体" panose="02010601030101010101" pitchFamily="2" charset="-122"/>
              </a:rPr>
              <a:t>寻梦想之途</a:t>
            </a:r>
            <a:endParaRPr lang="zh-CN" altLang="en-US" sz="4400" dirty="0">
              <a:solidFill>
                <a:prstClr val="white"/>
              </a:solidFill>
              <a:latin typeface="方正姚体" panose="02010601030101010101" pitchFamily="2" charset="-122"/>
              <a:ea typeface="方正姚体" panose="02010601030101010101" pitchFamily="2" charset="-122"/>
            </a:endParaRPr>
          </a:p>
        </p:txBody>
      </p:sp>
      <p:cxnSp>
        <p:nvCxnSpPr>
          <p:cNvPr id="13" name="直接连接符 1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a:off x="6600825" y="0"/>
            <a:ext cx="1524272" cy="28428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solidFill>
                  <a:prstClr val="black"/>
                </a:solidFill>
              </a:rPr>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solidFill>
                <a:prstClr val="black"/>
              </a:solidFill>
            </a:endParaRPr>
          </a:p>
        </p:txBody>
      </p:sp>
    </p:spTree>
    <p:extLst>
      <p:ext uri="{BB962C8B-B14F-4D97-AF65-F5344CB8AC3E}">
        <p14:creationId xmlns:p14="http://schemas.microsoft.com/office/powerpoint/2010/main" val="746399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54817"/>
          </a:xfrm>
          <a:prstGeom prst="rect">
            <a:avLst/>
          </a:prstGeom>
          <a:solidFill>
            <a:srgbClr val="DBD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95774" y="0"/>
            <a:ext cx="768998" cy="982225"/>
          </a:xfrm>
          <a:prstGeom prst="rect">
            <a:avLst/>
          </a:prstGeom>
          <a:solidFill>
            <a:srgbClr val="434E77"/>
          </a:solidFill>
          <a:ln>
            <a:noFill/>
          </a:ln>
          <a:effectLst>
            <a:outerShdw blurRad="508000" sx="102000" sy="102000" algn="ctr" rotWithShape="0">
              <a:srgbClr val="434E7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u"/>
            </a:pPr>
            <a:r>
              <a:rPr lang="en-US" altLang="zh-CN" sz="2400" b="1" dirty="0" smtClean="0">
                <a:latin typeface="微软雅黑" panose="020B0503020204020204" pitchFamily="34" charset="-122"/>
                <a:ea typeface="微软雅黑" panose="020B0503020204020204" pitchFamily="34" charset="-122"/>
              </a:rPr>
              <a:t> </a:t>
            </a:r>
            <a:endParaRPr lang="zh-CN" altLang="en-US" sz="2400" b="1" dirty="0">
              <a:latin typeface="微软雅黑" panose="020B0503020204020204" pitchFamily="34" charset="-122"/>
              <a:ea typeface="微软雅黑" panose="020B0503020204020204" pitchFamily="34" charset="-122"/>
            </a:endParaRPr>
          </a:p>
        </p:txBody>
      </p:sp>
      <p:sp>
        <p:nvSpPr>
          <p:cNvPr id="7" name="TextBox 369"/>
          <p:cNvSpPr txBox="1"/>
          <p:nvPr/>
        </p:nvSpPr>
        <p:spPr>
          <a:xfrm>
            <a:off x="1446742" y="382108"/>
            <a:ext cx="837089" cy="307777"/>
          </a:xfrm>
          <a:prstGeom prst="rect">
            <a:avLst/>
          </a:prstGeom>
          <a:noFill/>
        </p:spPr>
        <p:txBody>
          <a:bodyPr wrap="none" rtlCol="0">
            <a:spAutoFit/>
          </a:bodyPr>
          <a:lstStyle/>
          <a:p>
            <a:r>
              <a:rPr lang="en-US" sz="1400" dirty="0" smtClean="0">
                <a:solidFill>
                  <a:schemeClr val="tx1">
                    <a:lumMod val="50000"/>
                    <a:lumOff val="50000"/>
                  </a:schemeClr>
                </a:solidFill>
                <a:ea typeface="Open Sans" panose="020B0606030504020204" pitchFamily="34" charset="0"/>
                <a:cs typeface="Open Sans" panose="020B0606030504020204" pitchFamily="34" charset="0"/>
              </a:rPr>
              <a:t>RESUME</a:t>
            </a:r>
            <a:endParaRPr lang="en-US" sz="1400" dirty="0">
              <a:solidFill>
                <a:schemeClr val="tx1">
                  <a:lumMod val="50000"/>
                  <a:lumOff val="50000"/>
                </a:schemeClr>
              </a:solidFill>
              <a:ea typeface="Open Sans" panose="020B0606030504020204" pitchFamily="34" charset="0"/>
              <a:cs typeface="Open Sans" panose="020B0606030504020204" pitchFamily="34" charset="0"/>
            </a:endParaRPr>
          </a:p>
        </p:txBody>
      </p:sp>
      <p:sp>
        <p:nvSpPr>
          <p:cNvPr id="8" name="TextBox 1"/>
          <p:cNvSpPr txBox="1"/>
          <p:nvPr/>
        </p:nvSpPr>
        <p:spPr>
          <a:xfrm>
            <a:off x="1295402" y="49111"/>
            <a:ext cx="3195756" cy="400110"/>
          </a:xfrm>
          <a:prstGeom prst="rect">
            <a:avLst/>
          </a:prstGeom>
          <a:noFill/>
        </p:spPr>
        <p:txBody>
          <a:bodyPr wrap="square" rtlCol="0">
            <a:spAutoFit/>
          </a:bodyPr>
          <a:lstStyle/>
          <a:p>
            <a:r>
              <a:rPr lang="zh-CN" altLang="en-US" sz="2000" b="1" dirty="0" smtClean="0">
                <a:solidFill>
                  <a:schemeClr val="tx1">
                    <a:lumMod val="85000"/>
                    <a:lumOff val="15000"/>
                  </a:schemeClr>
                </a:solidFill>
                <a:ea typeface="Roboto" panose="02000000000000000000" pitchFamily="2" charset="0"/>
              </a:rPr>
              <a:t>个人简历</a:t>
            </a:r>
            <a:endParaRPr lang="en-US" sz="2000" b="1" dirty="0">
              <a:solidFill>
                <a:schemeClr val="tx1">
                  <a:lumMod val="85000"/>
                  <a:lumOff val="15000"/>
                </a:schemeClr>
              </a:solidFill>
              <a:ea typeface="Roboto" panose="02000000000000000000" pitchFamily="2" charset="0"/>
            </a:endParaRPr>
          </a:p>
        </p:txBody>
      </p:sp>
      <p:sp>
        <p:nvSpPr>
          <p:cNvPr id="9" name="Rectangle 1"/>
          <p:cNvSpPr/>
          <p:nvPr/>
        </p:nvSpPr>
        <p:spPr>
          <a:xfrm>
            <a:off x="0" y="3769212"/>
            <a:ext cx="12192000" cy="58235"/>
          </a:xfrm>
          <a:prstGeom prst="rect">
            <a:avLst/>
          </a:prstGeom>
          <a:solidFill>
            <a:srgbClr val="DBDDE5"/>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latin typeface="Calibri Light"/>
            </a:endParaRPr>
          </a:p>
        </p:txBody>
      </p:sp>
      <p:sp>
        <p:nvSpPr>
          <p:cNvPr id="10" name="Oval 5"/>
          <p:cNvSpPr>
            <a:spLocks noChangeAspect="1"/>
          </p:cNvSpPr>
          <p:nvPr/>
        </p:nvSpPr>
        <p:spPr>
          <a:xfrm>
            <a:off x="912817" y="3710100"/>
            <a:ext cx="176413" cy="176459"/>
          </a:xfrm>
          <a:prstGeom prst="ellipse">
            <a:avLst/>
          </a:prstGeom>
          <a:solidFill>
            <a:srgbClr val="FFFFFF"/>
          </a:solidFill>
          <a:ln w="38100" cmpd="sng">
            <a:solidFill>
              <a:srgbClr val="434E77"/>
            </a:solidFill>
          </a:ln>
          <a:effectLst>
            <a:outerShdw blurRad="127000" sx="110000" sy="110000" algn="ctr" rotWithShape="0">
              <a:srgbClr val="434E77">
                <a:alpha val="40000"/>
              </a:srgbClr>
            </a:outerShdw>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latin typeface="Calibri Light"/>
            </a:endParaRPr>
          </a:p>
        </p:txBody>
      </p:sp>
      <p:sp>
        <p:nvSpPr>
          <p:cNvPr id="12" name="Oval 8"/>
          <p:cNvSpPr>
            <a:spLocks noChangeAspect="1"/>
          </p:cNvSpPr>
          <p:nvPr/>
        </p:nvSpPr>
        <p:spPr>
          <a:xfrm>
            <a:off x="3839653" y="3710100"/>
            <a:ext cx="176413" cy="176459"/>
          </a:xfrm>
          <a:prstGeom prst="ellipse">
            <a:avLst/>
          </a:prstGeom>
          <a:solidFill>
            <a:srgbClr val="FFFFFF"/>
          </a:solidFill>
          <a:ln w="38100" cmpd="sng">
            <a:solidFill>
              <a:srgbClr val="434E77"/>
            </a:solidFill>
          </a:ln>
          <a:effectLst>
            <a:outerShdw blurRad="127000" sx="110000" sy="110000" algn="ctr" rotWithShape="0">
              <a:srgbClr val="434E77">
                <a:alpha val="40000"/>
              </a:srgbClr>
            </a:outerShdw>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latin typeface="Calibri Light"/>
            </a:endParaRPr>
          </a:p>
        </p:txBody>
      </p:sp>
      <p:grpSp>
        <p:nvGrpSpPr>
          <p:cNvPr id="14" name="Group 29"/>
          <p:cNvGrpSpPr/>
          <p:nvPr/>
        </p:nvGrpSpPr>
        <p:grpSpPr>
          <a:xfrm>
            <a:off x="3667130" y="4159545"/>
            <a:ext cx="521457" cy="772177"/>
            <a:chOff x="2766253" y="2939111"/>
            <a:chExt cx="391093" cy="578982"/>
          </a:xfrm>
        </p:grpSpPr>
        <p:sp>
          <p:nvSpPr>
            <p:cNvPr id="15" name="Freeform 14"/>
            <p:cNvSpPr>
              <a:spLocks noChangeArrowheads="1"/>
            </p:cNvSpPr>
            <p:nvPr/>
          </p:nvSpPr>
          <p:spPr bwMode="auto">
            <a:xfrm rot="10800000">
              <a:off x="2766253" y="2939111"/>
              <a:ext cx="391093" cy="578982"/>
            </a:xfrm>
            <a:custGeom>
              <a:avLst/>
              <a:gdLst>
                <a:gd name="T0" fmla="*/ 3375 w 3376"/>
                <a:gd name="T1" fmla="*/ 1688 h 5001"/>
                <a:gd name="T2" fmla="*/ 3375 w 3376"/>
                <a:gd name="T3" fmla="*/ 1688 h 5001"/>
                <a:gd name="T4" fmla="*/ 1688 w 3376"/>
                <a:gd name="T5" fmla="*/ 0 h 5001"/>
                <a:gd name="T6" fmla="*/ 0 w 3376"/>
                <a:gd name="T7" fmla="*/ 1688 h 5001"/>
                <a:gd name="T8" fmla="*/ 469 w 3376"/>
                <a:gd name="T9" fmla="*/ 2875 h 5001"/>
                <a:gd name="T10" fmla="*/ 469 w 3376"/>
                <a:gd name="T11" fmla="*/ 2875 h 5001"/>
                <a:gd name="T12" fmla="*/ 1657 w 3376"/>
                <a:gd name="T13" fmla="*/ 5000 h 5001"/>
                <a:gd name="T14" fmla="*/ 1657 w 3376"/>
                <a:gd name="T15" fmla="*/ 5000 h 5001"/>
                <a:gd name="T16" fmla="*/ 1719 w 3376"/>
                <a:gd name="T17" fmla="*/ 5000 h 5001"/>
                <a:gd name="T18" fmla="*/ 1750 w 3376"/>
                <a:gd name="T19" fmla="*/ 5000 h 5001"/>
                <a:gd name="T20" fmla="*/ 2907 w 3376"/>
                <a:gd name="T21" fmla="*/ 2875 h 5001"/>
                <a:gd name="T22" fmla="*/ 2907 w 3376"/>
                <a:gd name="T23" fmla="*/ 2875 h 5001"/>
                <a:gd name="T24" fmla="*/ 3375 w 3376"/>
                <a:gd name="T25" fmla="*/ 1688 h 5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6" h="5001">
                  <a:moveTo>
                    <a:pt x="3375" y="1688"/>
                  </a:moveTo>
                  <a:lnTo>
                    <a:pt x="3375" y="1688"/>
                  </a:lnTo>
                  <a:cubicBezTo>
                    <a:pt x="3375" y="751"/>
                    <a:pt x="2625" y="0"/>
                    <a:pt x="1688" y="0"/>
                  </a:cubicBezTo>
                  <a:cubicBezTo>
                    <a:pt x="750" y="0"/>
                    <a:pt x="0" y="751"/>
                    <a:pt x="0" y="1688"/>
                  </a:cubicBezTo>
                  <a:cubicBezTo>
                    <a:pt x="0" y="2157"/>
                    <a:pt x="188" y="2563"/>
                    <a:pt x="469" y="2875"/>
                  </a:cubicBezTo>
                  <a:lnTo>
                    <a:pt x="469" y="2875"/>
                  </a:lnTo>
                  <a:cubicBezTo>
                    <a:pt x="469" y="2875"/>
                    <a:pt x="1469" y="3844"/>
                    <a:pt x="1657" y="5000"/>
                  </a:cubicBezTo>
                  <a:lnTo>
                    <a:pt x="1657" y="5000"/>
                  </a:lnTo>
                  <a:cubicBezTo>
                    <a:pt x="1719" y="5000"/>
                    <a:pt x="1719" y="5000"/>
                    <a:pt x="1719" y="5000"/>
                  </a:cubicBezTo>
                  <a:cubicBezTo>
                    <a:pt x="1750" y="5000"/>
                    <a:pt x="1750" y="5000"/>
                    <a:pt x="1750" y="5000"/>
                  </a:cubicBezTo>
                  <a:cubicBezTo>
                    <a:pt x="1938" y="3844"/>
                    <a:pt x="2907" y="2875"/>
                    <a:pt x="2907" y="2875"/>
                  </a:cubicBezTo>
                  <a:lnTo>
                    <a:pt x="2907" y="2875"/>
                  </a:lnTo>
                  <a:cubicBezTo>
                    <a:pt x="3219" y="2563"/>
                    <a:pt x="3375" y="2157"/>
                    <a:pt x="3375" y="1688"/>
                  </a:cubicBezTo>
                </a:path>
              </a:pathLst>
            </a:custGeom>
            <a:solidFill>
              <a:srgbClr val="434E77"/>
            </a:solidFill>
            <a:ln w="38100" cmpd="sng">
              <a:noFill/>
            </a:ln>
            <a:effectLst/>
          </p:spPr>
          <p:txBody>
            <a:bodyPr wrap="none" anchor="ctr"/>
            <a:lstStyle/>
            <a:p>
              <a:endParaRPr lang="en-US" sz="900" dirty="0">
                <a:latin typeface="Calibri Light"/>
              </a:endParaRPr>
            </a:p>
          </p:txBody>
        </p:sp>
        <p:sp>
          <p:nvSpPr>
            <p:cNvPr id="16" name="Oval 17"/>
            <p:cNvSpPr>
              <a:spLocks noChangeAspect="1"/>
            </p:cNvSpPr>
            <p:nvPr/>
          </p:nvSpPr>
          <p:spPr>
            <a:xfrm>
              <a:off x="2842148" y="3194978"/>
              <a:ext cx="244583" cy="244583"/>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Calibri Light"/>
              </a:endParaRPr>
            </a:p>
          </p:txBody>
        </p:sp>
      </p:grpSp>
      <p:grpSp>
        <p:nvGrpSpPr>
          <p:cNvPr id="17" name="Group 30"/>
          <p:cNvGrpSpPr/>
          <p:nvPr/>
        </p:nvGrpSpPr>
        <p:grpSpPr>
          <a:xfrm>
            <a:off x="740294" y="2664937"/>
            <a:ext cx="521457" cy="772177"/>
            <a:chOff x="565078" y="2007778"/>
            <a:chExt cx="391093" cy="578982"/>
          </a:xfrm>
        </p:grpSpPr>
        <p:sp>
          <p:nvSpPr>
            <p:cNvPr id="18" name="Freeform 14"/>
            <p:cNvSpPr>
              <a:spLocks noChangeArrowheads="1"/>
            </p:cNvSpPr>
            <p:nvPr/>
          </p:nvSpPr>
          <p:spPr bwMode="auto">
            <a:xfrm>
              <a:off x="565078" y="2007778"/>
              <a:ext cx="391093" cy="578982"/>
            </a:xfrm>
            <a:custGeom>
              <a:avLst/>
              <a:gdLst>
                <a:gd name="T0" fmla="*/ 3375 w 3376"/>
                <a:gd name="T1" fmla="*/ 1688 h 5001"/>
                <a:gd name="T2" fmla="*/ 3375 w 3376"/>
                <a:gd name="T3" fmla="*/ 1688 h 5001"/>
                <a:gd name="T4" fmla="*/ 1688 w 3376"/>
                <a:gd name="T5" fmla="*/ 0 h 5001"/>
                <a:gd name="T6" fmla="*/ 0 w 3376"/>
                <a:gd name="T7" fmla="*/ 1688 h 5001"/>
                <a:gd name="T8" fmla="*/ 469 w 3376"/>
                <a:gd name="T9" fmla="*/ 2875 h 5001"/>
                <a:gd name="T10" fmla="*/ 469 w 3376"/>
                <a:gd name="T11" fmla="*/ 2875 h 5001"/>
                <a:gd name="T12" fmla="*/ 1657 w 3376"/>
                <a:gd name="T13" fmla="*/ 5000 h 5001"/>
                <a:gd name="T14" fmla="*/ 1657 w 3376"/>
                <a:gd name="T15" fmla="*/ 5000 h 5001"/>
                <a:gd name="T16" fmla="*/ 1719 w 3376"/>
                <a:gd name="T17" fmla="*/ 5000 h 5001"/>
                <a:gd name="T18" fmla="*/ 1750 w 3376"/>
                <a:gd name="T19" fmla="*/ 5000 h 5001"/>
                <a:gd name="T20" fmla="*/ 2907 w 3376"/>
                <a:gd name="T21" fmla="*/ 2875 h 5001"/>
                <a:gd name="T22" fmla="*/ 2907 w 3376"/>
                <a:gd name="T23" fmla="*/ 2875 h 5001"/>
                <a:gd name="T24" fmla="*/ 3375 w 3376"/>
                <a:gd name="T25" fmla="*/ 1688 h 5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6" h="5001">
                  <a:moveTo>
                    <a:pt x="3375" y="1688"/>
                  </a:moveTo>
                  <a:lnTo>
                    <a:pt x="3375" y="1688"/>
                  </a:lnTo>
                  <a:cubicBezTo>
                    <a:pt x="3375" y="751"/>
                    <a:pt x="2625" y="0"/>
                    <a:pt x="1688" y="0"/>
                  </a:cubicBezTo>
                  <a:cubicBezTo>
                    <a:pt x="750" y="0"/>
                    <a:pt x="0" y="751"/>
                    <a:pt x="0" y="1688"/>
                  </a:cubicBezTo>
                  <a:cubicBezTo>
                    <a:pt x="0" y="2157"/>
                    <a:pt x="188" y="2563"/>
                    <a:pt x="469" y="2875"/>
                  </a:cubicBezTo>
                  <a:lnTo>
                    <a:pt x="469" y="2875"/>
                  </a:lnTo>
                  <a:cubicBezTo>
                    <a:pt x="469" y="2875"/>
                    <a:pt x="1469" y="3844"/>
                    <a:pt x="1657" y="5000"/>
                  </a:cubicBezTo>
                  <a:lnTo>
                    <a:pt x="1657" y="5000"/>
                  </a:lnTo>
                  <a:cubicBezTo>
                    <a:pt x="1719" y="5000"/>
                    <a:pt x="1719" y="5000"/>
                    <a:pt x="1719" y="5000"/>
                  </a:cubicBezTo>
                  <a:cubicBezTo>
                    <a:pt x="1750" y="5000"/>
                    <a:pt x="1750" y="5000"/>
                    <a:pt x="1750" y="5000"/>
                  </a:cubicBezTo>
                  <a:cubicBezTo>
                    <a:pt x="1938" y="3844"/>
                    <a:pt x="2907" y="2875"/>
                    <a:pt x="2907" y="2875"/>
                  </a:cubicBezTo>
                  <a:lnTo>
                    <a:pt x="2907" y="2875"/>
                  </a:lnTo>
                  <a:cubicBezTo>
                    <a:pt x="3219" y="2563"/>
                    <a:pt x="3375" y="2157"/>
                    <a:pt x="3375" y="1688"/>
                  </a:cubicBezTo>
                </a:path>
              </a:pathLst>
            </a:custGeom>
            <a:solidFill>
              <a:srgbClr val="434E77"/>
            </a:solidFill>
            <a:ln w="38100" cmpd="sng">
              <a:noFill/>
            </a:ln>
            <a:effectLst/>
          </p:spPr>
          <p:txBody>
            <a:bodyPr wrap="none" anchor="ctr"/>
            <a:lstStyle/>
            <a:p>
              <a:endParaRPr lang="en-US" sz="900" dirty="0">
                <a:latin typeface="Calibri Light"/>
              </a:endParaRPr>
            </a:p>
          </p:txBody>
        </p:sp>
        <p:sp>
          <p:nvSpPr>
            <p:cNvPr id="19" name="Oval 18"/>
            <p:cNvSpPr>
              <a:spLocks noChangeAspect="1"/>
            </p:cNvSpPr>
            <p:nvPr/>
          </p:nvSpPr>
          <p:spPr>
            <a:xfrm>
              <a:off x="633195" y="2077379"/>
              <a:ext cx="244583" cy="244583"/>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Calibri Light"/>
              </a:endParaRPr>
            </a:p>
          </p:txBody>
        </p:sp>
      </p:grpSp>
      <p:sp>
        <p:nvSpPr>
          <p:cNvPr id="20" name="Oval 22"/>
          <p:cNvSpPr>
            <a:spLocks noChangeAspect="1"/>
          </p:cNvSpPr>
          <p:nvPr/>
        </p:nvSpPr>
        <p:spPr>
          <a:xfrm>
            <a:off x="6270934" y="3710100"/>
            <a:ext cx="176413" cy="176459"/>
          </a:xfrm>
          <a:prstGeom prst="ellipse">
            <a:avLst/>
          </a:prstGeom>
          <a:solidFill>
            <a:srgbClr val="FFFFFF"/>
          </a:solidFill>
          <a:ln w="38100" cmpd="sng">
            <a:solidFill>
              <a:srgbClr val="434E77"/>
            </a:solidFill>
          </a:ln>
          <a:effectLst>
            <a:outerShdw blurRad="127000" sx="110000" sy="110000" algn="ctr" rotWithShape="0">
              <a:srgbClr val="434E77">
                <a:alpha val="40000"/>
              </a:srgbClr>
            </a:outerShdw>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latin typeface="Calibri Light"/>
            </a:endParaRPr>
          </a:p>
        </p:txBody>
      </p:sp>
      <p:sp>
        <p:nvSpPr>
          <p:cNvPr id="22" name="Oval 25"/>
          <p:cNvSpPr>
            <a:spLocks noChangeAspect="1"/>
          </p:cNvSpPr>
          <p:nvPr/>
        </p:nvSpPr>
        <p:spPr>
          <a:xfrm>
            <a:off x="9153564" y="3710100"/>
            <a:ext cx="176413" cy="176459"/>
          </a:xfrm>
          <a:prstGeom prst="ellipse">
            <a:avLst/>
          </a:prstGeom>
          <a:solidFill>
            <a:srgbClr val="FFFFFF"/>
          </a:solidFill>
          <a:ln w="38100" cmpd="sng">
            <a:solidFill>
              <a:srgbClr val="434E77"/>
            </a:solidFill>
          </a:ln>
          <a:effectLst>
            <a:outerShdw blurRad="127000" sx="110000" sy="110000" algn="ctr" rotWithShape="0">
              <a:srgbClr val="434E77">
                <a:alpha val="40000"/>
              </a:srgbClr>
            </a:outerShdw>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latin typeface="Calibri Light"/>
            </a:endParaRPr>
          </a:p>
        </p:txBody>
      </p:sp>
      <p:grpSp>
        <p:nvGrpSpPr>
          <p:cNvPr id="24" name="Group 32"/>
          <p:cNvGrpSpPr/>
          <p:nvPr/>
        </p:nvGrpSpPr>
        <p:grpSpPr>
          <a:xfrm>
            <a:off x="8981041" y="4159545"/>
            <a:ext cx="521457" cy="772177"/>
            <a:chOff x="6906543" y="2914683"/>
            <a:chExt cx="391093" cy="578982"/>
          </a:xfrm>
        </p:grpSpPr>
        <p:sp>
          <p:nvSpPr>
            <p:cNvPr id="25" name="Freeform 14"/>
            <p:cNvSpPr>
              <a:spLocks noChangeArrowheads="1"/>
            </p:cNvSpPr>
            <p:nvPr/>
          </p:nvSpPr>
          <p:spPr bwMode="auto">
            <a:xfrm rot="10800000">
              <a:off x="6906543" y="2914683"/>
              <a:ext cx="391093" cy="578982"/>
            </a:xfrm>
            <a:custGeom>
              <a:avLst/>
              <a:gdLst>
                <a:gd name="T0" fmla="*/ 3375 w 3376"/>
                <a:gd name="T1" fmla="*/ 1688 h 5001"/>
                <a:gd name="T2" fmla="*/ 3375 w 3376"/>
                <a:gd name="T3" fmla="*/ 1688 h 5001"/>
                <a:gd name="T4" fmla="*/ 1688 w 3376"/>
                <a:gd name="T5" fmla="*/ 0 h 5001"/>
                <a:gd name="T6" fmla="*/ 0 w 3376"/>
                <a:gd name="T7" fmla="*/ 1688 h 5001"/>
                <a:gd name="T8" fmla="*/ 469 w 3376"/>
                <a:gd name="T9" fmla="*/ 2875 h 5001"/>
                <a:gd name="T10" fmla="*/ 469 w 3376"/>
                <a:gd name="T11" fmla="*/ 2875 h 5001"/>
                <a:gd name="T12" fmla="*/ 1657 w 3376"/>
                <a:gd name="T13" fmla="*/ 5000 h 5001"/>
                <a:gd name="T14" fmla="*/ 1657 w 3376"/>
                <a:gd name="T15" fmla="*/ 5000 h 5001"/>
                <a:gd name="T16" fmla="*/ 1719 w 3376"/>
                <a:gd name="T17" fmla="*/ 5000 h 5001"/>
                <a:gd name="T18" fmla="*/ 1750 w 3376"/>
                <a:gd name="T19" fmla="*/ 5000 h 5001"/>
                <a:gd name="T20" fmla="*/ 2907 w 3376"/>
                <a:gd name="T21" fmla="*/ 2875 h 5001"/>
                <a:gd name="T22" fmla="*/ 2907 w 3376"/>
                <a:gd name="T23" fmla="*/ 2875 h 5001"/>
                <a:gd name="T24" fmla="*/ 3375 w 3376"/>
                <a:gd name="T25" fmla="*/ 1688 h 5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6" h="5001">
                  <a:moveTo>
                    <a:pt x="3375" y="1688"/>
                  </a:moveTo>
                  <a:lnTo>
                    <a:pt x="3375" y="1688"/>
                  </a:lnTo>
                  <a:cubicBezTo>
                    <a:pt x="3375" y="751"/>
                    <a:pt x="2625" y="0"/>
                    <a:pt x="1688" y="0"/>
                  </a:cubicBezTo>
                  <a:cubicBezTo>
                    <a:pt x="750" y="0"/>
                    <a:pt x="0" y="751"/>
                    <a:pt x="0" y="1688"/>
                  </a:cubicBezTo>
                  <a:cubicBezTo>
                    <a:pt x="0" y="2157"/>
                    <a:pt x="188" y="2563"/>
                    <a:pt x="469" y="2875"/>
                  </a:cubicBezTo>
                  <a:lnTo>
                    <a:pt x="469" y="2875"/>
                  </a:lnTo>
                  <a:cubicBezTo>
                    <a:pt x="469" y="2875"/>
                    <a:pt x="1469" y="3844"/>
                    <a:pt x="1657" y="5000"/>
                  </a:cubicBezTo>
                  <a:lnTo>
                    <a:pt x="1657" y="5000"/>
                  </a:lnTo>
                  <a:cubicBezTo>
                    <a:pt x="1719" y="5000"/>
                    <a:pt x="1719" y="5000"/>
                    <a:pt x="1719" y="5000"/>
                  </a:cubicBezTo>
                  <a:cubicBezTo>
                    <a:pt x="1750" y="5000"/>
                    <a:pt x="1750" y="5000"/>
                    <a:pt x="1750" y="5000"/>
                  </a:cubicBezTo>
                  <a:cubicBezTo>
                    <a:pt x="1938" y="3844"/>
                    <a:pt x="2907" y="2875"/>
                    <a:pt x="2907" y="2875"/>
                  </a:cubicBezTo>
                  <a:lnTo>
                    <a:pt x="2907" y="2875"/>
                  </a:lnTo>
                  <a:cubicBezTo>
                    <a:pt x="3219" y="2563"/>
                    <a:pt x="3375" y="2157"/>
                    <a:pt x="3375" y="1688"/>
                  </a:cubicBezTo>
                </a:path>
              </a:pathLst>
            </a:custGeom>
            <a:solidFill>
              <a:srgbClr val="434E77"/>
            </a:solidFill>
            <a:ln w="38100" cmpd="sng">
              <a:noFill/>
            </a:ln>
            <a:effectLst/>
          </p:spPr>
          <p:txBody>
            <a:bodyPr wrap="none" anchor="ctr"/>
            <a:lstStyle/>
            <a:p>
              <a:endParaRPr lang="en-US" sz="900" dirty="0">
                <a:latin typeface="Calibri Light"/>
              </a:endParaRPr>
            </a:p>
          </p:txBody>
        </p:sp>
        <p:sp>
          <p:nvSpPr>
            <p:cNvPr id="26" name="Oval 27"/>
            <p:cNvSpPr>
              <a:spLocks noChangeAspect="1"/>
            </p:cNvSpPr>
            <p:nvPr/>
          </p:nvSpPr>
          <p:spPr>
            <a:xfrm>
              <a:off x="6982438" y="3170550"/>
              <a:ext cx="244583" cy="244583"/>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Calibri Light"/>
              </a:endParaRPr>
            </a:p>
          </p:txBody>
        </p:sp>
      </p:grpSp>
      <p:grpSp>
        <p:nvGrpSpPr>
          <p:cNvPr id="27" name="Group 31"/>
          <p:cNvGrpSpPr/>
          <p:nvPr/>
        </p:nvGrpSpPr>
        <p:grpSpPr>
          <a:xfrm>
            <a:off x="6098411" y="2664937"/>
            <a:ext cx="521457" cy="772177"/>
            <a:chOff x="4705368" y="1983350"/>
            <a:chExt cx="391093" cy="578982"/>
          </a:xfrm>
        </p:grpSpPr>
        <p:sp>
          <p:nvSpPr>
            <p:cNvPr id="28" name="Freeform 14"/>
            <p:cNvSpPr>
              <a:spLocks noChangeArrowheads="1"/>
            </p:cNvSpPr>
            <p:nvPr/>
          </p:nvSpPr>
          <p:spPr bwMode="auto">
            <a:xfrm>
              <a:off x="4705368" y="1983350"/>
              <a:ext cx="391093" cy="578982"/>
            </a:xfrm>
            <a:custGeom>
              <a:avLst/>
              <a:gdLst>
                <a:gd name="T0" fmla="*/ 3375 w 3376"/>
                <a:gd name="T1" fmla="*/ 1688 h 5001"/>
                <a:gd name="T2" fmla="*/ 3375 w 3376"/>
                <a:gd name="T3" fmla="*/ 1688 h 5001"/>
                <a:gd name="T4" fmla="*/ 1688 w 3376"/>
                <a:gd name="T5" fmla="*/ 0 h 5001"/>
                <a:gd name="T6" fmla="*/ 0 w 3376"/>
                <a:gd name="T7" fmla="*/ 1688 h 5001"/>
                <a:gd name="T8" fmla="*/ 469 w 3376"/>
                <a:gd name="T9" fmla="*/ 2875 h 5001"/>
                <a:gd name="T10" fmla="*/ 469 w 3376"/>
                <a:gd name="T11" fmla="*/ 2875 h 5001"/>
                <a:gd name="T12" fmla="*/ 1657 w 3376"/>
                <a:gd name="T13" fmla="*/ 5000 h 5001"/>
                <a:gd name="T14" fmla="*/ 1657 w 3376"/>
                <a:gd name="T15" fmla="*/ 5000 h 5001"/>
                <a:gd name="T16" fmla="*/ 1719 w 3376"/>
                <a:gd name="T17" fmla="*/ 5000 h 5001"/>
                <a:gd name="T18" fmla="*/ 1750 w 3376"/>
                <a:gd name="T19" fmla="*/ 5000 h 5001"/>
                <a:gd name="T20" fmla="*/ 2907 w 3376"/>
                <a:gd name="T21" fmla="*/ 2875 h 5001"/>
                <a:gd name="T22" fmla="*/ 2907 w 3376"/>
                <a:gd name="T23" fmla="*/ 2875 h 5001"/>
                <a:gd name="T24" fmla="*/ 3375 w 3376"/>
                <a:gd name="T25" fmla="*/ 1688 h 5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6" h="5001">
                  <a:moveTo>
                    <a:pt x="3375" y="1688"/>
                  </a:moveTo>
                  <a:lnTo>
                    <a:pt x="3375" y="1688"/>
                  </a:lnTo>
                  <a:cubicBezTo>
                    <a:pt x="3375" y="751"/>
                    <a:pt x="2625" y="0"/>
                    <a:pt x="1688" y="0"/>
                  </a:cubicBezTo>
                  <a:cubicBezTo>
                    <a:pt x="750" y="0"/>
                    <a:pt x="0" y="751"/>
                    <a:pt x="0" y="1688"/>
                  </a:cubicBezTo>
                  <a:cubicBezTo>
                    <a:pt x="0" y="2157"/>
                    <a:pt x="188" y="2563"/>
                    <a:pt x="469" y="2875"/>
                  </a:cubicBezTo>
                  <a:lnTo>
                    <a:pt x="469" y="2875"/>
                  </a:lnTo>
                  <a:cubicBezTo>
                    <a:pt x="469" y="2875"/>
                    <a:pt x="1469" y="3844"/>
                    <a:pt x="1657" y="5000"/>
                  </a:cubicBezTo>
                  <a:lnTo>
                    <a:pt x="1657" y="5000"/>
                  </a:lnTo>
                  <a:cubicBezTo>
                    <a:pt x="1719" y="5000"/>
                    <a:pt x="1719" y="5000"/>
                    <a:pt x="1719" y="5000"/>
                  </a:cubicBezTo>
                  <a:cubicBezTo>
                    <a:pt x="1750" y="5000"/>
                    <a:pt x="1750" y="5000"/>
                    <a:pt x="1750" y="5000"/>
                  </a:cubicBezTo>
                  <a:cubicBezTo>
                    <a:pt x="1938" y="3844"/>
                    <a:pt x="2907" y="2875"/>
                    <a:pt x="2907" y="2875"/>
                  </a:cubicBezTo>
                  <a:lnTo>
                    <a:pt x="2907" y="2875"/>
                  </a:lnTo>
                  <a:cubicBezTo>
                    <a:pt x="3219" y="2563"/>
                    <a:pt x="3375" y="2157"/>
                    <a:pt x="3375" y="1688"/>
                  </a:cubicBezTo>
                </a:path>
              </a:pathLst>
            </a:custGeom>
            <a:solidFill>
              <a:srgbClr val="434E77"/>
            </a:solidFill>
            <a:ln w="38100" cmpd="sng">
              <a:noFill/>
            </a:ln>
            <a:effectLst/>
          </p:spPr>
          <p:txBody>
            <a:bodyPr wrap="none" anchor="ctr"/>
            <a:lstStyle/>
            <a:p>
              <a:endParaRPr lang="en-US" sz="900" dirty="0">
                <a:latin typeface="Calibri Light"/>
              </a:endParaRPr>
            </a:p>
          </p:txBody>
        </p:sp>
        <p:sp>
          <p:nvSpPr>
            <p:cNvPr id="29" name="Oval 28"/>
            <p:cNvSpPr>
              <a:spLocks noChangeAspect="1"/>
            </p:cNvSpPr>
            <p:nvPr/>
          </p:nvSpPr>
          <p:spPr>
            <a:xfrm>
              <a:off x="4783810" y="2052951"/>
              <a:ext cx="244583" cy="244583"/>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Calibri Light"/>
              </a:endParaRPr>
            </a:p>
          </p:txBody>
        </p:sp>
      </p:grpSp>
      <p:sp>
        <p:nvSpPr>
          <p:cNvPr id="3" name="矩形 2"/>
          <p:cNvSpPr/>
          <p:nvPr/>
        </p:nvSpPr>
        <p:spPr>
          <a:xfrm>
            <a:off x="4314122" y="4170106"/>
            <a:ext cx="1784289" cy="1200329"/>
          </a:xfrm>
          <a:prstGeom prst="rect">
            <a:avLst/>
          </a:prstGeom>
        </p:spPr>
        <p:txBody>
          <a:bodyPr wrap="square">
            <a:spAutoFit/>
          </a:bodyPr>
          <a:lstStyle/>
          <a:p>
            <a:pPr algn="ctr">
              <a:lnSpc>
                <a:spcPct val="120000"/>
              </a:lnSpc>
            </a:pPr>
            <a:r>
              <a:rPr lang="zh-CN" altLang="en-US" sz="2000" b="1" dirty="0">
                <a:solidFill>
                  <a:srgbClr val="434E77"/>
                </a:solidFill>
                <a:cs typeface="Lato Regular"/>
              </a:rPr>
              <a:t>同济大学</a:t>
            </a:r>
            <a:endParaRPr lang="en-US" altLang="zh-CN" sz="2000" b="1" dirty="0">
              <a:solidFill>
                <a:srgbClr val="434E77"/>
              </a:solidFill>
              <a:cs typeface="Lato Regular"/>
            </a:endParaRPr>
          </a:p>
          <a:p>
            <a:pPr algn="ctr">
              <a:lnSpc>
                <a:spcPct val="120000"/>
              </a:lnSpc>
            </a:pPr>
            <a:r>
              <a:rPr lang="zh-CN" altLang="en-US" sz="2000" dirty="0" smtClean="0">
                <a:solidFill>
                  <a:schemeClr val="tx1">
                    <a:lumMod val="75000"/>
                    <a:lumOff val="25000"/>
                  </a:schemeClr>
                </a:solidFill>
                <a:cs typeface="Calibri Light"/>
              </a:rPr>
              <a:t>污水处理碳减排技术研究</a:t>
            </a:r>
            <a:endParaRPr lang="en-US" altLang="zh-CN" sz="2000" dirty="0">
              <a:solidFill>
                <a:schemeClr val="tx1">
                  <a:lumMod val="75000"/>
                  <a:lumOff val="25000"/>
                </a:schemeClr>
              </a:solidFill>
              <a:cs typeface="Calibri Light"/>
            </a:endParaRPr>
          </a:p>
        </p:txBody>
      </p:sp>
      <p:sp>
        <p:nvSpPr>
          <p:cNvPr id="4" name="矩形 3"/>
          <p:cNvSpPr/>
          <p:nvPr/>
        </p:nvSpPr>
        <p:spPr>
          <a:xfrm>
            <a:off x="9629497" y="4162022"/>
            <a:ext cx="2562503" cy="1200329"/>
          </a:xfrm>
          <a:prstGeom prst="rect">
            <a:avLst/>
          </a:prstGeom>
        </p:spPr>
        <p:txBody>
          <a:bodyPr wrap="square">
            <a:spAutoFit/>
          </a:bodyPr>
          <a:lstStyle/>
          <a:p>
            <a:pPr algn="ctr">
              <a:lnSpc>
                <a:spcPct val="120000"/>
              </a:lnSpc>
            </a:pPr>
            <a:r>
              <a:rPr lang="zh-CN" altLang="en-US" sz="2000" b="1" dirty="0" smtClean="0">
                <a:solidFill>
                  <a:srgbClr val="434E77"/>
                </a:solidFill>
                <a:cs typeface="Lato Regular"/>
              </a:rPr>
              <a:t>发展中心（东南公司）</a:t>
            </a:r>
            <a:endParaRPr lang="en-US" altLang="zh-CN" sz="2000" b="1" dirty="0">
              <a:solidFill>
                <a:srgbClr val="434E77"/>
              </a:solidFill>
              <a:cs typeface="Lato Regular"/>
            </a:endParaRPr>
          </a:p>
          <a:p>
            <a:pPr algn="ctr">
              <a:lnSpc>
                <a:spcPct val="120000"/>
              </a:lnSpc>
            </a:pPr>
            <a:r>
              <a:rPr lang="zh-CN" altLang="en-US" sz="2000" dirty="0" smtClean="0">
                <a:solidFill>
                  <a:schemeClr val="tx1">
                    <a:lumMod val="75000"/>
                    <a:lumOff val="25000"/>
                  </a:schemeClr>
                </a:solidFill>
                <a:cs typeface="Calibri Light"/>
              </a:rPr>
              <a:t>水利工程前期、</a:t>
            </a:r>
            <a:endParaRPr lang="en-US" altLang="zh-CN" sz="2000" dirty="0" smtClean="0">
              <a:solidFill>
                <a:schemeClr val="tx1">
                  <a:lumMod val="75000"/>
                  <a:lumOff val="25000"/>
                </a:schemeClr>
              </a:solidFill>
              <a:cs typeface="Calibri Light"/>
            </a:endParaRPr>
          </a:p>
          <a:p>
            <a:pPr algn="ctr">
              <a:lnSpc>
                <a:spcPct val="120000"/>
              </a:lnSpc>
            </a:pPr>
            <a:r>
              <a:rPr lang="zh-CN" altLang="en-US" sz="2000" dirty="0" smtClean="0">
                <a:solidFill>
                  <a:schemeClr val="tx1">
                    <a:lumMod val="75000"/>
                    <a:lumOff val="25000"/>
                  </a:schemeClr>
                </a:solidFill>
                <a:cs typeface="Calibri Light"/>
              </a:rPr>
              <a:t>调度、规划</a:t>
            </a:r>
            <a:endParaRPr lang="en-US" altLang="zh-CN" sz="2000" dirty="0">
              <a:solidFill>
                <a:schemeClr val="tx1">
                  <a:lumMod val="75000"/>
                  <a:lumOff val="25000"/>
                </a:schemeClr>
              </a:solidFill>
              <a:cs typeface="Calibri Light"/>
            </a:endParaRPr>
          </a:p>
        </p:txBody>
      </p:sp>
      <p:sp>
        <p:nvSpPr>
          <p:cNvPr id="36" name="矩形 35"/>
          <p:cNvSpPr/>
          <p:nvPr/>
        </p:nvSpPr>
        <p:spPr>
          <a:xfrm>
            <a:off x="6734736" y="2373338"/>
            <a:ext cx="2070667" cy="1200329"/>
          </a:xfrm>
          <a:prstGeom prst="rect">
            <a:avLst/>
          </a:prstGeom>
        </p:spPr>
        <p:txBody>
          <a:bodyPr wrap="square">
            <a:spAutoFit/>
          </a:bodyPr>
          <a:lstStyle/>
          <a:p>
            <a:pPr algn="ctr">
              <a:lnSpc>
                <a:spcPct val="120000"/>
              </a:lnSpc>
            </a:pPr>
            <a:r>
              <a:rPr lang="zh-CN" altLang="en-US" sz="2000" b="1" dirty="0" smtClean="0">
                <a:solidFill>
                  <a:srgbClr val="434E77"/>
                </a:solidFill>
                <a:cs typeface="Lato Regular"/>
              </a:rPr>
              <a:t>美国能源部</a:t>
            </a:r>
            <a:r>
              <a:rPr lang="en-US" altLang="zh-CN" sz="2000" b="1" dirty="0" smtClean="0">
                <a:solidFill>
                  <a:srgbClr val="434E77"/>
                </a:solidFill>
                <a:cs typeface="Lato Regular"/>
              </a:rPr>
              <a:t>LBNL</a:t>
            </a:r>
          </a:p>
          <a:p>
            <a:pPr algn="ctr">
              <a:lnSpc>
                <a:spcPct val="120000"/>
              </a:lnSpc>
            </a:pPr>
            <a:r>
              <a:rPr lang="zh-CN" altLang="en-US" sz="2000" dirty="0" smtClean="0">
                <a:solidFill>
                  <a:schemeClr val="tx1">
                    <a:lumMod val="75000"/>
                    <a:lumOff val="25000"/>
                  </a:schemeClr>
                </a:solidFill>
                <a:cs typeface="Calibri Light"/>
              </a:rPr>
              <a:t>微藻产生物柴油技术研究</a:t>
            </a:r>
            <a:endParaRPr lang="en-US" altLang="zh-CN" sz="2000" dirty="0">
              <a:solidFill>
                <a:schemeClr val="tx1">
                  <a:lumMod val="75000"/>
                  <a:lumOff val="25000"/>
                </a:schemeClr>
              </a:solidFill>
              <a:cs typeface="Calibri Light"/>
            </a:endParaRPr>
          </a:p>
        </p:txBody>
      </p:sp>
      <p:sp>
        <p:nvSpPr>
          <p:cNvPr id="37" name="矩形 36"/>
          <p:cNvSpPr/>
          <p:nvPr/>
        </p:nvSpPr>
        <p:spPr>
          <a:xfrm>
            <a:off x="1366340" y="2409310"/>
            <a:ext cx="1870048" cy="1200329"/>
          </a:xfrm>
          <a:prstGeom prst="rect">
            <a:avLst/>
          </a:prstGeom>
        </p:spPr>
        <p:txBody>
          <a:bodyPr wrap="square">
            <a:spAutoFit/>
          </a:bodyPr>
          <a:lstStyle/>
          <a:p>
            <a:pPr algn="ctr">
              <a:lnSpc>
                <a:spcPct val="120000"/>
              </a:lnSpc>
            </a:pPr>
            <a:r>
              <a:rPr lang="zh-CN" altLang="en-US" sz="2000" b="1" dirty="0" smtClean="0">
                <a:solidFill>
                  <a:srgbClr val="434E77"/>
                </a:solidFill>
                <a:cs typeface="Lato Regular"/>
              </a:rPr>
              <a:t>华南理工大学</a:t>
            </a:r>
            <a:endParaRPr lang="en-US" altLang="zh-CN" sz="2000" b="1" dirty="0" smtClean="0">
              <a:solidFill>
                <a:srgbClr val="434E77"/>
              </a:solidFill>
              <a:cs typeface="Lato Regular"/>
            </a:endParaRPr>
          </a:p>
          <a:p>
            <a:pPr algn="ctr">
              <a:lnSpc>
                <a:spcPct val="120000"/>
              </a:lnSpc>
            </a:pPr>
            <a:r>
              <a:rPr lang="zh-CN" altLang="en-US" sz="2000" dirty="0" smtClean="0">
                <a:solidFill>
                  <a:schemeClr val="tx1">
                    <a:lumMod val="75000"/>
                    <a:lumOff val="25000"/>
                  </a:schemeClr>
                </a:solidFill>
                <a:cs typeface="Calibri Light"/>
              </a:rPr>
              <a:t>富营养化水体生物修复</a:t>
            </a:r>
            <a:endParaRPr lang="en-US" altLang="zh-CN" sz="2000" dirty="0">
              <a:solidFill>
                <a:schemeClr val="tx1">
                  <a:lumMod val="75000"/>
                  <a:lumOff val="25000"/>
                </a:schemeClr>
              </a:solidFill>
              <a:cs typeface="Calibri Light"/>
            </a:endParaRPr>
          </a:p>
        </p:txBody>
      </p:sp>
      <p:sp>
        <p:nvSpPr>
          <p:cNvPr id="38" name="矩形 37"/>
          <p:cNvSpPr/>
          <p:nvPr/>
        </p:nvSpPr>
        <p:spPr>
          <a:xfrm>
            <a:off x="655414" y="4170106"/>
            <a:ext cx="691215" cy="338554"/>
          </a:xfrm>
          <a:prstGeom prst="rect">
            <a:avLst/>
          </a:prstGeom>
          <a:noFill/>
        </p:spPr>
        <p:txBody>
          <a:bodyPr wrap="none" lIns="91440" tIns="45720" rIns="91440" bIns="45720">
            <a:spAutoFit/>
          </a:bodyPr>
          <a:lstStyle/>
          <a:p>
            <a:pPr algn="ctr"/>
            <a:r>
              <a:rPr lang="en-US" altLang="zh-CN" sz="1600" b="1" cap="none" spc="0" dirty="0" smtClean="0">
                <a:ln w="0"/>
                <a:solidFill>
                  <a:srgbClr val="434E77"/>
                </a:solidFill>
                <a:latin typeface="微软雅黑" panose="020B0503020204020204" pitchFamily="34" charset="-122"/>
                <a:ea typeface="微软雅黑" panose="020B0503020204020204" pitchFamily="34" charset="-122"/>
              </a:rPr>
              <a:t>2006</a:t>
            </a:r>
            <a:endParaRPr lang="zh-CN" altLang="en-US" sz="1600" b="1" cap="none" spc="0" dirty="0">
              <a:ln w="0"/>
              <a:solidFill>
                <a:srgbClr val="434E77"/>
              </a:solidFill>
              <a:latin typeface="微软雅黑" panose="020B0503020204020204" pitchFamily="34" charset="-122"/>
              <a:ea typeface="微软雅黑" panose="020B0503020204020204" pitchFamily="34" charset="-122"/>
            </a:endParaRPr>
          </a:p>
        </p:txBody>
      </p:sp>
      <p:sp>
        <p:nvSpPr>
          <p:cNvPr id="39" name="矩形 38"/>
          <p:cNvSpPr/>
          <p:nvPr/>
        </p:nvSpPr>
        <p:spPr>
          <a:xfrm>
            <a:off x="3582250" y="3103110"/>
            <a:ext cx="691215" cy="338554"/>
          </a:xfrm>
          <a:prstGeom prst="rect">
            <a:avLst/>
          </a:prstGeom>
          <a:noFill/>
        </p:spPr>
        <p:txBody>
          <a:bodyPr wrap="none" lIns="91440" tIns="45720" rIns="91440" bIns="45720">
            <a:spAutoFit/>
          </a:bodyPr>
          <a:lstStyle/>
          <a:p>
            <a:pPr algn="ctr"/>
            <a:r>
              <a:rPr lang="en-US" altLang="zh-CN" sz="1600" b="1" cap="none" spc="0" dirty="0" smtClean="0">
                <a:ln w="0"/>
                <a:solidFill>
                  <a:srgbClr val="434E77"/>
                </a:solidFill>
                <a:latin typeface="微软雅黑" panose="020B0503020204020204" pitchFamily="34" charset="-122"/>
                <a:ea typeface="微软雅黑" panose="020B0503020204020204" pitchFamily="34" charset="-122"/>
              </a:rPr>
              <a:t>2009</a:t>
            </a:r>
            <a:endParaRPr lang="zh-CN" altLang="en-US" sz="1600" b="1" cap="none" spc="0" dirty="0">
              <a:ln w="0"/>
              <a:solidFill>
                <a:srgbClr val="434E77"/>
              </a:solidFill>
              <a:latin typeface="微软雅黑" panose="020B0503020204020204" pitchFamily="34" charset="-122"/>
              <a:ea typeface="微软雅黑" panose="020B0503020204020204" pitchFamily="34" charset="-122"/>
            </a:endParaRPr>
          </a:p>
        </p:txBody>
      </p:sp>
      <p:sp>
        <p:nvSpPr>
          <p:cNvPr id="40" name="矩形 39"/>
          <p:cNvSpPr/>
          <p:nvPr/>
        </p:nvSpPr>
        <p:spPr>
          <a:xfrm>
            <a:off x="6020447" y="4170363"/>
            <a:ext cx="691215" cy="338554"/>
          </a:xfrm>
          <a:prstGeom prst="rect">
            <a:avLst/>
          </a:prstGeom>
          <a:noFill/>
        </p:spPr>
        <p:txBody>
          <a:bodyPr wrap="none" lIns="91440" tIns="45720" rIns="91440" bIns="45720">
            <a:spAutoFit/>
          </a:bodyPr>
          <a:lstStyle/>
          <a:p>
            <a:pPr algn="ctr"/>
            <a:r>
              <a:rPr lang="en-US" altLang="zh-CN" sz="1600" b="1" cap="none" spc="0" dirty="0" smtClean="0">
                <a:ln w="0"/>
                <a:solidFill>
                  <a:srgbClr val="434E77"/>
                </a:solidFill>
                <a:latin typeface="微软雅黑" panose="020B0503020204020204" pitchFamily="34" charset="-122"/>
                <a:ea typeface="微软雅黑" panose="020B0503020204020204" pitchFamily="34" charset="-122"/>
              </a:rPr>
              <a:t>2010</a:t>
            </a:r>
            <a:endParaRPr lang="zh-CN" altLang="en-US" sz="1600" b="1" cap="none" spc="0" dirty="0">
              <a:ln w="0"/>
              <a:solidFill>
                <a:srgbClr val="434E77"/>
              </a:solidFill>
              <a:latin typeface="微软雅黑" panose="020B0503020204020204" pitchFamily="34" charset="-122"/>
              <a:ea typeface="微软雅黑" panose="020B0503020204020204" pitchFamily="34" charset="-122"/>
            </a:endParaRPr>
          </a:p>
        </p:txBody>
      </p:sp>
      <p:sp>
        <p:nvSpPr>
          <p:cNvPr id="41" name="矩形 40"/>
          <p:cNvSpPr/>
          <p:nvPr/>
        </p:nvSpPr>
        <p:spPr>
          <a:xfrm>
            <a:off x="8896161" y="3103110"/>
            <a:ext cx="691215" cy="338554"/>
          </a:xfrm>
          <a:prstGeom prst="rect">
            <a:avLst/>
          </a:prstGeom>
          <a:noFill/>
        </p:spPr>
        <p:txBody>
          <a:bodyPr wrap="none" lIns="91440" tIns="45720" rIns="91440" bIns="45720">
            <a:spAutoFit/>
          </a:bodyPr>
          <a:lstStyle/>
          <a:p>
            <a:pPr algn="ctr"/>
            <a:r>
              <a:rPr lang="en-US" altLang="zh-CN" sz="1600" b="1" cap="none" spc="0" dirty="0" smtClean="0">
                <a:ln w="0"/>
                <a:solidFill>
                  <a:srgbClr val="434E77"/>
                </a:solidFill>
                <a:latin typeface="微软雅黑" panose="020B0503020204020204" pitchFamily="34" charset="-122"/>
                <a:ea typeface="微软雅黑" panose="020B0503020204020204" pitchFamily="34" charset="-122"/>
              </a:rPr>
              <a:t>2015</a:t>
            </a:r>
            <a:endParaRPr lang="zh-CN" altLang="en-US" sz="1600" b="1" cap="none" spc="0" dirty="0">
              <a:ln w="0"/>
              <a:solidFill>
                <a:srgbClr val="434E7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881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5" presetClass="path" presetSubtype="0" decel="100000" fill="hold" grpId="1" nodeType="withEffect">
                                  <p:stCondLst>
                                    <p:cond delay="0"/>
                                  </p:stCondLst>
                                  <p:childTnLst>
                                    <p:animMotion origin="layout" path="M 0.01667 -2.96296E-6 L 4.16667E-7 -2.96296E-6 " pathEditMode="relative" rAng="0" ptsTypes="AA">
                                      <p:cBhvr>
                                        <p:cTn id="9" dur="1000" fill="hold"/>
                                        <p:tgtEl>
                                          <p:spTgt spid="6"/>
                                        </p:tgtEl>
                                        <p:attrNameLst>
                                          <p:attrName>ppt_x</p:attrName>
                                          <p:attrName>ppt_y</p:attrName>
                                        </p:attrNameLst>
                                      </p:cBhvr>
                                      <p:rCtr x="-833" y="0"/>
                                    </p:animMotion>
                                  </p:childTnLst>
                                </p:cTn>
                              </p:par>
                              <p:par>
                                <p:cTn id="10" presetID="10" presetClass="entr" presetSubtype="0" fill="hold" grpId="0" nodeType="withEffect">
                                  <p:stCondLst>
                                    <p:cond delay="1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35" presetClass="path" presetSubtype="0" decel="100000" fill="hold" grpId="1" nodeType="withEffect">
                                  <p:stCondLst>
                                    <p:cond delay="100"/>
                                  </p:stCondLst>
                                  <p:childTnLst>
                                    <p:animMotion origin="layout" path="M 0.01667 -2.96296E-6 L 4.16667E-7 -2.96296E-6 " pathEditMode="relative" rAng="0" ptsTypes="AA">
                                      <p:cBhvr>
                                        <p:cTn id="14" dur="1000" fill="hold"/>
                                        <p:tgtEl>
                                          <p:spTgt spid="8"/>
                                        </p:tgtEl>
                                        <p:attrNameLst>
                                          <p:attrName>ppt_x</p:attrName>
                                          <p:attrName>ppt_y</p:attrName>
                                        </p:attrNameLst>
                                      </p:cBhvr>
                                      <p:rCtr x="-833" y="0"/>
                                    </p:animMotion>
                                  </p:childTnLst>
                                </p:cTn>
                              </p:par>
                              <p:par>
                                <p:cTn id="15" presetID="10" presetClass="entr" presetSubtype="0" fill="hold" grpId="0" nodeType="withEffect">
                                  <p:stCondLst>
                                    <p:cond delay="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35" presetClass="path" presetSubtype="0" decel="100000" fill="hold" grpId="1" nodeType="withEffect">
                                  <p:stCondLst>
                                    <p:cond delay="200"/>
                                  </p:stCondLst>
                                  <p:childTnLst>
                                    <p:animMotion origin="layout" path="M 0.01666 1.11111E-6 L 3.95833E-6 1.11111E-6 " pathEditMode="relative" rAng="0" ptsTypes="AA">
                                      <p:cBhvr>
                                        <p:cTn id="19" dur="1000" fill="hold"/>
                                        <p:tgtEl>
                                          <p:spTgt spid="7"/>
                                        </p:tgtEl>
                                        <p:attrNameLst>
                                          <p:attrName>ppt_x</p:attrName>
                                          <p:attrName>ppt_y</p:attrName>
                                        </p:attrNameLst>
                                      </p:cBhvr>
                                      <p:rCtr x="-833" y="0"/>
                                    </p:animMotion>
                                  </p:childTnLst>
                                </p:cTn>
                              </p:par>
                              <p:par>
                                <p:cTn id="20" presetID="10" presetClass="entr" presetSubtype="0" fill="hold" nodeType="withEffect">
                                  <p:stCondLst>
                                    <p:cond delay="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35" presetClass="path" presetSubtype="0" decel="100000" fill="hold" nodeType="withEffect">
                                  <p:stCondLst>
                                    <p:cond delay="300"/>
                                  </p:stCondLst>
                                  <p:childTnLst>
                                    <p:animMotion origin="layout" path="M 0.01667 -2.96296E-6 L 4.16667E-7 -2.96296E-6 " pathEditMode="relative" rAng="0" ptsTypes="AA">
                                      <p:cBhvr>
                                        <p:cTn id="24" dur="1000" fill="hold"/>
                                        <p:tgtEl>
                                          <p:spTgt spid="17"/>
                                        </p:tgtEl>
                                        <p:attrNameLst>
                                          <p:attrName>ppt_x</p:attrName>
                                          <p:attrName>ppt_y</p:attrName>
                                        </p:attrNameLst>
                                      </p:cBhvr>
                                      <p:rCtr x="-833" y="0"/>
                                    </p:animMotion>
                                  </p:childTnLst>
                                </p:cTn>
                              </p:par>
                              <p:par>
                                <p:cTn id="25" presetID="10" presetClass="entr" presetSubtype="0"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35" presetClass="path" presetSubtype="0" decel="100000" fill="hold" grpId="1" nodeType="withEffect">
                                  <p:stCondLst>
                                    <p:cond delay="400"/>
                                  </p:stCondLst>
                                  <p:childTnLst>
                                    <p:animMotion origin="layout" path="M 0.01667 -2.96296E-6 L 4.16667E-7 -2.96296E-6 " pathEditMode="relative" rAng="0" ptsTypes="AA">
                                      <p:cBhvr>
                                        <p:cTn id="29" dur="1000" fill="hold"/>
                                        <p:tgtEl>
                                          <p:spTgt spid="10"/>
                                        </p:tgtEl>
                                        <p:attrNameLst>
                                          <p:attrName>ppt_x</p:attrName>
                                          <p:attrName>ppt_y</p:attrName>
                                        </p:attrNameLst>
                                      </p:cBhvr>
                                      <p:rCtr x="-833" y="0"/>
                                    </p:animMotion>
                                  </p:childTnLst>
                                </p:cTn>
                              </p:par>
                              <p:par>
                                <p:cTn id="30" presetID="10" presetClass="entr" presetSubtype="0" fill="hold" grpId="0" nodeType="withEffect">
                                  <p:stCondLst>
                                    <p:cond delay="5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35" presetClass="path" presetSubtype="0" decel="100000" fill="hold" grpId="1" nodeType="withEffect">
                                  <p:stCondLst>
                                    <p:cond delay="500"/>
                                  </p:stCondLst>
                                  <p:childTnLst>
                                    <p:animMotion origin="layout" path="M 0.01667 -2.96296E-6 L 4.16667E-7 -2.96296E-6 " pathEditMode="relative" rAng="0" ptsTypes="AA">
                                      <p:cBhvr>
                                        <p:cTn id="34" dur="1000" fill="hold"/>
                                        <p:tgtEl>
                                          <p:spTgt spid="38"/>
                                        </p:tgtEl>
                                        <p:attrNameLst>
                                          <p:attrName>ppt_x</p:attrName>
                                          <p:attrName>ppt_y</p:attrName>
                                        </p:attrNameLst>
                                      </p:cBhvr>
                                      <p:rCtr x="-833" y="0"/>
                                    </p:animMotion>
                                  </p:childTnLst>
                                </p:cTn>
                              </p:par>
                              <p:par>
                                <p:cTn id="35" presetID="10" presetClass="entr" presetSubtype="0" fill="hold" grpId="0" nodeType="withEffect">
                                  <p:stCondLst>
                                    <p:cond delay="6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35" presetClass="path" presetSubtype="0" decel="100000" fill="hold" grpId="1" nodeType="withEffect">
                                  <p:stCondLst>
                                    <p:cond delay="600"/>
                                  </p:stCondLst>
                                  <p:childTnLst>
                                    <p:animMotion origin="layout" path="M 0.01667 -2.96296E-6 L 4.16667E-7 -2.96296E-6 " pathEditMode="relative" rAng="0" ptsTypes="AA">
                                      <p:cBhvr>
                                        <p:cTn id="39" dur="1000" fill="hold"/>
                                        <p:tgtEl>
                                          <p:spTgt spid="37"/>
                                        </p:tgtEl>
                                        <p:attrNameLst>
                                          <p:attrName>ppt_x</p:attrName>
                                          <p:attrName>ppt_y</p:attrName>
                                        </p:attrNameLst>
                                      </p:cBhvr>
                                      <p:rCtr x="-833" y="0"/>
                                    </p:animMotion>
                                  </p:childTnLst>
                                </p:cTn>
                              </p:par>
                              <p:par>
                                <p:cTn id="40" presetID="10" presetClass="entr" presetSubtype="0" fill="hold" grpId="0" nodeType="withEffect">
                                  <p:stCondLst>
                                    <p:cond delay="70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35" presetClass="path" presetSubtype="0" decel="100000" fill="hold" grpId="1" nodeType="withEffect">
                                  <p:stCondLst>
                                    <p:cond delay="700"/>
                                  </p:stCondLst>
                                  <p:childTnLst>
                                    <p:animMotion origin="layout" path="M 0.01667 -2.96296E-6 L 4.16667E-7 -2.96296E-6 " pathEditMode="relative" rAng="0" ptsTypes="AA">
                                      <p:cBhvr>
                                        <p:cTn id="44" dur="1000" fill="hold"/>
                                        <p:tgtEl>
                                          <p:spTgt spid="39"/>
                                        </p:tgtEl>
                                        <p:attrNameLst>
                                          <p:attrName>ppt_x</p:attrName>
                                          <p:attrName>ppt_y</p:attrName>
                                        </p:attrNameLst>
                                      </p:cBhvr>
                                      <p:rCtr x="-833" y="0"/>
                                    </p:animMotion>
                                  </p:childTnLst>
                                </p:cTn>
                              </p:par>
                              <p:par>
                                <p:cTn id="45" presetID="10" presetClass="entr" presetSubtype="0" fill="hold" grpId="0" nodeType="withEffect">
                                  <p:stCondLst>
                                    <p:cond delay="8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35" presetClass="path" presetSubtype="0" decel="100000" fill="hold" grpId="1" nodeType="withEffect">
                                  <p:stCondLst>
                                    <p:cond delay="800"/>
                                  </p:stCondLst>
                                  <p:childTnLst>
                                    <p:animMotion origin="layout" path="M 0.01667 -2.96296E-6 L 4.16667E-7 -2.96296E-6 " pathEditMode="relative" rAng="0" ptsTypes="AA">
                                      <p:cBhvr>
                                        <p:cTn id="49" dur="1000" fill="hold"/>
                                        <p:tgtEl>
                                          <p:spTgt spid="12"/>
                                        </p:tgtEl>
                                        <p:attrNameLst>
                                          <p:attrName>ppt_x</p:attrName>
                                          <p:attrName>ppt_y</p:attrName>
                                        </p:attrNameLst>
                                      </p:cBhvr>
                                      <p:rCtr x="-833" y="0"/>
                                    </p:animMotion>
                                  </p:childTnLst>
                                </p:cTn>
                              </p:par>
                              <p:par>
                                <p:cTn id="50" presetID="10" presetClass="entr" presetSubtype="0" fill="hold" nodeType="withEffect">
                                  <p:stCondLst>
                                    <p:cond delay="9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35" presetClass="path" presetSubtype="0" decel="100000" fill="hold" nodeType="withEffect">
                                  <p:stCondLst>
                                    <p:cond delay="900"/>
                                  </p:stCondLst>
                                  <p:childTnLst>
                                    <p:animMotion origin="layout" path="M 0.01667 -2.96296E-6 L 4.16667E-7 -2.96296E-6 " pathEditMode="relative" rAng="0" ptsTypes="AA">
                                      <p:cBhvr>
                                        <p:cTn id="54" dur="1000" fill="hold"/>
                                        <p:tgtEl>
                                          <p:spTgt spid="14"/>
                                        </p:tgtEl>
                                        <p:attrNameLst>
                                          <p:attrName>ppt_x</p:attrName>
                                          <p:attrName>ppt_y</p:attrName>
                                        </p:attrNameLst>
                                      </p:cBhvr>
                                      <p:rCtr x="-833" y="0"/>
                                    </p:animMotion>
                                  </p:childTnLst>
                                </p:cTn>
                              </p:par>
                              <p:par>
                                <p:cTn id="55" presetID="10" presetClass="entr" presetSubtype="0" fill="hold" grpId="0" nodeType="withEffect">
                                  <p:stCondLst>
                                    <p:cond delay="100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35" presetClass="path" presetSubtype="0" decel="100000" fill="hold" grpId="1" nodeType="withEffect">
                                  <p:stCondLst>
                                    <p:cond delay="1000"/>
                                  </p:stCondLst>
                                  <p:childTnLst>
                                    <p:animMotion origin="layout" path="M 0.01667 -2.96296E-6 L 4.16667E-7 -2.96296E-6 " pathEditMode="relative" rAng="0" ptsTypes="AA">
                                      <p:cBhvr>
                                        <p:cTn id="59" dur="1000" fill="hold"/>
                                        <p:tgtEl>
                                          <p:spTgt spid="3"/>
                                        </p:tgtEl>
                                        <p:attrNameLst>
                                          <p:attrName>ppt_x</p:attrName>
                                          <p:attrName>ppt_y</p:attrName>
                                        </p:attrNameLst>
                                      </p:cBhvr>
                                      <p:rCtr x="-833" y="0"/>
                                    </p:animMotion>
                                  </p:childTnLst>
                                </p:cTn>
                              </p:par>
                              <p:par>
                                <p:cTn id="60" presetID="10" presetClass="entr" presetSubtype="0" fill="hold" nodeType="withEffect">
                                  <p:stCondLst>
                                    <p:cond delay="110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35" presetClass="path" presetSubtype="0" decel="100000" fill="hold" nodeType="withEffect">
                                  <p:stCondLst>
                                    <p:cond delay="1100"/>
                                  </p:stCondLst>
                                  <p:childTnLst>
                                    <p:animMotion origin="layout" path="M 0.01667 -2.96296E-6 L 4.16667E-7 -2.96296E-6 " pathEditMode="relative" rAng="0" ptsTypes="AA">
                                      <p:cBhvr>
                                        <p:cTn id="64" dur="1000" fill="hold"/>
                                        <p:tgtEl>
                                          <p:spTgt spid="27"/>
                                        </p:tgtEl>
                                        <p:attrNameLst>
                                          <p:attrName>ppt_x</p:attrName>
                                          <p:attrName>ppt_y</p:attrName>
                                        </p:attrNameLst>
                                      </p:cBhvr>
                                      <p:rCtr x="-833" y="0"/>
                                    </p:animMotion>
                                  </p:childTnLst>
                                </p:cTn>
                              </p:par>
                              <p:par>
                                <p:cTn id="65" presetID="10" presetClass="entr" presetSubtype="0" fill="hold" grpId="0" nodeType="withEffect">
                                  <p:stCondLst>
                                    <p:cond delay="12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35" presetClass="path" presetSubtype="0" decel="100000" fill="hold" grpId="1" nodeType="withEffect">
                                  <p:stCondLst>
                                    <p:cond delay="1200"/>
                                  </p:stCondLst>
                                  <p:childTnLst>
                                    <p:animMotion origin="layout" path="M 0.01667 -2.96296E-6 L 4.16667E-7 -2.96296E-6 " pathEditMode="relative" rAng="0" ptsTypes="AA">
                                      <p:cBhvr>
                                        <p:cTn id="69" dur="1000" fill="hold"/>
                                        <p:tgtEl>
                                          <p:spTgt spid="20"/>
                                        </p:tgtEl>
                                        <p:attrNameLst>
                                          <p:attrName>ppt_x</p:attrName>
                                          <p:attrName>ppt_y</p:attrName>
                                        </p:attrNameLst>
                                      </p:cBhvr>
                                      <p:rCtr x="-833" y="0"/>
                                    </p:animMotion>
                                  </p:childTnLst>
                                </p:cTn>
                              </p:par>
                              <p:par>
                                <p:cTn id="70" presetID="10" presetClass="entr" presetSubtype="0" fill="hold" grpId="0" nodeType="withEffect">
                                  <p:stCondLst>
                                    <p:cond delay="13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35" presetClass="path" presetSubtype="0" decel="100000" fill="hold" grpId="1" nodeType="withEffect">
                                  <p:stCondLst>
                                    <p:cond delay="1300"/>
                                  </p:stCondLst>
                                  <p:childTnLst>
                                    <p:animMotion origin="layout" path="M 0.01667 -2.96296E-6 L 4.16667E-7 -2.96296E-6 " pathEditMode="relative" rAng="0" ptsTypes="AA">
                                      <p:cBhvr>
                                        <p:cTn id="74" dur="1000" fill="hold"/>
                                        <p:tgtEl>
                                          <p:spTgt spid="40"/>
                                        </p:tgtEl>
                                        <p:attrNameLst>
                                          <p:attrName>ppt_x</p:attrName>
                                          <p:attrName>ppt_y</p:attrName>
                                        </p:attrNameLst>
                                      </p:cBhvr>
                                      <p:rCtr x="-833" y="0"/>
                                    </p:animMotion>
                                  </p:childTnLst>
                                </p:cTn>
                              </p:par>
                              <p:par>
                                <p:cTn id="75" presetID="10" presetClass="entr" presetSubtype="0" fill="hold" grpId="0" nodeType="withEffect">
                                  <p:stCondLst>
                                    <p:cond delay="140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par>
                                <p:cTn id="78" presetID="35" presetClass="path" presetSubtype="0" decel="100000" fill="hold" grpId="1" nodeType="withEffect">
                                  <p:stCondLst>
                                    <p:cond delay="1400"/>
                                  </p:stCondLst>
                                  <p:childTnLst>
                                    <p:animMotion origin="layout" path="M 0.01667 -2.96296E-6 L 4.16667E-7 -2.96296E-6 " pathEditMode="relative" rAng="0" ptsTypes="AA">
                                      <p:cBhvr>
                                        <p:cTn id="79" dur="1000" fill="hold"/>
                                        <p:tgtEl>
                                          <p:spTgt spid="36"/>
                                        </p:tgtEl>
                                        <p:attrNameLst>
                                          <p:attrName>ppt_x</p:attrName>
                                          <p:attrName>ppt_y</p:attrName>
                                        </p:attrNameLst>
                                      </p:cBhvr>
                                      <p:rCtr x="-833" y="0"/>
                                    </p:animMotion>
                                  </p:childTnLst>
                                </p:cTn>
                              </p:par>
                              <p:par>
                                <p:cTn id="80" presetID="10" presetClass="entr" presetSubtype="0" fill="hold" grpId="0" nodeType="withEffect">
                                  <p:stCondLst>
                                    <p:cond delay="150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35" presetClass="path" presetSubtype="0" decel="100000" fill="hold" grpId="1" nodeType="withEffect">
                                  <p:stCondLst>
                                    <p:cond delay="1500"/>
                                  </p:stCondLst>
                                  <p:childTnLst>
                                    <p:animMotion origin="layout" path="M 0.01667 -2.96296E-6 L 4.16667E-7 -2.96296E-6 " pathEditMode="relative" rAng="0" ptsTypes="AA">
                                      <p:cBhvr>
                                        <p:cTn id="84" dur="1000" fill="hold"/>
                                        <p:tgtEl>
                                          <p:spTgt spid="41"/>
                                        </p:tgtEl>
                                        <p:attrNameLst>
                                          <p:attrName>ppt_x</p:attrName>
                                          <p:attrName>ppt_y</p:attrName>
                                        </p:attrNameLst>
                                      </p:cBhvr>
                                      <p:rCtr x="-833" y="0"/>
                                    </p:animMotion>
                                  </p:childTnLst>
                                </p:cTn>
                              </p:par>
                              <p:par>
                                <p:cTn id="85" presetID="10" presetClass="entr" presetSubtype="0" fill="hold" grpId="0" nodeType="withEffect">
                                  <p:stCondLst>
                                    <p:cond delay="160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35" presetClass="path" presetSubtype="0" decel="100000" fill="hold" grpId="1" nodeType="withEffect">
                                  <p:stCondLst>
                                    <p:cond delay="1600"/>
                                  </p:stCondLst>
                                  <p:childTnLst>
                                    <p:animMotion origin="layout" path="M 0.01667 -2.96296E-6 L 4.16667E-7 -2.96296E-6 " pathEditMode="relative" rAng="0" ptsTypes="AA">
                                      <p:cBhvr>
                                        <p:cTn id="89" dur="1000" fill="hold"/>
                                        <p:tgtEl>
                                          <p:spTgt spid="22"/>
                                        </p:tgtEl>
                                        <p:attrNameLst>
                                          <p:attrName>ppt_x</p:attrName>
                                          <p:attrName>ppt_y</p:attrName>
                                        </p:attrNameLst>
                                      </p:cBhvr>
                                      <p:rCtr x="-833" y="0"/>
                                    </p:animMotion>
                                  </p:childTnLst>
                                </p:cTn>
                              </p:par>
                              <p:par>
                                <p:cTn id="90" presetID="10" presetClass="entr" presetSubtype="0" fill="hold" nodeType="withEffect">
                                  <p:stCondLst>
                                    <p:cond delay="170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35" presetClass="path" presetSubtype="0" decel="100000" fill="hold" nodeType="withEffect">
                                  <p:stCondLst>
                                    <p:cond delay="1700"/>
                                  </p:stCondLst>
                                  <p:childTnLst>
                                    <p:animMotion origin="layout" path="M 0.01667 -2.96296E-6 L 4.16667E-7 -2.96296E-6 " pathEditMode="relative" rAng="0" ptsTypes="AA">
                                      <p:cBhvr>
                                        <p:cTn id="94" dur="1000" fill="hold"/>
                                        <p:tgtEl>
                                          <p:spTgt spid="24"/>
                                        </p:tgtEl>
                                        <p:attrNameLst>
                                          <p:attrName>ppt_x</p:attrName>
                                          <p:attrName>ppt_y</p:attrName>
                                        </p:attrNameLst>
                                      </p:cBhvr>
                                      <p:rCtr x="-833" y="0"/>
                                    </p:animMotion>
                                  </p:childTnLst>
                                </p:cTn>
                              </p:par>
                              <p:par>
                                <p:cTn id="95" presetID="10" presetClass="entr" presetSubtype="0" fill="hold" grpId="0" nodeType="withEffect">
                                  <p:stCondLst>
                                    <p:cond delay="180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par>
                                <p:cTn id="98" presetID="35" presetClass="path" presetSubtype="0" decel="100000" fill="hold" grpId="1" nodeType="withEffect">
                                  <p:stCondLst>
                                    <p:cond delay="1800"/>
                                  </p:stCondLst>
                                  <p:childTnLst>
                                    <p:animMotion origin="layout" path="M 0.01667 -2.96296E-6 L 4.16667E-7 -2.96296E-6 " pathEditMode="relative" rAng="0" ptsTypes="AA">
                                      <p:cBhvr>
                                        <p:cTn id="99" dur="1000" fill="hold"/>
                                        <p:tgtEl>
                                          <p:spTgt spid="4"/>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p:bldP spid="8" grpId="1"/>
      <p:bldP spid="10" grpId="0" animBg="1"/>
      <p:bldP spid="10" grpId="1" animBg="1"/>
      <p:bldP spid="12" grpId="0" animBg="1"/>
      <p:bldP spid="12" grpId="1" animBg="1"/>
      <p:bldP spid="20" grpId="0" animBg="1"/>
      <p:bldP spid="20" grpId="1" animBg="1"/>
      <p:bldP spid="22" grpId="0" animBg="1"/>
      <p:bldP spid="22" grpId="1" animBg="1"/>
      <p:bldP spid="3" grpId="0"/>
      <p:bldP spid="3" grpId="1"/>
      <p:bldP spid="4" grpId="0"/>
      <p:bldP spid="4" grpId="1"/>
      <p:bldP spid="36" grpId="0"/>
      <p:bldP spid="36" grpId="1"/>
      <p:bldP spid="37" grpId="0"/>
      <p:bldP spid="37" grpId="1"/>
      <p:bldP spid="38" grpId="0"/>
      <p:bldP spid="38" grpId="1"/>
      <p:bldP spid="39" grpId="0"/>
      <p:bldP spid="39" grpId="1"/>
      <p:bldP spid="40" grpId="0"/>
      <p:bldP spid="40" grpId="1"/>
      <p:bldP spid="41" grpId="0"/>
      <p:bldP spid="4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5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5826033" y="2942997"/>
            <a:ext cx="2651759" cy="1041174"/>
            <a:chOff x="4304579" y="1564654"/>
            <a:chExt cx="2903465" cy="1041174"/>
          </a:xfrm>
        </p:grpSpPr>
        <p:sp>
          <p:nvSpPr>
            <p:cNvPr id="12" name="Right Bracket 6"/>
            <p:cNvSpPr/>
            <p:nvPr/>
          </p:nvSpPr>
          <p:spPr>
            <a:xfrm>
              <a:off x="6562725" y="1564654"/>
              <a:ext cx="645319" cy="1041174"/>
            </a:xfrm>
            <a:prstGeom prst="rightBracket">
              <a:avLst>
                <a:gd name="adj" fmla="val 88465"/>
              </a:avLst>
            </a:prstGeom>
            <a:ln w="19050" cap="rnd">
              <a:solidFill>
                <a:srgbClr val="294547"/>
              </a:solidFill>
              <a:prstDash val="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cxnSp>
          <p:nvCxnSpPr>
            <p:cNvPr id="13" name="Straight Connector 13"/>
            <p:cNvCxnSpPr>
              <a:endCxn id="12" idx="0"/>
            </p:cNvCxnSpPr>
            <p:nvPr/>
          </p:nvCxnSpPr>
          <p:spPr>
            <a:xfrm>
              <a:off x="4304579" y="1564654"/>
              <a:ext cx="2258146" cy="0"/>
            </a:xfrm>
            <a:prstGeom prst="line">
              <a:avLst/>
            </a:prstGeom>
            <a:ln w="19050" cap="rnd">
              <a:solidFill>
                <a:srgbClr val="294547"/>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14" name="Group 5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696972" y="3984171"/>
            <a:ext cx="4191446" cy="1229585"/>
            <a:chOff x="4117521" y="2605828"/>
            <a:chExt cx="4191446" cy="1229585"/>
          </a:xfrm>
        </p:grpSpPr>
        <p:cxnSp>
          <p:nvCxnSpPr>
            <p:cNvPr id="15" name="Straight Connector 8"/>
            <p:cNvCxnSpPr>
              <a:stCxn id="16" idx="1"/>
              <a:endCxn id="12" idx="1"/>
            </p:cNvCxnSpPr>
            <p:nvPr/>
          </p:nvCxnSpPr>
          <p:spPr>
            <a:xfrm flipV="1">
              <a:off x="4762840" y="2605828"/>
              <a:ext cx="3546127" cy="94205"/>
            </a:xfrm>
            <a:prstGeom prst="line">
              <a:avLst/>
            </a:prstGeom>
            <a:ln w="19050" cap="rnd">
              <a:solidFill>
                <a:srgbClr val="294547"/>
              </a:solidFill>
              <a:prstDash val="dash"/>
              <a:round/>
            </a:ln>
          </p:spPr>
          <p:style>
            <a:lnRef idx="1">
              <a:schemeClr val="accent1"/>
            </a:lnRef>
            <a:fillRef idx="0">
              <a:schemeClr val="accent1"/>
            </a:fillRef>
            <a:effectRef idx="0">
              <a:schemeClr val="accent1"/>
            </a:effectRef>
            <a:fontRef idx="minor">
              <a:schemeClr val="tx1"/>
            </a:fontRef>
          </p:style>
        </p:cxnSp>
        <p:sp>
          <p:nvSpPr>
            <p:cNvPr id="16" name="Right Bracket 37"/>
            <p:cNvSpPr/>
            <p:nvPr/>
          </p:nvSpPr>
          <p:spPr>
            <a:xfrm rot="10800000">
              <a:off x="4117521" y="2700033"/>
              <a:ext cx="645319" cy="1135380"/>
            </a:xfrm>
            <a:prstGeom prst="rightBracket">
              <a:avLst>
                <a:gd name="adj" fmla="val 88465"/>
              </a:avLst>
            </a:prstGeom>
            <a:ln w="19050" cap="rnd">
              <a:solidFill>
                <a:srgbClr val="294547"/>
              </a:solidFill>
              <a:prstDash val="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grpSp>
      <p:cxnSp>
        <p:nvCxnSpPr>
          <p:cNvPr id="17" name="Straight Connector 3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endCxn id="16" idx="0"/>
          </p:cNvCxnSpPr>
          <p:nvPr/>
        </p:nvCxnSpPr>
        <p:spPr>
          <a:xfrm flipH="1" flipV="1">
            <a:off x="4342291" y="5213756"/>
            <a:ext cx="7849709" cy="1"/>
          </a:xfrm>
          <a:prstGeom prst="line">
            <a:avLst/>
          </a:prstGeom>
          <a:ln w="19050" cap="rnd">
            <a:solidFill>
              <a:srgbClr val="294547"/>
            </a:solidFill>
            <a:prstDash val="dash"/>
            <a:round/>
          </a:ln>
        </p:spPr>
        <p:style>
          <a:lnRef idx="1">
            <a:schemeClr val="accent1"/>
          </a:lnRef>
          <a:fillRef idx="0">
            <a:schemeClr val="accent1"/>
          </a:fillRef>
          <a:effectRef idx="0">
            <a:schemeClr val="accent1"/>
          </a:effectRef>
          <a:fontRef idx="minor">
            <a:schemeClr val="tx1"/>
          </a:fontRef>
        </p:style>
      </p:cxnSp>
      <p:sp>
        <p:nvSpPr>
          <p:cNvPr id="2"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sp>
        <p:nvSpPr>
          <p:cNvPr id="52" name="椭圆形标注 5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5355046" y="2622885"/>
            <a:ext cx="657619" cy="639331"/>
          </a:xfrm>
          <a:prstGeom prst="wedgeEllipseCallout">
            <a:avLst>
              <a:gd name="adj1" fmla="val -34930"/>
              <a:gd name="adj2" fmla="val 32841"/>
            </a:avLst>
          </a:prstGeom>
          <a:solidFill>
            <a:srgbClr val="EB8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Group 5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5529484" y="2800175"/>
            <a:ext cx="308741" cy="308741"/>
            <a:chOff x="3595688" y="4638675"/>
            <a:chExt cx="571500" cy="571500"/>
          </a:xfrm>
          <a:solidFill>
            <a:sysClr val="window" lastClr="FFFFFF"/>
          </a:solidFill>
        </p:grpSpPr>
        <p:sp>
          <p:nvSpPr>
            <p:cNvPr id="54" name="Freeform 54"/>
            <p:cNvSpPr>
              <a:spLocks noEditPoints="1"/>
            </p:cNvSpPr>
            <p:nvPr/>
          </p:nvSpPr>
          <p:spPr bwMode="auto">
            <a:xfrm>
              <a:off x="3746500" y="4787900"/>
              <a:ext cx="269875" cy="2714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8 h 72"/>
                <a:gd name="T12" fmla="*/ 8 w 72"/>
                <a:gd name="T13" fmla="*/ 36 h 72"/>
                <a:gd name="T14" fmla="*/ 36 w 72"/>
                <a:gd name="T15" fmla="*/ 64 h 72"/>
                <a:gd name="T16" fmla="*/ 64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8"/>
                  </a:moveTo>
                  <a:cubicBezTo>
                    <a:pt x="20" y="8"/>
                    <a:pt x="8" y="20"/>
                    <a:pt x="8" y="36"/>
                  </a:cubicBezTo>
                  <a:cubicBezTo>
                    <a:pt x="8" y="52"/>
                    <a:pt x="20" y="64"/>
                    <a:pt x="36" y="64"/>
                  </a:cubicBezTo>
                  <a:cubicBezTo>
                    <a:pt x="52" y="64"/>
                    <a:pt x="64" y="52"/>
                    <a:pt x="64" y="36"/>
                  </a:cubicBezTo>
                  <a:cubicBezTo>
                    <a:pt x="64" y="20"/>
                    <a:pt x="52" y="8"/>
                    <a:pt x="3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sp>
          <p:nvSpPr>
            <p:cNvPr id="55" name="Freeform 55"/>
            <p:cNvSpPr>
              <a:spLocks noEditPoints="1"/>
            </p:cNvSpPr>
            <p:nvPr/>
          </p:nvSpPr>
          <p:spPr bwMode="auto">
            <a:xfrm>
              <a:off x="3595688" y="4638675"/>
              <a:ext cx="571500" cy="571500"/>
            </a:xfrm>
            <a:custGeom>
              <a:avLst/>
              <a:gdLst>
                <a:gd name="T0" fmla="*/ 65 w 152"/>
                <a:gd name="T1" fmla="*/ 152 h 152"/>
                <a:gd name="T2" fmla="*/ 47 w 152"/>
                <a:gd name="T3" fmla="*/ 128 h 152"/>
                <a:gd name="T4" fmla="*/ 15 w 152"/>
                <a:gd name="T5" fmla="*/ 122 h 152"/>
                <a:gd name="T6" fmla="*/ 19 w 152"/>
                <a:gd name="T7" fmla="*/ 93 h 152"/>
                <a:gd name="T8" fmla="*/ 0 w 152"/>
                <a:gd name="T9" fmla="*/ 65 h 152"/>
                <a:gd name="T10" fmla="*/ 24 w 152"/>
                <a:gd name="T11" fmla="*/ 47 h 152"/>
                <a:gd name="T12" fmla="*/ 30 w 152"/>
                <a:gd name="T13" fmla="*/ 15 h 152"/>
                <a:gd name="T14" fmla="*/ 59 w 152"/>
                <a:gd name="T15" fmla="*/ 19 h 152"/>
                <a:gd name="T16" fmla="*/ 87 w 152"/>
                <a:gd name="T17" fmla="*/ 0 h 152"/>
                <a:gd name="T18" fmla="*/ 105 w 152"/>
                <a:gd name="T19" fmla="*/ 24 h 152"/>
                <a:gd name="T20" fmla="*/ 137 w 152"/>
                <a:gd name="T21" fmla="*/ 30 h 152"/>
                <a:gd name="T22" fmla="*/ 133 w 152"/>
                <a:gd name="T23" fmla="*/ 59 h 152"/>
                <a:gd name="T24" fmla="*/ 152 w 152"/>
                <a:gd name="T25" fmla="*/ 87 h 152"/>
                <a:gd name="T26" fmla="*/ 128 w 152"/>
                <a:gd name="T27" fmla="*/ 105 h 152"/>
                <a:gd name="T28" fmla="*/ 122 w 152"/>
                <a:gd name="T29" fmla="*/ 137 h 152"/>
                <a:gd name="T30" fmla="*/ 93 w 152"/>
                <a:gd name="T31" fmla="*/ 133 h 152"/>
                <a:gd name="T32" fmla="*/ 71 w 152"/>
                <a:gd name="T33" fmla="*/ 144 h 152"/>
                <a:gd name="T34" fmla="*/ 87 w 152"/>
                <a:gd name="T35" fmla="*/ 127 h 152"/>
                <a:gd name="T36" fmla="*/ 103 w 152"/>
                <a:gd name="T37" fmla="*/ 121 h 152"/>
                <a:gd name="T38" fmla="*/ 121 w 152"/>
                <a:gd name="T39" fmla="*/ 128 h 152"/>
                <a:gd name="T40" fmla="*/ 120 w 152"/>
                <a:gd name="T41" fmla="*/ 104 h 152"/>
                <a:gd name="T42" fmla="*/ 127 w 152"/>
                <a:gd name="T43" fmla="*/ 89 h 152"/>
                <a:gd name="T44" fmla="*/ 144 w 152"/>
                <a:gd name="T45" fmla="*/ 81 h 152"/>
                <a:gd name="T46" fmla="*/ 127 w 152"/>
                <a:gd name="T47" fmla="*/ 65 h 152"/>
                <a:gd name="T48" fmla="*/ 121 w 152"/>
                <a:gd name="T49" fmla="*/ 49 h 152"/>
                <a:gd name="T50" fmla="*/ 128 w 152"/>
                <a:gd name="T51" fmla="*/ 31 h 152"/>
                <a:gd name="T52" fmla="*/ 104 w 152"/>
                <a:gd name="T53" fmla="*/ 32 h 152"/>
                <a:gd name="T54" fmla="*/ 89 w 152"/>
                <a:gd name="T55" fmla="*/ 25 h 152"/>
                <a:gd name="T56" fmla="*/ 81 w 152"/>
                <a:gd name="T57" fmla="*/ 8 h 152"/>
                <a:gd name="T58" fmla="*/ 65 w 152"/>
                <a:gd name="T59" fmla="*/ 25 h 152"/>
                <a:gd name="T60" fmla="*/ 49 w 152"/>
                <a:gd name="T61" fmla="*/ 31 h 152"/>
                <a:gd name="T62" fmla="*/ 31 w 152"/>
                <a:gd name="T63" fmla="*/ 24 h 152"/>
                <a:gd name="T64" fmla="*/ 32 w 152"/>
                <a:gd name="T65" fmla="*/ 48 h 152"/>
                <a:gd name="T66" fmla="*/ 25 w 152"/>
                <a:gd name="T67" fmla="*/ 63 h 152"/>
                <a:gd name="T68" fmla="*/ 8 w 152"/>
                <a:gd name="T69" fmla="*/ 71 h 152"/>
                <a:gd name="T70" fmla="*/ 25 w 152"/>
                <a:gd name="T71" fmla="*/ 87 h 152"/>
                <a:gd name="T72" fmla="*/ 31 w 152"/>
                <a:gd name="T73" fmla="*/ 103 h 152"/>
                <a:gd name="T74" fmla="*/ 24 w 152"/>
                <a:gd name="T75" fmla="*/ 121 h 152"/>
                <a:gd name="T76" fmla="*/ 48 w 152"/>
                <a:gd name="T77" fmla="*/ 120 h 152"/>
                <a:gd name="T78" fmla="*/ 63 w 152"/>
                <a:gd name="T79" fmla="*/ 127 h 152"/>
                <a:gd name="T80" fmla="*/ 71 w 152"/>
                <a:gd name="T81"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52">
                  <a:moveTo>
                    <a:pt x="87" y="152"/>
                  </a:moveTo>
                  <a:cubicBezTo>
                    <a:pt x="65" y="152"/>
                    <a:pt x="65" y="152"/>
                    <a:pt x="65" y="152"/>
                  </a:cubicBezTo>
                  <a:cubicBezTo>
                    <a:pt x="59" y="133"/>
                    <a:pt x="59" y="133"/>
                    <a:pt x="59" y="133"/>
                  </a:cubicBezTo>
                  <a:cubicBezTo>
                    <a:pt x="55" y="132"/>
                    <a:pt x="51" y="130"/>
                    <a:pt x="47" y="128"/>
                  </a:cubicBezTo>
                  <a:cubicBezTo>
                    <a:pt x="30" y="137"/>
                    <a:pt x="30" y="137"/>
                    <a:pt x="30" y="137"/>
                  </a:cubicBezTo>
                  <a:cubicBezTo>
                    <a:pt x="15" y="122"/>
                    <a:pt x="15" y="122"/>
                    <a:pt x="15" y="122"/>
                  </a:cubicBezTo>
                  <a:cubicBezTo>
                    <a:pt x="24" y="105"/>
                    <a:pt x="24" y="105"/>
                    <a:pt x="24" y="105"/>
                  </a:cubicBezTo>
                  <a:cubicBezTo>
                    <a:pt x="22" y="101"/>
                    <a:pt x="20" y="97"/>
                    <a:pt x="19" y="93"/>
                  </a:cubicBezTo>
                  <a:cubicBezTo>
                    <a:pt x="0" y="87"/>
                    <a:pt x="0" y="87"/>
                    <a:pt x="0" y="87"/>
                  </a:cubicBezTo>
                  <a:cubicBezTo>
                    <a:pt x="0" y="65"/>
                    <a:pt x="0" y="65"/>
                    <a:pt x="0" y="65"/>
                  </a:cubicBezTo>
                  <a:cubicBezTo>
                    <a:pt x="19" y="59"/>
                    <a:pt x="19" y="59"/>
                    <a:pt x="19" y="59"/>
                  </a:cubicBezTo>
                  <a:cubicBezTo>
                    <a:pt x="20" y="55"/>
                    <a:pt x="22" y="51"/>
                    <a:pt x="24" y="47"/>
                  </a:cubicBezTo>
                  <a:cubicBezTo>
                    <a:pt x="15" y="30"/>
                    <a:pt x="15" y="30"/>
                    <a:pt x="15" y="30"/>
                  </a:cubicBezTo>
                  <a:cubicBezTo>
                    <a:pt x="30" y="15"/>
                    <a:pt x="30" y="15"/>
                    <a:pt x="30" y="15"/>
                  </a:cubicBezTo>
                  <a:cubicBezTo>
                    <a:pt x="47" y="24"/>
                    <a:pt x="47" y="24"/>
                    <a:pt x="47" y="24"/>
                  </a:cubicBezTo>
                  <a:cubicBezTo>
                    <a:pt x="51" y="22"/>
                    <a:pt x="55" y="20"/>
                    <a:pt x="59" y="19"/>
                  </a:cubicBezTo>
                  <a:cubicBezTo>
                    <a:pt x="65" y="0"/>
                    <a:pt x="65" y="0"/>
                    <a:pt x="65" y="0"/>
                  </a:cubicBezTo>
                  <a:cubicBezTo>
                    <a:pt x="87" y="0"/>
                    <a:pt x="87" y="0"/>
                    <a:pt x="87" y="0"/>
                  </a:cubicBezTo>
                  <a:cubicBezTo>
                    <a:pt x="93" y="19"/>
                    <a:pt x="93" y="19"/>
                    <a:pt x="93" y="19"/>
                  </a:cubicBezTo>
                  <a:cubicBezTo>
                    <a:pt x="97" y="20"/>
                    <a:pt x="101" y="22"/>
                    <a:pt x="105" y="24"/>
                  </a:cubicBezTo>
                  <a:cubicBezTo>
                    <a:pt x="122" y="15"/>
                    <a:pt x="122" y="15"/>
                    <a:pt x="122" y="15"/>
                  </a:cubicBezTo>
                  <a:cubicBezTo>
                    <a:pt x="137" y="30"/>
                    <a:pt x="137" y="30"/>
                    <a:pt x="137" y="30"/>
                  </a:cubicBezTo>
                  <a:cubicBezTo>
                    <a:pt x="128" y="47"/>
                    <a:pt x="128" y="47"/>
                    <a:pt x="128" y="47"/>
                  </a:cubicBezTo>
                  <a:cubicBezTo>
                    <a:pt x="130" y="51"/>
                    <a:pt x="132" y="55"/>
                    <a:pt x="133" y="59"/>
                  </a:cubicBezTo>
                  <a:cubicBezTo>
                    <a:pt x="152" y="65"/>
                    <a:pt x="152" y="65"/>
                    <a:pt x="152" y="65"/>
                  </a:cubicBezTo>
                  <a:cubicBezTo>
                    <a:pt x="152" y="87"/>
                    <a:pt x="152" y="87"/>
                    <a:pt x="152" y="87"/>
                  </a:cubicBezTo>
                  <a:cubicBezTo>
                    <a:pt x="133" y="93"/>
                    <a:pt x="133" y="93"/>
                    <a:pt x="133" y="93"/>
                  </a:cubicBezTo>
                  <a:cubicBezTo>
                    <a:pt x="132" y="97"/>
                    <a:pt x="130" y="101"/>
                    <a:pt x="128" y="105"/>
                  </a:cubicBezTo>
                  <a:cubicBezTo>
                    <a:pt x="137" y="122"/>
                    <a:pt x="137" y="122"/>
                    <a:pt x="137" y="122"/>
                  </a:cubicBezTo>
                  <a:cubicBezTo>
                    <a:pt x="122" y="137"/>
                    <a:pt x="122" y="137"/>
                    <a:pt x="122" y="137"/>
                  </a:cubicBezTo>
                  <a:cubicBezTo>
                    <a:pt x="105" y="128"/>
                    <a:pt x="105" y="128"/>
                    <a:pt x="105" y="128"/>
                  </a:cubicBezTo>
                  <a:cubicBezTo>
                    <a:pt x="101" y="130"/>
                    <a:pt x="97" y="132"/>
                    <a:pt x="93" y="133"/>
                  </a:cubicBezTo>
                  <a:lnTo>
                    <a:pt x="87" y="152"/>
                  </a:lnTo>
                  <a:close/>
                  <a:moveTo>
                    <a:pt x="71" y="144"/>
                  </a:moveTo>
                  <a:cubicBezTo>
                    <a:pt x="81" y="144"/>
                    <a:pt x="81" y="144"/>
                    <a:pt x="81" y="144"/>
                  </a:cubicBezTo>
                  <a:cubicBezTo>
                    <a:pt x="87" y="127"/>
                    <a:pt x="87" y="127"/>
                    <a:pt x="87" y="127"/>
                  </a:cubicBezTo>
                  <a:cubicBezTo>
                    <a:pt x="89" y="127"/>
                    <a:pt x="89" y="127"/>
                    <a:pt x="89" y="127"/>
                  </a:cubicBezTo>
                  <a:cubicBezTo>
                    <a:pt x="94" y="125"/>
                    <a:pt x="98" y="123"/>
                    <a:pt x="103" y="121"/>
                  </a:cubicBezTo>
                  <a:cubicBezTo>
                    <a:pt x="104" y="120"/>
                    <a:pt x="104" y="120"/>
                    <a:pt x="104" y="120"/>
                  </a:cubicBezTo>
                  <a:cubicBezTo>
                    <a:pt x="121" y="128"/>
                    <a:pt x="121" y="128"/>
                    <a:pt x="121" y="128"/>
                  </a:cubicBezTo>
                  <a:cubicBezTo>
                    <a:pt x="128" y="121"/>
                    <a:pt x="128" y="121"/>
                    <a:pt x="128" y="121"/>
                  </a:cubicBezTo>
                  <a:cubicBezTo>
                    <a:pt x="120" y="104"/>
                    <a:pt x="120" y="104"/>
                    <a:pt x="120" y="104"/>
                  </a:cubicBezTo>
                  <a:cubicBezTo>
                    <a:pt x="121" y="103"/>
                    <a:pt x="121" y="103"/>
                    <a:pt x="121" y="103"/>
                  </a:cubicBezTo>
                  <a:cubicBezTo>
                    <a:pt x="123" y="98"/>
                    <a:pt x="125" y="94"/>
                    <a:pt x="127" y="89"/>
                  </a:cubicBezTo>
                  <a:cubicBezTo>
                    <a:pt x="127" y="87"/>
                    <a:pt x="127" y="87"/>
                    <a:pt x="127" y="87"/>
                  </a:cubicBezTo>
                  <a:cubicBezTo>
                    <a:pt x="144" y="81"/>
                    <a:pt x="144" y="81"/>
                    <a:pt x="144" y="81"/>
                  </a:cubicBezTo>
                  <a:cubicBezTo>
                    <a:pt x="144" y="71"/>
                    <a:pt x="144" y="71"/>
                    <a:pt x="144" y="71"/>
                  </a:cubicBezTo>
                  <a:cubicBezTo>
                    <a:pt x="127" y="65"/>
                    <a:pt x="127" y="65"/>
                    <a:pt x="127" y="65"/>
                  </a:cubicBezTo>
                  <a:cubicBezTo>
                    <a:pt x="127" y="63"/>
                    <a:pt x="127" y="63"/>
                    <a:pt x="127" y="63"/>
                  </a:cubicBezTo>
                  <a:cubicBezTo>
                    <a:pt x="125" y="58"/>
                    <a:pt x="123" y="54"/>
                    <a:pt x="121" y="49"/>
                  </a:cubicBezTo>
                  <a:cubicBezTo>
                    <a:pt x="120" y="48"/>
                    <a:pt x="120" y="48"/>
                    <a:pt x="120" y="48"/>
                  </a:cubicBezTo>
                  <a:cubicBezTo>
                    <a:pt x="128" y="31"/>
                    <a:pt x="128" y="31"/>
                    <a:pt x="128" y="31"/>
                  </a:cubicBezTo>
                  <a:cubicBezTo>
                    <a:pt x="121" y="24"/>
                    <a:pt x="121" y="24"/>
                    <a:pt x="121" y="24"/>
                  </a:cubicBezTo>
                  <a:cubicBezTo>
                    <a:pt x="104" y="32"/>
                    <a:pt x="104" y="32"/>
                    <a:pt x="104" y="32"/>
                  </a:cubicBezTo>
                  <a:cubicBezTo>
                    <a:pt x="103" y="31"/>
                    <a:pt x="103" y="31"/>
                    <a:pt x="103" y="31"/>
                  </a:cubicBezTo>
                  <a:cubicBezTo>
                    <a:pt x="98" y="29"/>
                    <a:pt x="94" y="27"/>
                    <a:pt x="89" y="25"/>
                  </a:cubicBezTo>
                  <a:cubicBezTo>
                    <a:pt x="87" y="25"/>
                    <a:pt x="87" y="25"/>
                    <a:pt x="87" y="25"/>
                  </a:cubicBezTo>
                  <a:cubicBezTo>
                    <a:pt x="81" y="8"/>
                    <a:pt x="81" y="8"/>
                    <a:pt x="81" y="8"/>
                  </a:cubicBezTo>
                  <a:cubicBezTo>
                    <a:pt x="71" y="8"/>
                    <a:pt x="71" y="8"/>
                    <a:pt x="71" y="8"/>
                  </a:cubicBezTo>
                  <a:cubicBezTo>
                    <a:pt x="65" y="25"/>
                    <a:pt x="65" y="25"/>
                    <a:pt x="65" y="25"/>
                  </a:cubicBezTo>
                  <a:cubicBezTo>
                    <a:pt x="63" y="25"/>
                    <a:pt x="63" y="25"/>
                    <a:pt x="63" y="25"/>
                  </a:cubicBezTo>
                  <a:cubicBezTo>
                    <a:pt x="58" y="27"/>
                    <a:pt x="54" y="29"/>
                    <a:pt x="49" y="31"/>
                  </a:cubicBezTo>
                  <a:cubicBezTo>
                    <a:pt x="48" y="32"/>
                    <a:pt x="48" y="32"/>
                    <a:pt x="48" y="32"/>
                  </a:cubicBezTo>
                  <a:cubicBezTo>
                    <a:pt x="31" y="24"/>
                    <a:pt x="31" y="24"/>
                    <a:pt x="31" y="24"/>
                  </a:cubicBezTo>
                  <a:cubicBezTo>
                    <a:pt x="24" y="31"/>
                    <a:pt x="24" y="31"/>
                    <a:pt x="24" y="31"/>
                  </a:cubicBezTo>
                  <a:cubicBezTo>
                    <a:pt x="32" y="48"/>
                    <a:pt x="32" y="48"/>
                    <a:pt x="32" y="48"/>
                  </a:cubicBezTo>
                  <a:cubicBezTo>
                    <a:pt x="31" y="49"/>
                    <a:pt x="31" y="49"/>
                    <a:pt x="31" y="49"/>
                  </a:cubicBezTo>
                  <a:cubicBezTo>
                    <a:pt x="29" y="54"/>
                    <a:pt x="27" y="58"/>
                    <a:pt x="25" y="63"/>
                  </a:cubicBezTo>
                  <a:cubicBezTo>
                    <a:pt x="25" y="65"/>
                    <a:pt x="25" y="65"/>
                    <a:pt x="25" y="65"/>
                  </a:cubicBezTo>
                  <a:cubicBezTo>
                    <a:pt x="8" y="71"/>
                    <a:pt x="8" y="71"/>
                    <a:pt x="8" y="71"/>
                  </a:cubicBezTo>
                  <a:cubicBezTo>
                    <a:pt x="8" y="81"/>
                    <a:pt x="8" y="81"/>
                    <a:pt x="8" y="81"/>
                  </a:cubicBezTo>
                  <a:cubicBezTo>
                    <a:pt x="25" y="87"/>
                    <a:pt x="25" y="87"/>
                    <a:pt x="25" y="87"/>
                  </a:cubicBezTo>
                  <a:cubicBezTo>
                    <a:pt x="25" y="89"/>
                    <a:pt x="25" y="89"/>
                    <a:pt x="25" y="89"/>
                  </a:cubicBezTo>
                  <a:cubicBezTo>
                    <a:pt x="27" y="94"/>
                    <a:pt x="29" y="98"/>
                    <a:pt x="31" y="103"/>
                  </a:cubicBezTo>
                  <a:cubicBezTo>
                    <a:pt x="32" y="104"/>
                    <a:pt x="32" y="104"/>
                    <a:pt x="32" y="104"/>
                  </a:cubicBezTo>
                  <a:cubicBezTo>
                    <a:pt x="24" y="121"/>
                    <a:pt x="24" y="121"/>
                    <a:pt x="24" y="121"/>
                  </a:cubicBezTo>
                  <a:cubicBezTo>
                    <a:pt x="31" y="128"/>
                    <a:pt x="31" y="128"/>
                    <a:pt x="31" y="128"/>
                  </a:cubicBezTo>
                  <a:cubicBezTo>
                    <a:pt x="48" y="120"/>
                    <a:pt x="48" y="120"/>
                    <a:pt x="48" y="120"/>
                  </a:cubicBezTo>
                  <a:cubicBezTo>
                    <a:pt x="49" y="121"/>
                    <a:pt x="49" y="121"/>
                    <a:pt x="49" y="121"/>
                  </a:cubicBezTo>
                  <a:cubicBezTo>
                    <a:pt x="54" y="123"/>
                    <a:pt x="58" y="125"/>
                    <a:pt x="63" y="127"/>
                  </a:cubicBezTo>
                  <a:cubicBezTo>
                    <a:pt x="65" y="127"/>
                    <a:pt x="65" y="127"/>
                    <a:pt x="65" y="127"/>
                  </a:cubicBezTo>
                  <a:lnTo>
                    <a:pt x="71"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grpSp>
      <p:grpSp>
        <p:nvGrpSpPr>
          <p:cNvPr id="56" name="组合 5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637291" y="2491690"/>
            <a:ext cx="1877279" cy="863675"/>
            <a:chOff x="2864541" y="1430004"/>
            <a:chExt cx="6090778" cy="420402"/>
          </a:xfrm>
        </p:grpSpPr>
        <p:sp>
          <p:nvSpPr>
            <p:cNvPr id="57" name="矩形 56"/>
            <p:cNvSpPr/>
            <p:nvPr/>
          </p:nvSpPr>
          <p:spPr>
            <a:xfrm>
              <a:off x="2864541" y="1670630"/>
              <a:ext cx="5405922" cy="179776"/>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技术型职业锚</a:t>
              </a:r>
            </a:p>
          </p:txBody>
        </p:sp>
        <p:sp>
          <p:nvSpPr>
            <p:cNvPr id="58" name="矩形 57"/>
            <p:cNvSpPr/>
            <p:nvPr/>
          </p:nvSpPr>
          <p:spPr>
            <a:xfrm>
              <a:off x="2864541" y="1430004"/>
              <a:ext cx="6090778" cy="224720"/>
            </a:xfrm>
            <a:prstGeom prst="rect">
              <a:avLst/>
            </a:prstGeom>
          </p:spPr>
          <p:txBody>
            <a:bodyPr wrap="square">
              <a:spAutoFit/>
            </a:bodyPr>
            <a:lstStyle/>
            <a:p>
              <a:r>
                <a:rPr lang="zh-CN" altLang="en-US" sz="2400" b="1" dirty="0" smtClean="0">
                  <a:latin typeface="微软雅黑" panose="020B0503020204020204" pitchFamily="34" charset="-122"/>
                  <a:ea typeface="微软雅黑" panose="020B0503020204020204" pitchFamily="34" charset="-122"/>
                </a:rPr>
                <a:t>职业定位</a:t>
              </a:r>
              <a:endParaRPr lang="zh-CN" altLang="en-US" sz="2400" b="1" dirty="0">
                <a:latin typeface="微软雅黑" panose="020B0503020204020204" pitchFamily="34" charset="-122"/>
                <a:ea typeface="微软雅黑" panose="020B0503020204020204" pitchFamily="34" charset="-122"/>
              </a:endParaRPr>
            </a:p>
          </p:txBody>
        </p:sp>
      </p:grpSp>
      <p:sp>
        <p:nvSpPr>
          <p:cNvPr id="59" name="椭圆形标注 5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flipH="1">
            <a:off x="3405804" y="4298572"/>
            <a:ext cx="657619" cy="639331"/>
          </a:xfrm>
          <a:prstGeom prst="wedgeEllipseCallout">
            <a:avLst>
              <a:gd name="adj1" fmla="val -38845"/>
              <a:gd name="adj2" fmla="val 32371"/>
            </a:avLst>
          </a:prstGeom>
          <a:solidFill>
            <a:srgbClr val="01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Freeform 64"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a:spLocks/>
          </p:cNvSpPr>
          <p:nvPr/>
        </p:nvSpPr>
        <p:spPr bwMode="auto">
          <a:xfrm>
            <a:off x="3553296" y="4453365"/>
            <a:ext cx="334108" cy="300348"/>
          </a:xfrm>
          <a:custGeom>
            <a:avLst/>
            <a:gdLst>
              <a:gd name="connsiteX0" fmla="*/ 86232 w 455613"/>
              <a:gd name="connsiteY0" fmla="*/ 350838 h 409576"/>
              <a:gd name="connsiteX1" fmla="*/ 87433 w 455613"/>
              <a:gd name="connsiteY1" fmla="*/ 351240 h 409576"/>
              <a:gd name="connsiteX2" fmla="*/ 88233 w 455613"/>
              <a:gd name="connsiteY2" fmla="*/ 352313 h 409576"/>
              <a:gd name="connsiteX3" fmla="*/ 88767 w 455613"/>
              <a:gd name="connsiteY3" fmla="*/ 353788 h 409576"/>
              <a:gd name="connsiteX4" fmla="*/ 88900 w 455613"/>
              <a:gd name="connsiteY4" fmla="*/ 356068 h 409576"/>
              <a:gd name="connsiteX5" fmla="*/ 88900 w 455613"/>
              <a:gd name="connsiteY5" fmla="*/ 409576 h 409576"/>
              <a:gd name="connsiteX6" fmla="*/ 41275 w 455613"/>
              <a:gd name="connsiteY6" fmla="*/ 409576 h 409576"/>
              <a:gd name="connsiteX7" fmla="*/ 41275 w 455613"/>
              <a:gd name="connsiteY7" fmla="*/ 401530 h 409576"/>
              <a:gd name="connsiteX8" fmla="*/ 41542 w 455613"/>
              <a:gd name="connsiteY8" fmla="*/ 399116 h 409576"/>
              <a:gd name="connsiteX9" fmla="*/ 42342 w 455613"/>
              <a:gd name="connsiteY9" fmla="*/ 396568 h 409576"/>
              <a:gd name="connsiteX10" fmla="*/ 43410 w 455613"/>
              <a:gd name="connsiteY10" fmla="*/ 393752 h 409576"/>
              <a:gd name="connsiteX11" fmla="*/ 44744 w 455613"/>
              <a:gd name="connsiteY11" fmla="*/ 391070 h 409576"/>
              <a:gd name="connsiteX12" fmla="*/ 46611 w 455613"/>
              <a:gd name="connsiteY12" fmla="*/ 388388 h 409576"/>
              <a:gd name="connsiteX13" fmla="*/ 48479 w 455613"/>
              <a:gd name="connsiteY13" fmla="*/ 386376 h 409576"/>
              <a:gd name="connsiteX14" fmla="*/ 62219 w 455613"/>
              <a:gd name="connsiteY14" fmla="*/ 372563 h 409576"/>
              <a:gd name="connsiteX15" fmla="*/ 81696 w 455613"/>
              <a:gd name="connsiteY15" fmla="*/ 352984 h 409576"/>
              <a:gd name="connsiteX16" fmla="*/ 83297 w 455613"/>
              <a:gd name="connsiteY16" fmla="*/ 351643 h 409576"/>
              <a:gd name="connsiteX17" fmla="*/ 84898 w 455613"/>
              <a:gd name="connsiteY17" fmla="*/ 350972 h 409576"/>
              <a:gd name="connsiteX18" fmla="*/ 148113 w 455613"/>
              <a:gd name="connsiteY18" fmla="*/ 290513 h 409576"/>
              <a:gd name="connsiteX19" fmla="*/ 149142 w 455613"/>
              <a:gd name="connsiteY19" fmla="*/ 291039 h 409576"/>
              <a:gd name="connsiteX20" fmla="*/ 149913 w 455613"/>
              <a:gd name="connsiteY20" fmla="*/ 291960 h 409576"/>
              <a:gd name="connsiteX21" fmla="*/ 150427 w 455613"/>
              <a:gd name="connsiteY21" fmla="*/ 293671 h 409576"/>
              <a:gd name="connsiteX22" fmla="*/ 150813 w 455613"/>
              <a:gd name="connsiteY22" fmla="*/ 295644 h 409576"/>
              <a:gd name="connsiteX23" fmla="*/ 150813 w 455613"/>
              <a:gd name="connsiteY23" fmla="*/ 409576 h 409576"/>
              <a:gd name="connsiteX24" fmla="*/ 109538 w 455613"/>
              <a:gd name="connsiteY24" fmla="*/ 409576 h 409576"/>
              <a:gd name="connsiteX25" fmla="*/ 109538 w 455613"/>
              <a:gd name="connsiteY25" fmla="*/ 337481 h 409576"/>
              <a:gd name="connsiteX26" fmla="*/ 109667 w 455613"/>
              <a:gd name="connsiteY26" fmla="*/ 334718 h 409576"/>
              <a:gd name="connsiteX27" fmla="*/ 110438 w 455613"/>
              <a:gd name="connsiteY27" fmla="*/ 331560 h 409576"/>
              <a:gd name="connsiteX28" fmla="*/ 111595 w 455613"/>
              <a:gd name="connsiteY28" fmla="*/ 328403 h 409576"/>
              <a:gd name="connsiteX29" fmla="*/ 112881 w 455613"/>
              <a:gd name="connsiteY29" fmla="*/ 325377 h 409576"/>
              <a:gd name="connsiteX30" fmla="*/ 114681 w 455613"/>
              <a:gd name="connsiteY30" fmla="*/ 322614 h 409576"/>
              <a:gd name="connsiteX31" fmla="*/ 116482 w 455613"/>
              <a:gd name="connsiteY31" fmla="*/ 320378 h 409576"/>
              <a:gd name="connsiteX32" fmla="*/ 143741 w 455613"/>
              <a:gd name="connsiteY32" fmla="*/ 292750 h 409576"/>
              <a:gd name="connsiteX33" fmla="*/ 145413 w 455613"/>
              <a:gd name="connsiteY33" fmla="*/ 291434 h 409576"/>
              <a:gd name="connsiteX34" fmla="*/ 146827 w 455613"/>
              <a:gd name="connsiteY34" fmla="*/ 290645 h 409576"/>
              <a:gd name="connsiteX35" fmla="*/ 174022 w 455613"/>
              <a:gd name="connsiteY35" fmla="*/ 287338 h 409576"/>
              <a:gd name="connsiteX36" fmla="*/ 175436 w 455613"/>
              <a:gd name="connsiteY36" fmla="*/ 287471 h 409576"/>
              <a:gd name="connsiteX37" fmla="*/ 176851 w 455613"/>
              <a:gd name="connsiteY37" fmla="*/ 288136 h 409576"/>
              <a:gd name="connsiteX38" fmla="*/ 178522 w 455613"/>
              <a:gd name="connsiteY38" fmla="*/ 289599 h 409576"/>
              <a:gd name="connsiteX39" fmla="*/ 199481 w 455613"/>
              <a:gd name="connsiteY39" fmla="*/ 311147 h 409576"/>
              <a:gd name="connsiteX40" fmla="*/ 206039 w 455613"/>
              <a:gd name="connsiteY40" fmla="*/ 317931 h 409576"/>
              <a:gd name="connsiteX41" fmla="*/ 207839 w 455613"/>
              <a:gd name="connsiteY41" fmla="*/ 320059 h 409576"/>
              <a:gd name="connsiteX42" fmla="*/ 209382 w 455613"/>
              <a:gd name="connsiteY42" fmla="*/ 322719 h 409576"/>
              <a:gd name="connsiteX43" fmla="*/ 210668 w 455613"/>
              <a:gd name="connsiteY43" fmla="*/ 325646 h 409576"/>
              <a:gd name="connsiteX44" fmla="*/ 211696 w 455613"/>
              <a:gd name="connsiteY44" fmla="*/ 328705 h 409576"/>
              <a:gd name="connsiteX45" fmla="*/ 212468 w 455613"/>
              <a:gd name="connsiteY45" fmla="*/ 331897 h 409576"/>
              <a:gd name="connsiteX46" fmla="*/ 212725 w 455613"/>
              <a:gd name="connsiteY46" fmla="*/ 334823 h 409576"/>
              <a:gd name="connsiteX47" fmla="*/ 212725 w 455613"/>
              <a:gd name="connsiteY47" fmla="*/ 409576 h 409576"/>
              <a:gd name="connsiteX48" fmla="*/ 171450 w 455613"/>
              <a:gd name="connsiteY48" fmla="*/ 409576 h 409576"/>
              <a:gd name="connsiteX49" fmla="*/ 171450 w 455613"/>
              <a:gd name="connsiteY49" fmla="*/ 292659 h 409576"/>
              <a:gd name="connsiteX50" fmla="*/ 171579 w 455613"/>
              <a:gd name="connsiteY50" fmla="*/ 290397 h 409576"/>
              <a:gd name="connsiteX51" fmla="*/ 172222 w 455613"/>
              <a:gd name="connsiteY51" fmla="*/ 288934 h 409576"/>
              <a:gd name="connsiteX52" fmla="*/ 172993 w 455613"/>
              <a:gd name="connsiteY52" fmla="*/ 287737 h 409576"/>
              <a:gd name="connsiteX53" fmla="*/ 271938 w 455613"/>
              <a:gd name="connsiteY53" fmla="*/ 282575 h 409576"/>
              <a:gd name="connsiteX54" fmla="*/ 273095 w 455613"/>
              <a:gd name="connsiteY54" fmla="*/ 283105 h 409576"/>
              <a:gd name="connsiteX55" fmla="*/ 273995 w 455613"/>
              <a:gd name="connsiteY55" fmla="*/ 284033 h 409576"/>
              <a:gd name="connsiteX56" fmla="*/ 274510 w 455613"/>
              <a:gd name="connsiteY56" fmla="*/ 285757 h 409576"/>
              <a:gd name="connsiteX57" fmla="*/ 274638 w 455613"/>
              <a:gd name="connsiteY57" fmla="*/ 287745 h 409576"/>
              <a:gd name="connsiteX58" fmla="*/ 274638 w 455613"/>
              <a:gd name="connsiteY58" fmla="*/ 409575 h 409576"/>
              <a:gd name="connsiteX59" fmla="*/ 233363 w 455613"/>
              <a:gd name="connsiteY59" fmla="*/ 409575 h 409576"/>
              <a:gd name="connsiteX60" fmla="*/ 233363 w 455613"/>
              <a:gd name="connsiteY60" fmla="*/ 329902 h 409576"/>
              <a:gd name="connsiteX61" fmla="*/ 233620 w 455613"/>
              <a:gd name="connsiteY61" fmla="*/ 326588 h 409576"/>
              <a:gd name="connsiteX62" fmla="*/ 234263 w 455613"/>
              <a:gd name="connsiteY62" fmla="*/ 323141 h 409576"/>
              <a:gd name="connsiteX63" fmla="*/ 235035 w 455613"/>
              <a:gd name="connsiteY63" fmla="*/ 320224 h 409576"/>
              <a:gd name="connsiteX64" fmla="*/ 236192 w 455613"/>
              <a:gd name="connsiteY64" fmla="*/ 317573 h 409576"/>
              <a:gd name="connsiteX65" fmla="*/ 237478 w 455613"/>
              <a:gd name="connsiteY65" fmla="*/ 315585 h 409576"/>
              <a:gd name="connsiteX66" fmla="*/ 238764 w 455613"/>
              <a:gd name="connsiteY66" fmla="*/ 314391 h 409576"/>
              <a:gd name="connsiteX67" fmla="*/ 239921 w 455613"/>
              <a:gd name="connsiteY67" fmla="*/ 313066 h 409576"/>
              <a:gd name="connsiteX68" fmla="*/ 240821 w 455613"/>
              <a:gd name="connsiteY68" fmla="*/ 312138 h 409576"/>
              <a:gd name="connsiteX69" fmla="*/ 241335 w 455613"/>
              <a:gd name="connsiteY69" fmla="*/ 311607 h 409576"/>
              <a:gd name="connsiteX70" fmla="*/ 241592 w 455613"/>
              <a:gd name="connsiteY70" fmla="*/ 311475 h 409576"/>
              <a:gd name="connsiteX71" fmla="*/ 267566 w 455613"/>
              <a:gd name="connsiteY71" fmla="*/ 284829 h 409576"/>
              <a:gd name="connsiteX72" fmla="*/ 269238 w 455613"/>
              <a:gd name="connsiteY72" fmla="*/ 283503 h 409576"/>
              <a:gd name="connsiteX73" fmla="*/ 270781 w 455613"/>
              <a:gd name="connsiteY73" fmla="*/ 282708 h 409576"/>
              <a:gd name="connsiteX74" fmla="*/ 335459 w 455613"/>
              <a:gd name="connsiteY74" fmla="*/ 220663 h 409576"/>
              <a:gd name="connsiteX75" fmla="*/ 336665 w 455613"/>
              <a:gd name="connsiteY75" fmla="*/ 221061 h 409576"/>
              <a:gd name="connsiteX76" fmla="*/ 337468 w 455613"/>
              <a:gd name="connsiteY76" fmla="*/ 221990 h 409576"/>
              <a:gd name="connsiteX77" fmla="*/ 338004 w 455613"/>
              <a:gd name="connsiteY77" fmla="*/ 223714 h 409576"/>
              <a:gd name="connsiteX78" fmla="*/ 338138 w 455613"/>
              <a:gd name="connsiteY78" fmla="*/ 225704 h 409576"/>
              <a:gd name="connsiteX79" fmla="*/ 338138 w 455613"/>
              <a:gd name="connsiteY79" fmla="*/ 409576 h 409576"/>
              <a:gd name="connsiteX80" fmla="*/ 295275 w 455613"/>
              <a:gd name="connsiteY80" fmla="*/ 409576 h 409576"/>
              <a:gd name="connsiteX81" fmla="*/ 295275 w 455613"/>
              <a:gd name="connsiteY81" fmla="*/ 268157 h 409576"/>
              <a:gd name="connsiteX82" fmla="*/ 295543 w 455613"/>
              <a:gd name="connsiteY82" fmla="*/ 265238 h 409576"/>
              <a:gd name="connsiteX83" fmla="*/ 296213 w 455613"/>
              <a:gd name="connsiteY83" fmla="*/ 262054 h 409576"/>
              <a:gd name="connsiteX84" fmla="*/ 297284 w 455613"/>
              <a:gd name="connsiteY84" fmla="*/ 258870 h 409576"/>
              <a:gd name="connsiteX85" fmla="*/ 298892 w 455613"/>
              <a:gd name="connsiteY85" fmla="*/ 255819 h 409576"/>
              <a:gd name="connsiteX86" fmla="*/ 300499 w 455613"/>
              <a:gd name="connsiteY86" fmla="*/ 253033 h 409576"/>
              <a:gd name="connsiteX87" fmla="*/ 302508 w 455613"/>
              <a:gd name="connsiteY87" fmla="*/ 250910 h 409576"/>
              <a:gd name="connsiteX88" fmla="*/ 330905 w 455613"/>
              <a:gd name="connsiteY88" fmla="*/ 222786 h 409576"/>
              <a:gd name="connsiteX89" fmla="*/ 332512 w 455613"/>
              <a:gd name="connsiteY89" fmla="*/ 221459 h 409576"/>
              <a:gd name="connsiteX90" fmla="*/ 334120 w 455613"/>
              <a:gd name="connsiteY90" fmla="*/ 220796 h 409576"/>
              <a:gd name="connsiteX91" fmla="*/ 394079 w 455613"/>
              <a:gd name="connsiteY91" fmla="*/ 161925 h 409576"/>
              <a:gd name="connsiteX92" fmla="*/ 395278 w 455613"/>
              <a:gd name="connsiteY92" fmla="*/ 162323 h 409576"/>
              <a:gd name="connsiteX93" fmla="*/ 396077 w 455613"/>
              <a:gd name="connsiteY93" fmla="*/ 163383 h 409576"/>
              <a:gd name="connsiteX94" fmla="*/ 396610 w 455613"/>
              <a:gd name="connsiteY94" fmla="*/ 164974 h 409576"/>
              <a:gd name="connsiteX95" fmla="*/ 396876 w 455613"/>
              <a:gd name="connsiteY95" fmla="*/ 167096 h 409576"/>
              <a:gd name="connsiteX96" fmla="*/ 396876 w 455613"/>
              <a:gd name="connsiteY96" fmla="*/ 409575 h 409576"/>
              <a:gd name="connsiteX97" fmla="*/ 357188 w 455613"/>
              <a:gd name="connsiteY97" fmla="*/ 409575 h 409576"/>
              <a:gd name="connsiteX98" fmla="*/ 357188 w 455613"/>
              <a:gd name="connsiteY98" fmla="*/ 206338 h 409576"/>
              <a:gd name="connsiteX99" fmla="*/ 357454 w 455613"/>
              <a:gd name="connsiteY99" fmla="*/ 203421 h 409576"/>
              <a:gd name="connsiteX100" fmla="*/ 358120 w 455613"/>
              <a:gd name="connsiteY100" fmla="*/ 200239 h 409576"/>
              <a:gd name="connsiteX101" fmla="*/ 359319 w 455613"/>
              <a:gd name="connsiteY101" fmla="*/ 197057 h 409576"/>
              <a:gd name="connsiteX102" fmla="*/ 360784 w 455613"/>
              <a:gd name="connsiteY102" fmla="*/ 194008 h 409576"/>
              <a:gd name="connsiteX103" fmla="*/ 362515 w 455613"/>
              <a:gd name="connsiteY103" fmla="*/ 191224 h 409576"/>
              <a:gd name="connsiteX104" fmla="*/ 364380 w 455613"/>
              <a:gd name="connsiteY104" fmla="*/ 189103 h 409576"/>
              <a:gd name="connsiteX105" fmla="*/ 389684 w 455613"/>
              <a:gd name="connsiteY105" fmla="*/ 164046 h 409576"/>
              <a:gd name="connsiteX106" fmla="*/ 391283 w 455613"/>
              <a:gd name="connsiteY106" fmla="*/ 162721 h 409576"/>
              <a:gd name="connsiteX107" fmla="*/ 392881 w 455613"/>
              <a:gd name="connsiteY107" fmla="*/ 162058 h 409576"/>
              <a:gd name="connsiteX108" fmla="*/ 290622 w 455613"/>
              <a:gd name="connsiteY108" fmla="*/ 0 h 409576"/>
              <a:gd name="connsiteX109" fmla="*/ 435205 w 455613"/>
              <a:gd name="connsiteY109" fmla="*/ 0 h 409576"/>
              <a:gd name="connsiteX110" fmla="*/ 439180 w 455613"/>
              <a:gd name="connsiteY110" fmla="*/ 395 h 409576"/>
              <a:gd name="connsiteX111" fmla="*/ 442891 w 455613"/>
              <a:gd name="connsiteY111" fmla="*/ 1581 h 409576"/>
              <a:gd name="connsiteX112" fmla="*/ 446204 w 455613"/>
              <a:gd name="connsiteY112" fmla="*/ 3426 h 409576"/>
              <a:gd name="connsiteX113" fmla="*/ 449252 w 455613"/>
              <a:gd name="connsiteY113" fmla="*/ 5798 h 409576"/>
              <a:gd name="connsiteX114" fmla="*/ 451903 w 455613"/>
              <a:gd name="connsiteY114" fmla="*/ 8697 h 409576"/>
              <a:gd name="connsiteX115" fmla="*/ 453890 w 455613"/>
              <a:gd name="connsiteY115" fmla="*/ 11991 h 409576"/>
              <a:gd name="connsiteX116" fmla="*/ 455216 w 455613"/>
              <a:gd name="connsiteY116" fmla="*/ 15549 h 409576"/>
              <a:gd name="connsiteX117" fmla="*/ 455613 w 455613"/>
              <a:gd name="connsiteY117" fmla="*/ 19239 h 409576"/>
              <a:gd name="connsiteX118" fmla="*/ 455613 w 455613"/>
              <a:gd name="connsiteY118" fmla="*/ 162870 h 409576"/>
              <a:gd name="connsiteX119" fmla="*/ 455348 w 455613"/>
              <a:gd name="connsiteY119" fmla="*/ 164978 h 409576"/>
              <a:gd name="connsiteX120" fmla="*/ 454818 w 455613"/>
              <a:gd name="connsiteY120" fmla="*/ 166559 h 409576"/>
              <a:gd name="connsiteX121" fmla="*/ 454023 w 455613"/>
              <a:gd name="connsiteY121" fmla="*/ 167482 h 409576"/>
              <a:gd name="connsiteX122" fmla="*/ 452830 w 455613"/>
              <a:gd name="connsiteY122" fmla="*/ 168009 h 409576"/>
              <a:gd name="connsiteX123" fmla="*/ 451637 w 455613"/>
              <a:gd name="connsiteY123" fmla="*/ 167877 h 409576"/>
              <a:gd name="connsiteX124" fmla="*/ 450047 w 455613"/>
              <a:gd name="connsiteY124" fmla="*/ 167086 h 409576"/>
              <a:gd name="connsiteX125" fmla="*/ 448457 w 455613"/>
              <a:gd name="connsiteY125" fmla="*/ 165769 h 409576"/>
              <a:gd name="connsiteX126" fmla="*/ 397701 w 455613"/>
              <a:gd name="connsiteY126" fmla="*/ 115695 h 409576"/>
              <a:gd name="connsiteX127" fmla="*/ 228072 w 455613"/>
              <a:gd name="connsiteY127" fmla="*/ 283309 h 409576"/>
              <a:gd name="connsiteX128" fmla="*/ 225951 w 455613"/>
              <a:gd name="connsiteY128" fmla="*/ 284890 h 409576"/>
              <a:gd name="connsiteX129" fmla="*/ 223433 w 455613"/>
              <a:gd name="connsiteY129" fmla="*/ 285944 h 409576"/>
              <a:gd name="connsiteX130" fmla="*/ 220783 w 455613"/>
              <a:gd name="connsiteY130" fmla="*/ 286208 h 409576"/>
              <a:gd name="connsiteX131" fmla="*/ 218265 w 455613"/>
              <a:gd name="connsiteY131" fmla="*/ 285944 h 409576"/>
              <a:gd name="connsiteX132" fmla="*/ 215880 w 455613"/>
              <a:gd name="connsiteY132" fmla="*/ 284890 h 409576"/>
              <a:gd name="connsiteX133" fmla="*/ 213627 w 455613"/>
              <a:gd name="connsiteY133" fmla="*/ 283309 h 409576"/>
              <a:gd name="connsiteX134" fmla="*/ 162208 w 455613"/>
              <a:gd name="connsiteY134" fmla="*/ 232445 h 409576"/>
              <a:gd name="connsiteX135" fmla="*/ 70502 w 455613"/>
              <a:gd name="connsiteY135" fmla="*/ 323235 h 409576"/>
              <a:gd name="connsiteX136" fmla="*/ 66394 w 455613"/>
              <a:gd name="connsiteY136" fmla="*/ 326793 h 409576"/>
              <a:gd name="connsiteX137" fmla="*/ 61756 w 455613"/>
              <a:gd name="connsiteY137" fmla="*/ 329561 h 409576"/>
              <a:gd name="connsiteX138" fmla="*/ 56985 w 455613"/>
              <a:gd name="connsiteY138" fmla="*/ 331932 h 409576"/>
              <a:gd name="connsiteX139" fmla="*/ 52082 w 455613"/>
              <a:gd name="connsiteY139" fmla="*/ 333645 h 409576"/>
              <a:gd name="connsiteX140" fmla="*/ 46913 w 455613"/>
              <a:gd name="connsiteY140" fmla="*/ 334568 h 409576"/>
              <a:gd name="connsiteX141" fmla="*/ 41745 w 455613"/>
              <a:gd name="connsiteY141" fmla="*/ 334963 h 409576"/>
              <a:gd name="connsiteX142" fmla="*/ 36444 w 455613"/>
              <a:gd name="connsiteY142" fmla="*/ 334568 h 409576"/>
              <a:gd name="connsiteX143" fmla="*/ 31408 w 455613"/>
              <a:gd name="connsiteY143" fmla="*/ 333645 h 409576"/>
              <a:gd name="connsiteX144" fmla="*/ 26372 w 455613"/>
              <a:gd name="connsiteY144" fmla="*/ 331932 h 409576"/>
              <a:gd name="connsiteX145" fmla="*/ 21601 w 455613"/>
              <a:gd name="connsiteY145" fmla="*/ 329561 h 409576"/>
              <a:gd name="connsiteX146" fmla="*/ 17096 w 455613"/>
              <a:gd name="connsiteY146" fmla="*/ 326793 h 409576"/>
              <a:gd name="connsiteX147" fmla="*/ 12855 w 455613"/>
              <a:gd name="connsiteY147" fmla="*/ 323235 h 409576"/>
              <a:gd name="connsiteX148" fmla="*/ 11927 w 455613"/>
              <a:gd name="connsiteY148" fmla="*/ 322050 h 409576"/>
              <a:gd name="connsiteX149" fmla="*/ 8349 w 455613"/>
              <a:gd name="connsiteY149" fmla="*/ 317965 h 409576"/>
              <a:gd name="connsiteX150" fmla="*/ 5301 w 455613"/>
              <a:gd name="connsiteY150" fmla="*/ 313616 h 409576"/>
              <a:gd name="connsiteX151" fmla="*/ 3048 w 455613"/>
              <a:gd name="connsiteY151" fmla="*/ 308741 h 409576"/>
              <a:gd name="connsiteX152" fmla="*/ 1325 w 455613"/>
              <a:gd name="connsiteY152" fmla="*/ 303865 h 409576"/>
              <a:gd name="connsiteX153" fmla="*/ 265 w 455613"/>
              <a:gd name="connsiteY153" fmla="*/ 298726 h 409576"/>
              <a:gd name="connsiteX154" fmla="*/ 0 w 455613"/>
              <a:gd name="connsiteY154" fmla="*/ 293719 h 409576"/>
              <a:gd name="connsiteX155" fmla="*/ 265 w 455613"/>
              <a:gd name="connsiteY155" fmla="*/ 288448 h 409576"/>
              <a:gd name="connsiteX156" fmla="*/ 1325 w 455613"/>
              <a:gd name="connsiteY156" fmla="*/ 283572 h 409576"/>
              <a:gd name="connsiteX157" fmla="*/ 3048 w 455613"/>
              <a:gd name="connsiteY157" fmla="*/ 278697 h 409576"/>
              <a:gd name="connsiteX158" fmla="*/ 5301 w 455613"/>
              <a:gd name="connsiteY158" fmla="*/ 273821 h 409576"/>
              <a:gd name="connsiteX159" fmla="*/ 8349 w 455613"/>
              <a:gd name="connsiteY159" fmla="*/ 269473 h 409576"/>
              <a:gd name="connsiteX160" fmla="*/ 11927 w 455613"/>
              <a:gd name="connsiteY160" fmla="*/ 265256 h 409576"/>
              <a:gd name="connsiteX161" fmla="*/ 155052 w 455613"/>
              <a:gd name="connsiteY161" fmla="*/ 123865 h 409576"/>
              <a:gd name="connsiteX162" fmla="*/ 157172 w 455613"/>
              <a:gd name="connsiteY162" fmla="*/ 122284 h 409576"/>
              <a:gd name="connsiteX163" fmla="*/ 159557 w 455613"/>
              <a:gd name="connsiteY163" fmla="*/ 121230 h 409576"/>
              <a:gd name="connsiteX164" fmla="*/ 162208 w 455613"/>
              <a:gd name="connsiteY164" fmla="*/ 120966 h 409576"/>
              <a:gd name="connsiteX165" fmla="*/ 164726 w 455613"/>
              <a:gd name="connsiteY165" fmla="*/ 121230 h 409576"/>
              <a:gd name="connsiteX166" fmla="*/ 167244 w 455613"/>
              <a:gd name="connsiteY166" fmla="*/ 122284 h 409576"/>
              <a:gd name="connsiteX167" fmla="*/ 169497 w 455613"/>
              <a:gd name="connsiteY167" fmla="*/ 123865 h 409576"/>
              <a:gd name="connsiteX168" fmla="*/ 220783 w 455613"/>
              <a:gd name="connsiteY168" fmla="*/ 174597 h 409576"/>
              <a:gd name="connsiteX169" fmla="*/ 318055 w 455613"/>
              <a:gd name="connsiteY169" fmla="*/ 78536 h 409576"/>
              <a:gd name="connsiteX170" fmla="*/ 338993 w 455613"/>
              <a:gd name="connsiteY170" fmla="*/ 57848 h 409576"/>
              <a:gd name="connsiteX171" fmla="*/ 287707 w 455613"/>
              <a:gd name="connsiteY171" fmla="*/ 7116 h 409576"/>
              <a:gd name="connsiteX172" fmla="*/ 286382 w 455613"/>
              <a:gd name="connsiteY172" fmla="*/ 5403 h 409576"/>
              <a:gd name="connsiteX173" fmla="*/ 285587 w 455613"/>
              <a:gd name="connsiteY173" fmla="*/ 3953 h 409576"/>
              <a:gd name="connsiteX174" fmla="*/ 285454 w 455613"/>
              <a:gd name="connsiteY174" fmla="*/ 2636 h 409576"/>
              <a:gd name="connsiteX175" fmla="*/ 285852 w 455613"/>
              <a:gd name="connsiteY175" fmla="*/ 1581 h 409576"/>
              <a:gd name="connsiteX176" fmla="*/ 286912 w 455613"/>
              <a:gd name="connsiteY176" fmla="*/ 791 h 409576"/>
              <a:gd name="connsiteX177" fmla="*/ 288502 w 455613"/>
              <a:gd name="connsiteY177" fmla="*/ 264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55613" h="409576">
                <a:moveTo>
                  <a:pt x="86232" y="350838"/>
                </a:moveTo>
                <a:lnTo>
                  <a:pt x="87433" y="351240"/>
                </a:lnTo>
                <a:lnTo>
                  <a:pt x="88233" y="352313"/>
                </a:lnTo>
                <a:lnTo>
                  <a:pt x="88767" y="353788"/>
                </a:lnTo>
                <a:lnTo>
                  <a:pt x="88900" y="356068"/>
                </a:lnTo>
                <a:lnTo>
                  <a:pt x="88900" y="409576"/>
                </a:lnTo>
                <a:lnTo>
                  <a:pt x="41275" y="409576"/>
                </a:lnTo>
                <a:lnTo>
                  <a:pt x="41275" y="401530"/>
                </a:lnTo>
                <a:lnTo>
                  <a:pt x="41542" y="399116"/>
                </a:lnTo>
                <a:lnTo>
                  <a:pt x="42342" y="396568"/>
                </a:lnTo>
                <a:lnTo>
                  <a:pt x="43410" y="393752"/>
                </a:lnTo>
                <a:lnTo>
                  <a:pt x="44744" y="391070"/>
                </a:lnTo>
                <a:lnTo>
                  <a:pt x="46611" y="388388"/>
                </a:lnTo>
                <a:lnTo>
                  <a:pt x="48479" y="386376"/>
                </a:lnTo>
                <a:lnTo>
                  <a:pt x="62219" y="372563"/>
                </a:lnTo>
                <a:lnTo>
                  <a:pt x="81696" y="352984"/>
                </a:lnTo>
                <a:lnTo>
                  <a:pt x="83297" y="351643"/>
                </a:lnTo>
                <a:lnTo>
                  <a:pt x="84898" y="350972"/>
                </a:lnTo>
                <a:close/>
                <a:moveTo>
                  <a:pt x="148113" y="290513"/>
                </a:moveTo>
                <a:lnTo>
                  <a:pt x="149142" y="291039"/>
                </a:lnTo>
                <a:lnTo>
                  <a:pt x="149913" y="291960"/>
                </a:lnTo>
                <a:lnTo>
                  <a:pt x="150427" y="293671"/>
                </a:lnTo>
                <a:lnTo>
                  <a:pt x="150813" y="295644"/>
                </a:lnTo>
                <a:lnTo>
                  <a:pt x="150813" y="409576"/>
                </a:lnTo>
                <a:lnTo>
                  <a:pt x="109538" y="409576"/>
                </a:lnTo>
                <a:lnTo>
                  <a:pt x="109538" y="337481"/>
                </a:lnTo>
                <a:lnTo>
                  <a:pt x="109667" y="334718"/>
                </a:lnTo>
                <a:lnTo>
                  <a:pt x="110438" y="331560"/>
                </a:lnTo>
                <a:lnTo>
                  <a:pt x="111595" y="328403"/>
                </a:lnTo>
                <a:lnTo>
                  <a:pt x="112881" y="325377"/>
                </a:lnTo>
                <a:lnTo>
                  <a:pt x="114681" y="322614"/>
                </a:lnTo>
                <a:lnTo>
                  <a:pt x="116482" y="320378"/>
                </a:lnTo>
                <a:lnTo>
                  <a:pt x="143741" y="292750"/>
                </a:lnTo>
                <a:lnTo>
                  <a:pt x="145413" y="291434"/>
                </a:lnTo>
                <a:lnTo>
                  <a:pt x="146827" y="290645"/>
                </a:lnTo>
                <a:close/>
                <a:moveTo>
                  <a:pt x="174022" y="287338"/>
                </a:moveTo>
                <a:lnTo>
                  <a:pt x="175436" y="287471"/>
                </a:lnTo>
                <a:lnTo>
                  <a:pt x="176851" y="288136"/>
                </a:lnTo>
                <a:lnTo>
                  <a:pt x="178522" y="289599"/>
                </a:lnTo>
                <a:lnTo>
                  <a:pt x="199481" y="311147"/>
                </a:lnTo>
                <a:lnTo>
                  <a:pt x="206039" y="317931"/>
                </a:lnTo>
                <a:lnTo>
                  <a:pt x="207839" y="320059"/>
                </a:lnTo>
                <a:lnTo>
                  <a:pt x="209382" y="322719"/>
                </a:lnTo>
                <a:lnTo>
                  <a:pt x="210668" y="325646"/>
                </a:lnTo>
                <a:lnTo>
                  <a:pt x="211696" y="328705"/>
                </a:lnTo>
                <a:lnTo>
                  <a:pt x="212468" y="331897"/>
                </a:lnTo>
                <a:lnTo>
                  <a:pt x="212725" y="334823"/>
                </a:lnTo>
                <a:lnTo>
                  <a:pt x="212725" y="409576"/>
                </a:lnTo>
                <a:lnTo>
                  <a:pt x="171450" y="409576"/>
                </a:lnTo>
                <a:lnTo>
                  <a:pt x="171450" y="292659"/>
                </a:lnTo>
                <a:lnTo>
                  <a:pt x="171579" y="290397"/>
                </a:lnTo>
                <a:lnTo>
                  <a:pt x="172222" y="288934"/>
                </a:lnTo>
                <a:lnTo>
                  <a:pt x="172993" y="287737"/>
                </a:lnTo>
                <a:close/>
                <a:moveTo>
                  <a:pt x="271938" y="282575"/>
                </a:moveTo>
                <a:lnTo>
                  <a:pt x="273095" y="283105"/>
                </a:lnTo>
                <a:lnTo>
                  <a:pt x="273995" y="284033"/>
                </a:lnTo>
                <a:lnTo>
                  <a:pt x="274510" y="285757"/>
                </a:lnTo>
                <a:lnTo>
                  <a:pt x="274638" y="287745"/>
                </a:lnTo>
                <a:lnTo>
                  <a:pt x="274638" y="409575"/>
                </a:lnTo>
                <a:lnTo>
                  <a:pt x="233363" y="409575"/>
                </a:lnTo>
                <a:lnTo>
                  <a:pt x="233363" y="329902"/>
                </a:lnTo>
                <a:lnTo>
                  <a:pt x="233620" y="326588"/>
                </a:lnTo>
                <a:lnTo>
                  <a:pt x="234263" y="323141"/>
                </a:lnTo>
                <a:lnTo>
                  <a:pt x="235035" y="320224"/>
                </a:lnTo>
                <a:lnTo>
                  <a:pt x="236192" y="317573"/>
                </a:lnTo>
                <a:lnTo>
                  <a:pt x="237478" y="315585"/>
                </a:lnTo>
                <a:lnTo>
                  <a:pt x="238764" y="314391"/>
                </a:lnTo>
                <a:lnTo>
                  <a:pt x="239921" y="313066"/>
                </a:lnTo>
                <a:lnTo>
                  <a:pt x="240821" y="312138"/>
                </a:lnTo>
                <a:lnTo>
                  <a:pt x="241335" y="311607"/>
                </a:lnTo>
                <a:lnTo>
                  <a:pt x="241592" y="311475"/>
                </a:lnTo>
                <a:lnTo>
                  <a:pt x="267566" y="284829"/>
                </a:lnTo>
                <a:lnTo>
                  <a:pt x="269238" y="283503"/>
                </a:lnTo>
                <a:lnTo>
                  <a:pt x="270781" y="282708"/>
                </a:lnTo>
                <a:close/>
                <a:moveTo>
                  <a:pt x="335459" y="220663"/>
                </a:moveTo>
                <a:lnTo>
                  <a:pt x="336665" y="221061"/>
                </a:lnTo>
                <a:lnTo>
                  <a:pt x="337468" y="221990"/>
                </a:lnTo>
                <a:lnTo>
                  <a:pt x="338004" y="223714"/>
                </a:lnTo>
                <a:lnTo>
                  <a:pt x="338138" y="225704"/>
                </a:lnTo>
                <a:lnTo>
                  <a:pt x="338138" y="409576"/>
                </a:lnTo>
                <a:lnTo>
                  <a:pt x="295275" y="409576"/>
                </a:lnTo>
                <a:lnTo>
                  <a:pt x="295275" y="268157"/>
                </a:lnTo>
                <a:lnTo>
                  <a:pt x="295543" y="265238"/>
                </a:lnTo>
                <a:lnTo>
                  <a:pt x="296213" y="262054"/>
                </a:lnTo>
                <a:lnTo>
                  <a:pt x="297284" y="258870"/>
                </a:lnTo>
                <a:lnTo>
                  <a:pt x="298892" y="255819"/>
                </a:lnTo>
                <a:lnTo>
                  <a:pt x="300499" y="253033"/>
                </a:lnTo>
                <a:lnTo>
                  <a:pt x="302508" y="250910"/>
                </a:lnTo>
                <a:lnTo>
                  <a:pt x="330905" y="222786"/>
                </a:lnTo>
                <a:lnTo>
                  <a:pt x="332512" y="221459"/>
                </a:lnTo>
                <a:lnTo>
                  <a:pt x="334120" y="220796"/>
                </a:lnTo>
                <a:close/>
                <a:moveTo>
                  <a:pt x="394079" y="161925"/>
                </a:moveTo>
                <a:lnTo>
                  <a:pt x="395278" y="162323"/>
                </a:lnTo>
                <a:lnTo>
                  <a:pt x="396077" y="163383"/>
                </a:lnTo>
                <a:lnTo>
                  <a:pt x="396610" y="164974"/>
                </a:lnTo>
                <a:lnTo>
                  <a:pt x="396876" y="167096"/>
                </a:lnTo>
                <a:lnTo>
                  <a:pt x="396876" y="409575"/>
                </a:lnTo>
                <a:lnTo>
                  <a:pt x="357188" y="409575"/>
                </a:lnTo>
                <a:lnTo>
                  <a:pt x="357188" y="206338"/>
                </a:lnTo>
                <a:lnTo>
                  <a:pt x="357454" y="203421"/>
                </a:lnTo>
                <a:lnTo>
                  <a:pt x="358120" y="200239"/>
                </a:lnTo>
                <a:lnTo>
                  <a:pt x="359319" y="197057"/>
                </a:lnTo>
                <a:lnTo>
                  <a:pt x="360784" y="194008"/>
                </a:lnTo>
                <a:lnTo>
                  <a:pt x="362515" y="191224"/>
                </a:lnTo>
                <a:lnTo>
                  <a:pt x="364380" y="189103"/>
                </a:lnTo>
                <a:lnTo>
                  <a:pt x="389684" y="164046"/>
                </a:lnTo>
                <a:lnTo>
                  <a:pt x="391283" y="162721"/>
                </a:lnTo>
                <a:lnTo>
                  <a:pt x="392881" y="162058"/>
                </a:lnTo>
                <a:close/>
                <a:moveTo>
                  <a:pt x="290622" y="0"/>
                </a:moveTo>
                <a:lnTo>
                  <a:pt x="435205" y="0"/>
                </a:lnTo>
                <a:lnTo>
                  <a:pt x="439180" y="395"/>
                </a:lnTo>
                <a:lnTo>
                  <a:pt x="442891" y="1581"/>
                </a:lnTo>
                <a:lnTo>
                  <a:pt x="446204" y="3426"/>
                </a:lnTo>
                <a:lnTo>
                  <a:pt x="449252" y="5798"/>
                </a:lnTo>
                <a:lnTo>
                  <a:pt x="451903" y="8697"/>
                </a:lnTo>
                <a:lnTo>
                  <a:pt x="453890" y="11991"/>
                </a:lnTo>
                <a:lnTo>
                  <a:pt x="455216" y="15549"/>
                </a:lnTo>
                <a:lnTo>
                  <a:pt x="455613" y="19239"/>
                </a:lnTo>
                <a:lnTo>
                  <a:pt x="455613" y="162870"/>
                </a:lnTo>
                <a:lnTo>
                  <a:pt x="455348" y="164978"/>
                </a:lnTo>
                <a:lnTo>
                  <a:pt x="454818" y="166559"/>
                </a:lnTo>
                <a:lnTo>
                  <a:pt x="454023" y="167482"/>
                </a:lnTo>
                <a:lnTo>
                  <a:pt x="452830" y="168009"/>
                </a:lnTo>
                <a:lnTo>
                  <a:pt x="451637" y="167877"/>
                </a:lnTo>
                <a:lnTo>
                  <a:pt x="450047" y="167086"/>
                </a:lnTo>
                <a:lnTo>
                  <a:pt x="448457" y="165769"/>
                </a:lnTo>
                <a:lnTo>
                  <a:pt x="397701" y="115695"/>
                </a:lnTo>
                <a:lnTo>
                  <a:pt x="228072" y="283309"/>
                </a:lnTo>
                <a:lnTo>
                  <a:pt x="225951" y="284890"/>
                </a:lnTo>
                <a:lnTo>
                  <a:pt x="223433" y="285944"/>
                </a:lnTo>
                <a:lnTo>
                  <a:pt x="220783" y="286208"/>
                </a:lnTo>
                <a:lnTo>
                  <a:pt x="218265" y="285944"/>
                </a:lnTo>
                <a:lnTo>
                  <a:pt x="215880" y="284890"/>
                </a:lnTo>
                <a:lnTo>
                  <a:pt x="213627" y="283309"/>
                </a:lnTo>
                <a:lnTo>
                  <a:pt x="162208" y="232445"/>
                </a:lnTo>
                <a:lnTo>
                  <a:pt x="70502" y="323235"/>
                </a:lnTo>
                <a:lnTo>
                  <a:pt x="66394" y="326793"/>
                </a:lnTo>
                <a:lnTo>
                  <a:pt x="61756" y="329561"/>
                </a:lnTo>
                <a:lnTo>
                  <a:pt x="56985" y="331932"/>
                </a:lnTo>
                <a:lnTo>
                  <a:pt x="52082" y="333645"/>
                </a:lnTo>
                <a:lnTo>
                  <a:pt x="46913" y="334568"/>
                </a:lnTo>
                <a:lnTo>
                  <a:pt x="41745" y="334963"/>
                </a:lnTo>
                <a:lnTo>
                  <a:pt x="36444" y="334568"/>
                </a:lnTo>
                <a:lnTo>
                  <a:pt x="31408" y="333645"/>
                </a:lnTo>
                <a:lnTo>
                  <a:pt x="26372" y="331932"/>
                </a:lnTo>
                <a:lnTo>
                  <a:pt x="21601" y="329561"/>
                </a:lnTo>
                <a:lnTo>
                  <a:pt x="17096" y="326793"/>
                </a:lnTo>
                <a:lnTo>
                  <a:pt x="12855" y="323235"/>
                </a:lnTo>
                <a:lnTo>
                  <a:pt x="11927" y="322050"/>
                </a:lnTo>
                <a:lnTo>
                  <a:pt x="8349" y="317965"/>
                </a:lnTo>
                <a:lnTo>
                  <a:pt x="5301" y="313616"/>
                </a:lnTo>
                <a:lnTo>
                  <a:pt x="3048" y="308741"/>
                </a:lnTo>
                <a:lnTo>
                  <a:pt x="1325" y="303865"/>
                </a:lnTo>
                <a:lnTo>
                  <a:pt x="265" y="298726"/>
                </a:lnTo>
                <a:lnTo>
                  <a:pt x="0" y="293719"/>
                </a:lnTo>
                <a:lnTo>
                  <a:pt x="265" y="288448"/>
                </a:lnTo>
                <a:lnTo>
                  <a:pt x="1325" y="283572"/>
                </a:lnTo>
                <a:lnTo>
                  <a:pt x="3048" y="278697"/>
                </a:lnTo>
                <a:lnTo>
                  <a:pt x="5301" y="273821"/>
                </a:lnTo>
                <a:lnTo>
                  <a:pt x="8349" y="269473"/>
                </a:lnTo>
                <a:lnTo>
                  <a:pt x="11927" y="265256"/>
                </a:lnTo>
                <a:lnTo>
                  <a:pt x="155052" y="123865"/>
                </a:lnTo>
                <a:lnTo>
                  <a:pt x="157172" y="122284"/>
                </a:lnTo>
                <a:lnTo>
                  <a:pt x="159557" y="121230"/>
                </a:lnTo>
                <a:lnTo>
                  <a:pt x="162208" y="120966"/>
                </a:lnTo>
                <a:lnTo>
                  <a:pt x="164726" y="121230"/>
                </a:lnTo>
                <a:lnTo>
                  <a:pt x="167244" y="122284"/>
                </a:lnTo>
                <a:lnTo>
                  <a:pt x="169497" y="123865"/>
                </a:lnTo>
                <a:lnTo>
                  <a:pt x="220783" y="174597"/>
                </a:lnTo>
                <a:lnTo>
                  <a:pt x="318055" y="78536"/>
                </a:lnTo>
                <a:lnTo>
                  <a:pt x="338993" y="57848"/>
                </a:lnTo>
                <a:lnTo>
                  <a:pt x="287707" y="7116"/>
                </a:lnTo>
                <a:lnTo>
                  <a:pt x="286382" y="5403"/>
                </a:lnTo>
                <a:lnTo>
                  <a:pt x="285587" y="3953"/>
                </a:lnTo>
                <a:lnTo>
                  <a:pt x="285454" y="2636"/>
                </a:lnTo>
                <a:lnTo>
                  <a:pt x="285852" y="1581"/>
                </a:lnTo>
                <a:lnTo>
                  <a:pt x="286912" y="791"/>
                </a:lnTo>
                <a:lnTo>
                  <a:pt x="288502" y="264"/>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grpSp>
        <p:nvGrpSpPr>
          <p:cNvPr id="61" name="组合 6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8825324" y="3193856"/>
            <a:ext cx="3459673" cy="1452210"/>
            <a:chOff x="2864541" y="1430004"/>
            <a:chExt cx="6090778" cy="706877"/>
          </a:xfrm>
        </p:grpSpPr>
        <p:sp>
          <p:nvSpPr>
            <p:cNvPr id="62" name="矩形 61"/>
            <p:cNvSpPr/>
            <p:nvPr/>
          </p:nvSpPr>
          <p:spPr>
            <a:xfrm>
              <a:off x="2864541" y="1687441"/>
              <a:ext cx="5403772" cy="449440"/>
            </a:xfrm>
            <a:prstGeom prst="rect">
              <a:avLst/>
            </a:prstGeom>
          </p:spPr>
          <p:txBody>
            <a:bodyPr wrap="square">
              <a:spAutoFit/>
            </a:bodyPr>
            <a:lstStyle/>
            <a:p>
              <a:r>
                <a:rPr lang="zh-CN" altLang="zh-CN" dirty="0">
                  <a:latin typeface="微软雅黑" panose="020B0503020204020204" pitchFamily="34" charset="-122"/>
                  <a:ea typeface="微软雅黑" panose="020B0503020204020204" pitchFamily="34" charset="-122"/>
                </a:rPr>
                <a:t>业务骨</a:t>
              </a:r>
              <a:r>
                <a:rPr lang="zh-CN" altLang="en-US" dirty="0">
                  <a:latin typeface="微软雅黑" panose="020B0503020204020204" pitchFamily="34" charset="-122"/>
                  <a:ea typeface="微软雅黑" panose="020B0503020204020204" pitchFamily="34" charset="-122"/>
                </a:rPr>
                <a:t>干</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项目负责人</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专业负责人</a:t>
              </a:r>
              <a:endParaRPr lang="zh-CN" altLang="en-US" dirty="0">
                <a:latin typeface="微软雅黑" panose="020B0503020204020204" pitchFamily="34" charset="-122"/>
                <a:ea typeface="微软雅黑" panose="020B0503020204020204" pitchFamily="34" charset="-122"/>
              </a:endParaRPr>
            </a:p>
          </p:txBody>
        </p:sp>
        <p:sp>
          <p:nvSpPr>
            <p:cNvPr id="63" name="矩形 62"/>
            <p:cNvSpPr/>
            <p:nvPr/>
          </p:nvSpPr>
          <p:spPr>
            <a:xfrm>
              <a:off x="2864541" y="1430004"/>
              <a:ext cx="6090778" cy="224720"/>
            </a:xfrm>
            <a:prstGeom prst="rect">
              <a:avLst/>
            </a:prstGeom>
          </p:spPr>
          <p:txBody>
            <a:bodyPr wrap="square">
              <a:spAutoFit/>
            </a:bodyPr>
            <a:lstStyle/>
            <a:p>
              <a:r>
                <a:rPr lang="zh-CN" altLang="en-US" sz="2400" b="1" dirty="0" smtClean="0">
                  <a:latin typeface="微软雅黑" panose="020B0503020204020204" pitchFamily="34" charset="-122"/>
                  <a:ea typeface="微软雅黑" panose="020B0503020204020204" pitchFamily="34" charset="-122"/>
                </a:rPr>
                <a:t>目标设定</a:t>
              </a:r>
              <a:endParaRPr lang="zh-CN" altLang="en-US" sz="2400" b="1" dirty="0">
                <a:latin typeface="微软雅黑" panose="020B0503020204020204" pitchFamily="34" charset="-122"/>
                <a:ea typeface="微软雅黑" panose="020B0503020204020204" pitchFamily="34" charset="-122"/>
              </a:endParaRPr>
            </a:p>
          </p:txBody>
        </p:sp>
      </p:grpSp>
      <p:sp>
        <p:nvSpPr>
          <p:cNvPr id="64" name="椭圆形标注 6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018776" y="3025175"/>
            <a:ext cx="657619" cy="639331"/>
          </a:xfrm>
          <a:prstGeom prst="wedgeEllipseCallout">
            <a:avLst>
              <a:gd name="adj1" fmla="val -31775"/>
              <a:gd name="adj2" fmla="val 32371"/>
            </a:avLst>
          </a:prstGeom>
          <a:solidFill>
            <a:srgbClr val="00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Group 67"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8167705" y="3112644"/>
            <a:ext cx="359762" cy="413331"/>
            <a:chOff x="4859338" y="3862388"/>
            <a:chExt cx="568325" cy="438151"/>
          </a:xfrm>
          <a:solidFill>
            <a:sysClr val="window" lastClr="FFFFFF"/>
          </a:solidFill>
        </p:grpSpPr>
        <p:sp>
          <p:nvSpPr>
            <p:cNvPr id="66" name="Freeform 68"/>
            <p:cNvSpPr>
              <a:spLocks noEditPoints="1"/>
            </p:cNvSpPr>
            <p:nvPr/>
          </p:nvSpPr>
          <p:spPr bwMode="auto">
            <a:xfrm>
              <a:off x="4859338" y="3862388"/>
              <a:ext cx="568325" cy="249238"/>
            </a:xfrm>
            <a:custGeom>
              <a:avLst/>
              <a:gdLst>
                <a:gd name="T0" fmla="*/ 1791 w 3582"/>
                <a:gd name="T1" fmla="*/ 179 h 1414"/>
                <a:gd name="T2" fmla="*/ 350 w 3582"/>
                <a:gd name="T3" fmla="*/ 675 h 1414"/>
                <a:gd name="T4" fmla="*/ 1791 w 3582"/>
                <a:gd name="T5" fmla="*/ 1233 h 1414"/>
                <a:gd name="T6" fmla="*/ 3232 w 3582"/>
                <a:gd name="T7" fmla="*/ 675 h 1414"/>
                <a:gd name="T8" fmla="*/ 1791 w 3582"/>
                <a:gd name="T9" fmla="*/ 179 h 1414"/>
                <a:gd name="T10" fmla="*/ 1780 w 3582"/>
                <a:gd name="T11" fmla="*/ 0 h 1414"/>
                <a:gd name="T12" fmla="*/ 1802 w 3582"/>
                <a:gd name="T13" fmla="*/ 0 h 1414"/>
                <a:gd name="T14" fmla="*/ 1826 w 3582"/>
                <a:gd name="T15" fmla="*/ 5 h 1414"/>
                <a:gd name="T16" fmla="*/ 3520 w 3582"/>
                <a:gd name="T17" fmla="*/ 589 h 1414"/>
                <a:gd name="T18" fmla="*/ 3541 w 3582"/>
                <a:gd name="T19" fmla="*/ 599 h 1414"/>
                <a:gd name="T20" fmla="*/ 3558 w 3582"/>
                <a:gd name="T21" fmla="*/ 612 h 1414"/>
                <a:gd name="T22" fmla="*/ 3571 w 3582"/>
                <a:gd name="T23" fmla="*/ 629 h 1414"/>
                <a:gd name="T24" fmla="*/ 3579 w 3582"/>
                <a:gd name="T25" fmla="*/ 648 h 1414"/>
                <a:gd name="T26" fmla="*/ 3582 w 3582"/>
                <a:gd name="T27" fmla="*/ 669 h 1414"/>
                <a:gd name="T28" fmla="*/ 3580 w 3582"/>
                <a:gd name="T29" fmla="*/ 689 h 1414"/>
                <a:gd name="T30" fmla="*/ 3572 w 3582"/>
                <a:gd name="T31" fmla="*/ 708 h 1414"/>
                <a:gd name="T32" fmla="*/ 3560 w 3582"/>
                <a:gd name="T33" fmla="*/ 725 h 1414"/>
                <a:gd name="T34" fmla="*/ 3545 w 3582"/>
                <a:gd name="T35" fmla="*/ 739 h 1414"/>
                <a:gd name="T36" fmla="*/ 3525 w 3582"/>
                <a:gd name="T37" fmla="*/ 750 h 1414"/>
                <a:gd name="T38" fmla="*/ 1829 w 3582"/>
                <a:gd name="T39" fmla="*/ 1407 h 1414"/>
                <a:gd name="T40" fmla="*/ 1810 w 3582"/>
                <a:gd name="T41" fmla="*/ 1412 h 1414"/>
                <a:gd name="T42" fmla="*/ 1791 w 3582"/>
                <a:gd name="T43" fmla="*/ 1414 h 1414"/>
                <a:gd name="T44" fmla="*/ 1772 w 3582"/>
                <a:gd name="T45" fmla="*/ 1412 h 1414"/>
                <a:gd name="T46" fmla="*/ 1753 w 3582"/>
                <a:gd name="T47" fmla="*/ 1407 h 1414"/>
                <a:gd name="T48" fmla="*/ 58 w 3582"/>
                <a:gd name="T49" fmla="*/ 750 h 1414"/>
                <a:gd name="T50" fmla="*/ 38 w 3582"/>
                <a:gd name="T51" fmla="*/ 739 h 1414"/>
                <a:gd name="T52" fmla="*/ 22 w 3582"/>
                <a:gd name="T53" fmla="*/ 725 h 1414"/>
                <a:gd name="T54" fmla="*/ 10 w 3582"/>
                <a:gd name="T55" fmla="*/ 708 h 1414"/>
                <a:gd name="T56" fmla="*/ 2 w 3582"/>
                <a:gd name="T57" fmla="*/ 689 h 1414"/>
                <a:gd name="T58" fmla="*/ 0 w 3582"/>
                <a:gd name="T59" fmla="*/ 669 h 1414"/>
                <a:gd name="T60" fmla="*/ 0 w 3582"/>
                <a:gd name="T61" fmla="*/ 669 h 1414"/>
                <a:gd name="T62" fmla="*/ 3 w 3582"/>
                <a:gd name="T63" fmla="*/ 648 h 1414"/>
                <a:gd name="T64" fmla="*/ 11 w 3582"/>
                <a:gd name="T65" fmla="*/ 629 h 1414"/>
                <a:gd name="T66" fmla="*/ 24 w 3582"/>
                <a:gd name="T67" fmla="*/ 612 h 1414"/>
                <a:gd name="T68" fmla="*/ 41 w 3582"/>
                <a:gd name="T69" fmla="*/ 599 h 1414"/>
                <a:gd name="T70" fmla="*/ 61 w 3582"/>
                <a:gd name="T71" fmla="*/ 589 h 1414"/>
                <a:gd name="T72" fmla="*/ 1757 w 3582"/>
                <a:gd name="T73" fmla="*/ 5 h 1414"/>
                <a:gd name="T74" fmla="*/ 1780 w 3582"/>
                <a:gd name="T75" fmla="*/ 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2" h="1414">
                  <a:moveTo>
                    <a:pt x="1791" y="179"/>
                  </a:moveTo>
                  <a:lnTo>
                    <a:pt x="350" y="675"/>
                  </a:lnTo>
                  <a:lnTo>
                    <a:pt x="1791" y="1233"/>
                  </a:lnTo>
                  <a:lnTo>
                    <a:pt x="3232" y="675"/>
                  </a:lnTo>
                  <a:lnTo>
                    <a:pt x="1791" y="179"/>
                  </a:lnTo>
                  <a:close/>
                  <a:moveTo>
                    <a:pt x="1780" y="0"/>
                  </a:moveTo>
                  <a:lnTo>
                    <a:pt x="1802" y="0"/>
                  </a:lnTo>
                  <a:lnTo>
                    <a:pt x="1826" y="5"/>
                  </a:lnTo>
                  <a:lnTo>
                    <a:pt x="3520" y="589"/>
                  </a:lnTo>
                  <a:lnTo>
                    <a:pt x="3541" y="599"/>
                  </a:lnTo>
                  <a:lnTo>
                    <a:pt x="3558" y="612"/>
                  </a:lnTo>
                  <a:lnTo>
                    <a:pt x="3571" y="629"/>
                  </a:lnTo>
                  <a:lnTo>
                    <a:pt x="3579" y="648"/>
                  </a:lnTo>
                  <a:lnTo>
                    <a:pt x="3582" y="669"/>
                  </a:lnTo>
                  <a:lnTo>
                    <a:pt x="3580" y="689"/>
                  </a:lnTo>
                  <a:lnTo>
                    <a:pt x="3572" y="708"/>
                  </a:lnTo>
                  <a:lnTo>
                    <a:pt x="3560" y="725"/>
                  </a:lnTo>
                  <a:lnTo>
                    <a:pt x="3545" y="739"/>
                  </a:lnTo>
                  <a:lnTo>
                    <a:pt x="3525" y="750"/>
                  </a:lnTo>
                  <a:lnTo>
                    <a:pt x="1829" y="1407"/>
                  </a:lnTo>
                  <a:lnTo>
                    <a:pt x="1810" y="1412"/>
                  </a:lnTo>
                  <a:lnTo>
                    <a:pt x="1791" y="1414"/>
                  </a:lnTo>
                  <a:lnTo>
                    <a:pt x="1772" y="1412"/>
                  </a:lnTo>
                  <a:lnTo>
                    <a:pt x="1753" y="1407"/>
                  </a:lnTo>
                  <a:lnTo>
                    <a:pt x="58" y="750"/>
                  </a:lnTo>
                  <a:lnTo>
                    <a:pt x="38" y="739"/>
                  </a:lnTo>
                  <a:lnTo>
                    <a:pt x="22" y="725"/>
                  </a:lnTo>
                  <a:lnTo>
                    <a:pt x="10" y="708"/>
                  </a:lnTo>
                  <a:lnTo>
                    <a:pt x="2" y="689"/>
                  </a:lnTo>
                  <a:lnTo>
                    <a:pt x="0" y="669"/>
                  </a:lnTo>
                  <a:lnTo>
                    <a:pt x="0" y="669"/>
                  </a:lnTo>
                  <a:lnTo>
                    <a:pt x="3" y="648"/>
                  </a:lnTo>
                  <a:lnTo>
                    <a:pt x="11" y="629"/>
                  </a:lnTo>
                  <a:lnTo>
                    <a:pt x="24" y="612"/>
                  </a:lnTo>
                  <a:lnTo>
                    <a:pt x="41" y="599"/>
                  </a:lnTo>
                  <a:lnTo>
                    <a:pt x="61" y="589"/>
                  </a:lnTo>
                  <a:lnTo>
                    <a:pt x="1757" y="5"/>
                  </a:lnTo>
                  <a:lnTo>
                    <a:pt x="17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sp>
          <p:nvSpPr>
            <p:cNvPr id="67" name="Freeform 69"/>
            <p:cNvSpPr>
              <a:spLocks/>
            </p:cNvSpPr>
            <p:nvPr/>
          </p:nvSpPr>
          <p:spPr bwMode="auto">
            <a:xfrm>
              <a:off x="4859338" y="4030663"/>
              <a:ext cx="568325" cy="147638"/>
            </a:xfrm>
            <a:custGeom>
              <a:avLst/>
              <a:gdLst>
                <a:gd name="T0" fmla="*/ 91 w 3582"/>
                <a:gd name="T1" fmla="*/ 0 h 837"/>
                <a:gd name="T2" fmla="*/ 112 w 3582"/>
                <a:gd name="T3" fmla="*/ 1 h 837"/>
                <a:gd name="T4" fmla="*/ 133 w 3582"/>
                <a:gd name="T5" fmla="*/ 7 h 837"/>
                <a:gd name="T6" fmla="*/ 1791 w 3582"/>
                <a:gd name="T7" fmla="*/ 648 h 837"/>
                <a:gd name="T8" fmla="*/ 3449 w 3582"/>
                <a:gd name="T9" fmla="*/ 7 h 837"/>
                <a:gd name="T10" fmla="*/ 3470 w 3582"/>
                <a:gd name="T11" fmla="*/ 1 h 837"/>
                <a:gd name="T12" fmla="*/ 3491 w 3582"/>
                <a:gd name="T13" fmla="*/ 0 h 837"/>
                <a:gd name="T14" fmla="*/ 3512 w 3582"/>
                <a:gd name="T15" fmla="*/ 3 h 837"/>
                <a:gd name="T16" fmla="*/ 3532 w 3582"/>
                <a:gd name="T17" fmla="*/ 10 h 837"/>
                <a:gd name="T18" fmla="*/ 3549 w 3582"/>
                <a:gd name="T19" fmla="*/ 21 h 837"/>
                <a:gd name="T20" fmla="*/ 3564 w 3582"/>
                <a:gd name="T21" fmla="*/ 35 h 837"/>
                <a:gd name="T22" fmla="*/ 3575 w 3582"/>
                <a:gd name="T23" fmla="*/ 52 h 837"/>
                <a:gd name="T24" fmla="*/ 3581 w 3582"/>
                <a:gd name="T25" fmla="*/ 71 h 837"/>
                <a:gd name="T26" fmla="*/ 3582 w 3582"/>
                <a:gd name="T27" fmla="*/ 90 h 837"/>
                <a:gd name="T28" fmla="*/ 3579 w 3582"/>
                <a:gd name="T29" fmla="*/ 109 h 837"/>
                <a:gd name="T30" fmla="*/ 3571 w 3582"/>
                <a:gd name="T31" fmla="*/ 126 h 837"/>
                <a:gd name="T32" fmla="*/ 3559 w 3582"/>
                <a:gd name="T33" fmla="*/ 142 h 837"/>
                <a:gd name="T34" fmla="*/ 3544 w 3582"/>
                <a:gd name="T35" fmla="*/ 155 h 837"/>
                <a:gd name="T36" fmla="*/ 3525 w 3582"/>
                <a:gd name="T37" fmla="*/ 165 h 837"/>
                <a:gd name="T38" fmla="*/ 1791 w 3582"/>
                <a:gd name="T39" fmla="*/ 837 h 837"/>
                <a:gd name="T40" fmla="*/ 58 w 3582"/>
                <a:gd name="T41" fmla="*/ 165 h 837"/>
                <a:gd name="T42" fmla="*/ 39 w 3582"/>
                <a:gd name="T43" fmla="*/ 155 h 837"/>
                <a:gd name="T44" fmla="*/ 23 w 3582"/>
                <a:gd name="T45" fmla="*/ 142 h 837"/>
                <a:gd name="T46" fmla="*/ 11 w 3582"/>
                <a:gd name="T47" fmla="*/ 126 h 837"/>
                <a:gd name="T48" fmla="*/ 3 w 3582"/>
                <a:gd name="T49" fmla="*/ 109 h 837"/>
                <a:gd name="T50" fmla="*/ 0 w 3582"/>
                <a:gd name="T51" fmla="*/ 90 h 837"/>
                <a:gd name="T52" fmla="*/ 1 w 3582"/>
                <a:gd name="T53" fmla="*/ 71 h 837"/>
                <a:gd name="T54" fmla="*/ 8 w 3582"/>
                <a:gd name="T55" fmla="*/ 52 h 837"/>
                <a:gd name="T56" fmla="*/ 19 w 3582"/>
                <a:gd name="T57" fmla="*/ 35 h 837"/>
                <a:gd name="T58" fmla="*/ 33 w 3582"/>
                <a:gd name="T59" fmla="*/ 21 h 837"/>
                <a:gd name="T60" fmla="*/ 51 w 3582"/>
                <a:gd name="T61" fmla="*/ 10 h 837"/>
                <a:gd name="T62" fmla="*/ 70 w 3582"/>
                <a:gd name="T63" fmla="*/ 3 h 837"/>
                <a:gd name="T64" fmla="*/ 91 w 3582"/>
                <a:gd name="T65"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2" h="837">
                  <a:moveTo>
                    <a:pt x="91" y="0"/>
                  </a:moveTo>
                  <a:lnTo>
                    <a:pt x="112" y="1"/>
                  </a:lnTo>
                  <a:lnTo>
                    <a:pt x="133" y="7"/>
                  </a:lnTo>
                  <a:lnTo>
                    <a:pt x="1791" y="648"/>
                  </a:lnTo>
                  <a:lnTo>
                    <a:pt x="3449" y="7"/>
                  </a:lnTo>
                  <a:lnTo>
                    <a:pt x="3470" y="1"/>
                  </a:lnTo>
                  <a:lnTo>
                    <a:pt x="3491" y="0"/>
                  </a:lnTo>
                  <a:lnTo>
                    <a:pt x="3512" y="3"/>
                  </a:lnTo>
                  <a:lnTo>
                    <a:pt x="3532" y="10"/>
                  </a:lnTo>
                  <a:lnTo>
                    <a:pt x="3549" y="21"/>
                  </a:lnTo>
                  <a:lnTo>
                    <a:pt x="3564" y="35"/>
                  </a:lnTo>
                  <a:lnTo>
                    <a:pt x="3575" y="52"/>
                  </a:lnTo>
                  <a:lnTo>
                    <a:pt x="3581" y="71"/>
                  </a:lnTo>
                  <a:lnTo>
                    <a:pt x="3582" y="90"/>
                  </a:lnTo>
                  <a:lnTo>
                    <a:pt x="3579" y="109"/>
                  </a:lnTo>
                  <a:lnTo>
                    <a:pt x="3571" y="126"/>
                  </a:lnTo>
                  <a:lnTo>
                    <a:pt x="3559" y="142"/>
                  </a:lnTo>
                  <a:lnTo>
                    <a:pt x="3544" y="155"/>
                  </a:lnTo>
                  <a:lnTo>
                    <a:pt x="3525" y="165"/>
                  </a:lnTo>
                  <a:lnTo>
                    <a:pt x="1791" y="837"/>
                  </a:lnTo>
                  <a:lnTo>
                    <a:pt x="58" y="165"/>
                  </a:lnTo>
                  <a:lnTo>
                    <a:pt x="39" y="155"/>
                  </a:lnTo>
                  <a:lnTo>
                    <a:pt x="23" y="142"/>
                  </a:lnTo>
                  <a:lnTo>
                    <a:pt x="11" y="126"/>
                  </a:lnTo>
                  <a:lnTo>
                    <a:pt x="3" y="109"/>
                  </a:lnTo>
                  <a:lnTo>
                    <a:pt x="0" y="90"/>
                  </a:lnTo>
                  <a:lnTo>
                    <a:pt x="1" y="71"/>
                  </a:lnTo>
                  <a:lnTo>
                    <a:pt x="8" y="52"/>
                  </a:lnTo>
                  <a:lnTo>
                    <a:pt x="19" y="35"/>
                  </a:lnTo>
                  <a:lnTo>
                    <a:pt x="33" y="21"/>
                  </a:lnTo>
                  <a:lnTo>
                    <a:pt x="51" y="10"/>
                  </a:lnTo>
                  <a:lnTo>
                    <a:pt x="70" y="3"/>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sp>
          <p:nvSpPr>
            <p:cNvPr id="68" name="Freeform 70"/>
            <p:cNvSpPr>
              <a:spLocks/>
            </p:cNvSpPr>
            <p:nvPr/>
          </p:nvSpPr>
          <p:spPr bwMode="auto">
            <a:xfrm>
              <a:off x="4859338" y="4092576"/>
              <a:ext cx="568325" cy="147638"/>
            </a:xfrm>
            <a:custGeom>
              <a:avLst/>
              <a:gdLst>
                <a:gd name="T0" fmla="*/ 3491 w 3582"/>
                <a:gd name="T1" fmla="*/ 0 h 837"/>
                <a:gd name="T2" fmla="*/ 3512 w 3582"/>
                <a:gd name="T3" fmla="*/ 3 h 837"/>
                <a:gd name="T4" fmla="*/ 3532 w 3582"/>
                <a:gd name="T5" fmla="*/ 10 h 837"/>
                <a:gd name="T6" fmla="*/ 3549 w 3582"/>
                <a:gd name="T7" fmla="*/ 21 h 837"/>
                <a:gd name="T8" fmla="*/ 3564 w 3582"/>
                <a:gd name="T9" fmla="*/ 35 h 837"/>
                <a:gd name="T10" fmla="*/ 3575 w 3582"/>
                <a:gd name="T11" fmla="*/ 52 h 837"/>
                <a:gd name="T12" fmla="*/ 3581 w 3582"/>
                <a:gd name="T13" fmla="*/ 71 h 837"/>
                <a:gd name="T14" fmla="*/ 3582 w 3582"/>
                <a:gd name="T15" fmla="*/ 92 h 837"/>
                <a:gd name="T16" fmla="*/ 3579 w 3582"/>
                <a:gd name="T17" fmla="*/ 110 h 837"/>
                <a:gd name="T18" fmla="*/ 3571 w 3582"/>
                <a:gd name="T19" fmla="*/ 128 h 837"/>
                <a:gd name="T20" fmla="*/ 3559 w 3582"/>
                <a:gd name="T21" fmla="*/ 143 h 837"/>
                <a:gd name="T22" fmla="*/ 3544 w 3582"/>
                <a:gd name="T23" fmla="*/ 156 h 837"/>
                <a:gd name="T24" fmla="*/ 3525 w 3582"/>
                <a:gd name="T25" fmla="*/ 166 h 837"/>
                <a:gd name="T26" fmla="*/ 1791 w 3582"/>
                <a:gd name="T27" fmla="*/ 837 h 837"/>
                <a:gd name="T28" fmla="*/ 58 w 3582"/>
                <a:gd name="T29" fmla="*/ 166 h 837"/>
                <a:gd name="T30" fmla="*/ 39 w 3582"/>
                <a:gd name="T31" fmla="*/ 156 h 837"/>
                <a:gd name="T32" fmla="*/ 23 w 3582"/>
                <a:gd name="T33" fmla="*/ 143 h 837"/>
                <a:gd name="T34" fmla="*/ 11 w 3582"/>
                <a:gd name="T35" fmla="*/ 128 h 837"/>
                <a:gd name="T36" fmla="*/ 3 w 3582"/>
                <a:gd name="T37" fmla="*/ 110 h 837"/>
                <a:gd name="T38" fmla="*/ 0 w 3582"/>
                <a:gd name="T39" fmla="*/ 92 h 837"/>
                <a:gd name="T40" fmla="*/ 1 w 3582"/>
                <a:gd name="T41" fmla="*/ 71 h 837"/>
                <a:gd name="T42" fmla="*/ 8 w 3582"/>
                <a:gd name="T43" fmla="*/ 52 h 837"/>
                <a:gd name="T44" fmla="*/ 19 w 3582"/>
                <a:gd name="T45" fmla="*/ 35 h 837"/>
                <a:gd name="T46" fmla="*/ 33 w 3582"/>
                <a:gd name="T47" fmla="*/ 21 h 837"/>
                <a:gd name="T48" fmla="*/ 51 w 3582"/>
                <a:gd name="T49" fmla="*/ 10 h 837"/>
                <a:gd name="T50" fmla="*/ 70 w 3582"/>
                <a:gd name="T51" fmla="*/ 3 h 837"/>
                <a:gd name="T52" fmla="*/ 91 w 3582"/>
                <a:gd name="T53" fmla="*/ 0 h 837"/>
                <a:gd name="T54" fmla="*/ 112 w 3582"/>
                <a:gd name="T55" fmla="*/ 1 h 837"/>
                <a:gd name="T56" fmla="*/ 133 w 3582"/>
                <a:gd name="T57" fmla="*/ 7 h 837"/>
                <a:gd name="T58" fmla="*/ 1791 w 3582"/>
                <a:gd name="T59" fmla="*/ 650 h 837"/>
                <a:gd name="T60" fmla="*/ 3449 w 3582"/>
                <a:gd name="T61" fmla="*/ 7 h 837"/>
                <a:gd name="T62" fmla="*/ 3470 w 3582"/>
                <a:gd name="T63" fmla="*/ 1 h 837"/>
                <a:gd name="T64" fmla="*/ 3491 w 3582"/>
                <a:gd name="T65"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2" h="837">
                  <a:moveTo>
                    <a:pt x="3491" y="0"/>
                  </a:moveTo>
                  <a:lnTo>
                    <a:pt x="3512" y="3"/>
                  </a:lnTo>
                  <a:lnTo>
                    <a:pt x="3532" y="10"/>
                  </a:lnTo>
                  <a:lnTo>
                    <a:pt x="3549" y="21"/>
                  </a:lnTo>
                  <a:lnTo>
                    <a:pt x="3564" y="35"/>
                  </a:lnTo>
                  <a:lnTo>
                    <a:pt x="3575" y="52"/>
                  </a:lnTo>
                  <a:lnTo>
                    <a:pt x="3581" y="71"/>
                  </a:lnTo>
                  <a:lnTo>
                    <a:pt x="3582" y="92"/>
                  </a:lnTo>
                  <a:lnTo>
                    <a:pt x="3579" y="110"/>
                  </a:lnTo>
                  <a:lnTo>
                    <a:pt x="3571" y="128"/>
                  </a:lnTo>
                  <a:lnTo>
                    <a:pt x="3559" y="143"/>
                  </a:lnTo>
                  <a:lnTo>
                    <a:pt x="3544" y="156"/>
                  </a:lnTo>
                  <a:lnTo>
                    <a:pt x="3525" y="166"/>
                  </a:lnTo>
                  <a:lnTo>
                    <a:pt x="1791" y="837"/>
                  </a:lnTo>
                  <a:lnTo>
                    <a:pt x="58" y="166"/>
                  </a:lnTo>
                  <a:lnTo>
                    <a:pt x="39" y="156"/>
                  </a:lnTo>
                  <a:lnTo>
                    <a:pt x="23" y="143"/>
                  </a:lnTo>
                  <a:lnTo>
                    <a:pt x="11" y="128"/>
                  </a:lnTo>
                  <a:lnTo>
                    <a:pt x="3" y="110"/>
                  </a:lnTo>
                  <a:lnTo>
                    <a:pt x="0" y="92"/>
                  </a:lnTo>
                  <a:lnTo>
                    <a:pt x="1" y="71"/>
                  </a:lnTo>
                  <a:lnTo>
                    <a:pt x="8" y="52"/>
                  </a:lnTo>
                  <a:lnTo>
                    <a:pt x="19" y="35"/>
                  </a:lnTo>
                  <a:lnTo>
                    <a:pt x="33" y="21"/>
                  </a:lnTo>
                  <a:lnTo>
                    <a:pt x="51" y="10"/>
                  </a:lnTo>
                  <a:lnTo>
                    <a:pt x="70" y="3"/>
                  </a:lnTo>
                  <a:lnTo>
                    <a:pt x="91" y="0"/>
                  </a:lnTo>
                  <a:lnTo>
                    <a:pt x="112" y="1"/>
                  </a:lnTo>
                  <a:lnTo>
                    <a:pt x="133" y="7"/>
                  </a:lnTo>
                  <a:lnTo>
                    <a:pt x="1791" y="650"/>
                  </a:lnTo>
                  <a:lnTo>
                    <a:pt x="3449" y="7"/>
                  </a:lnTo>
                  <a:lnTo>
                    <a:pt x="3470" y="1"/>
                  </a:lnTo>
                  <a:lnTo>
                    <a:pt x="34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sp>
          <p:nvSpPr>
            <p:cNvPr id="69" name="Freeform 71"/>
            <p:cNvSpPr>
              <a:spLocks/>
            </p:cNvSpPr>
            <p:nvPr/>
          </p:nvSpPr>
          <p:spPr bwMode="auto">
            <a:xfrm>
              <a:off x="4859338" y="4152901"/>
              <a:ext cx="568325" cy="147638"/>
            </a:xfrm>
            <a:custGeom>
              <a:avLst/>
              <a:gdLst>
                <a:gd name="T0" fmla="*/ 91 w 3582"/>
                <a:gd name="T1" fmla="*/ 0 h 838"/>
                <a:gd name="T2" fmla="*/ 112 w 3582"/>
                <a:gd name="T3" fmla="*/ 2 h 838"/>
                <a:gd name="T4" fmla="*/ 133 w 3582"/>
                <a:gd name="T5" fmla="*/ 8 h 838"/>
                <a:gd name="T6" fmla="*/ 1791 w 3582"/>
                <a:gd name="T7" fmla="*/ 650 h 838"/>
                <a:gd name="T8" fmla="*/ 3449 w 3582"/>
                <a:gd name="T9" fmla="*/ 8 h 838"/>
                <a:gd name="T10" fmla="*/ 3470 w 3582"/>
                <a:gd name="T11" fmla="*/ 2 h 838"/>
                <a:gd name="T12" fmla="*/ 3491 w 3582"/>
                <a:gd name="T13" fmla="*/ 1 h 838"/>
                <a:gd name="T14" fmla="*/ 3512 w 3582"/>
                <a:gd name="T15" fmla="*/ 5 h 838"/>
                <a:gd name="T16" fmla="*/ 3532 w 3582"/>
                <a:gd name="T17" fmla="*/ 12 h 838"/>
                <a:gd name="T18" fmla="*/ 3549 w 3582"/>
                <a:gd name="T19" fmla="*/ 22 h 838"/>
                <a:gd name="T20" fmla="*/ 3564 w 3582"/>
                <a:gd name="T21" fmla="*/ 36 h 838"/>
                <a:gd name="T22" fmla="*/ 3575 w 3582"/>
                <a:gd name="T23" fmla="*/ 54 h 838"/>
                <a:gd name="T24" fmla="*/ 3581 w 3582"/>
                <a:gd name="T25" fmla="*/ 73 h 838"/>
                <a:gd name="T26" fmla="*/ 3582 w 3582"/>
                <a:gd name="T27" fmla="*/ 92 h 838"/>
                <a:gd name="T28" fmla="*/ 3579 w 3582"/>
                <a:gd name="T29" fmla="*/ 111 h 838"/>
                <a:gd name="T30" fmla="*/ 3571 w 3582"/>
                <a:gd name="T31" fmla="*/ 128 h 838"/>
                <a:gd name="T32" fmla="*/ 3559 w 3582"/>
                <a:gd name="T33" fmla="*/ 144 h 838"/>
                <a:gd name="T34" fmla="*/ 3544 w 3582"/>
                <a:gd name="T35" fmla="*/ 157 h 838"/>
                <a:gd name="T36" fmla="*/ 3525 w 3582"/>
                <a:gd name="T37" fmla="*/ 167 h 838"/>
                <a:gd name="T38" fmla="*/ 1791 w 3582"/>
                <a:gd name="T39" fmla="*/ 838 h 838"/>
                <a:gd name="T40" fmla="*/ 58 w 3582"/>
                <a:gd name="T41" fmla="*/ 167 h 838"/>
                <a:gd name="T42" fmla="*/ 39 w 3582"/>
                <a:gd name="T43" fmla="*/ 157 h 838"/>
                <a:gd name="T44" fmla="*/ 23 w 3582"/>
                <a:gd name="T45" fmla="*/ 144 h 838"/>
                <a:gd name="T46" fmla="*/ 11 w 3582"/>
                <a:gd name="T47" fmla="*/ 128 h 838"/>
                <a:gd name="T48" fmla="*/ 3 w 3582"/>
                <a:gd name="T49" fmla="*/ 111 h 838"/>
                <a:gd name="T50" fmla="*/ 0 w 3582"/>
                <a:gd name="T51" fmla="*/ 92 h 838"/>
                <a:gd name="T52" fmla="*/ 1 w 3582"/>
                <a:gd name="T53" fmla="*/ 73 h 838"/>
                <a:gd name="T54" fmla="*/ 8 w 3582"/>
                <a:gd name="T55" fmla="*/ 54 h 838"/>
                <a:gd name="T56" fmla="*/ 19 w 3582"/>
                <a:gd name="T57" fmla="*/ 36 h 838"/>
                <a:gd name="T58" fmla="*/ 33 w 3582"/>
                <a:gd name="T59" fmla="*/ 22 h 838"/>
                <a:gd name="T60" fmla="*/ 51 w 3582"/>
                <a:gd name="T61" fmla="*/ 12 h 838"/>
                <a:gd name="T62" fmla="*/ 70 w 3582"/>
                <a:gd name="T63" fmla="*/ 4 h 838"/>
                <a:gd name="T64" fmla="*/ 91 w 3582"/>
                <a:gd name="T65"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2" h="838">
                  <a:moveTo>
                    <a:pt x="91" y="0"/>
                  </a:moveTo>
                  <a:lnTo>
                    <a:pt x="112" y="2"/>
                  </a:lnTo>
                  <a:lnTo>
                    <a:pt x="133" y="8"/>
                  </a:lnTo>
                  <a:lnTo>
                    <a:pt x="1791" y="650"/>
                  </a:lnTo>
                  <a:lnTo>
                    <a:pt x="3449" y="8"/>
                  </a:lnTo>
                  <a:lnTo>
                    <a:pt x="3470" y="2"/>
                  </a:lnTo>
                  <a:lnTo>
                    <a:pt x="3491" y="1"/>
                  </a:lnTo>
                  <a:lnTo>
                    <a:pt x="3512" y="5"/>
                  </a:lnTo>
                  <a:lnTo>
                    <a:pt x="3532" y="12"/>
                  </a:lnTo>
                  <a:lnTo>
                    <a:pt x="3549" y="22"/>
                  </a:lnTo>
                  <a:lnTo>
                    <a:pt x="3564" y="36"/>
                  </a:lnTo>
                  <a:lnTo>
                    <a:pt x="3575" y="54"/>
                  </a:lnTo>
                  <a:lnTo>
                    <a:pt x="3581" y="73"/>
                  </a:lnTo>
                  <a:lnTo>
                    <a:pt x="3582" y="92"/>
                  </a:lnTo>
                  <a:lnTo>
                    <a:pt x="3579" y="111"/>
                  </a:lnTo>
                  <a:lnTo>
                    <a:pt x="3571" y="128"/>
                  </a:lnTo>
                  <a:lnTo>
                    <a:pt x="3559" y="144"/>
                  </a:lnTo>
                  <a:lnTo>
                    <a:pt x="3544" y="157"/>
                  </a:lnTo>
                  <a:lnTo>
                    <a:pt x="3525" y="167"/>
                  </a:lnTo>
                  <a:lnTo>
                    <a:pt x="1791" y="838"/>
                  </a:lnTo>
                  <a:lnTo>
                    <a:pt x="58" y="167"/>
                  </a:lnTo>
                  <a:lnTo>
                    <a:pt x="39" y="157"/>
                  </a:lnTo>
                  <a:lnTo>
                    <a:pt x="23" y="144"/>
                  </a:lnTo>
                  <a:lnTo>
                    <a:pt x="11" y="128"/>
                  </a:lnTo>
                  <a:lnTo>
                    <a:pt x="3" y="111"/>
                  </a:lnTo>
                  <a:lnTo>
                    <a:pt x="0" y="92"/>
                  </a:lnTo>
                  <a:lnTo>
                    <a:pt x="1" y="73"/>
                  </a:lnTo>
                  <a:lnTo>
                    <a:pt x="8" y="54"/>
                  </a:lnTo>
                  <a:lnTo>
                    <a:pt x="19" y="36"/>
                  </a:lnTo>
                  <a:lnTo>
                    <a:pt x="33" y="22"/>
                  </a:lnTo>
                  <a:lnTo>
                    <a:pt x="51" y="12"/>
                  </a:lnTo>
                  <a:lnTo>
                    <a:pt x="70" y="4"/>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smtClean="0">
                <a:ln>
                  <a:noFill/>
                </a:ln>
                <a:solidFill>
                  <a:prstClr val="black"/>
                </a:solidFill>
                <a:effectLst/>
                <a:uLnTx/>
                <a:uFillTx/>
              </a:endParaRPr>
            </a:p>
          </p:txBody>
        </p:sp>
      </p:grpSp>
      <p:grpSp>
        <p:nvGrpSpPr>
          <p:cNvPr id="70" name="组合 6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200384" y="4875314"/>
            <a:ext cx="3475224" cy="1384996"/>
            <a:chOff x="2864541" y="1430004"/>
            <a:chExt cx="6090778" cy="674160"/>
          </a:xfrm>
        </p:grpSpPr>
        <p:sp>
          <p:nvSpPr>
            <p:cNvPr id="71" name="矩形 70"/>
            <p:cNvSpPr/>
            <p:nvPr/>
          </p:nvSpPr>
          <p:spPr>
            <a:xfrm>
              <a:off x="3549397" y="1654724"/>
              <a:ext cx="5405922" cy="449440"/>
            </a:xfrm>
            <a:prstGeom prst="rect">
              <a:avLst/>
            </a:prstGeom>
          </p:spPr>
          <p:txBody>
            <a:bodyPr wrap="square">
              <a:spAutoFit/>
            </a:bodyPr>
            <a:lstStyle/>
            <a:p>
              <a:pPr algn="r"/>
              <a:r>
                <a:rPr lang="zh-CN" altLang="en-US" dirty="0" smtClean="0">
                  <a:latin typeface="微软雅黑" panose="020B0503020204020204" pitchFamily="34" charset="-122"/>
                  <a:ea typeface="微软雅黑" panose="020B0503020204020204" pitchFamily="34" charset="-122"/>
                </a:rPr>
                <a:t>专业积累、良好习惯</a:t>
              </a:r>
              <a:endParaRPr lang="en-US" altLang="zh-CN" dirty="0" smtClean="0">
                <a:latin typeface="微软雅黑" panose="020B0503020204020204" pitchFamily="34" charset="-122"/>
                <a:ea typeface="微软雅黑" panose="020B0503020204020204" pitchFamily="34" charset="-122"/>
              </a:endParaRPr>
            </a:p>
            <a:p>
              <a:pPr algn="r"/>
              <a:r>
                <a:rPr lang="zh-CN" altLang="en-US" dirty="0">
                  <a:latin typeface="微软雅黑" panose="020B0503020204020204" pitchFamily="34" charset="-122"/>
                  <a:ea typeface="微软雅黑" panose="020B0503020204020204" pitchFamily="34" charset="-122"/>
                </a:rPr>
                <a:t>写作</a:t>
              </a:r>
              <a:r>
                <a:rPr lang="zh-CN" altLang="en-US" dirty="0" smtClean="0">
                  <a:latin typeface="微软雅黑" panose="020B0503020204020204" pitchFamily="34" charset="-122"/>
                  <a:ea typeface="微软雅黑" panose="020B0503020204020204" pitchFamily="34" charset="-122"/>
                </a:rPr>
                <a:t>水平、工作效率</a:t>
              </a:r>
              <a:endParaRPr lang="en-US" altLang="zh-CN" dirty="0" smtClean="0">
                <a:latin typeface="微软雅黑" panose="020B0503020204020204" pitchFamily="34" charset="-122"/>
                <a:ea typeface="微软雅黑" panose="020B0503020204020204" pitchFamily="34" charset="-122"/>
              </a:endParaRPr>
            </a:p>
            <a:p>
              <a:pPr algn="r"/>
              <a:r>
                <a:rPr lang="zh-CN" altLang="en-US" dirty="0">
                  <a:latin typeface="微软雅黑" panose="020B0503020204020204" pitchFamily="34" charset="-122"/>
                  <a:ea typeface="微软雅黑" panose="020B0503020204020204" pitchFamily="34" charset="-122"/>
                </a:rPr>
                <a:t>服务</a:t>
              </a:r>
              <a:r>
                <a:rPr lang="zh-CN" altLang="en-US" dirty="0" smtClean="0">
                  <a:latin typeface="微软雅黑" panose="020B0503020204020204" pitchFamily="34" charset="-122"/>
                  <a:ea typeface="微软雅黑" panose="020B0503020204020204" pitchFamily="34" charset="-122"/>
                </a:rPr>
                <a:t>意识、创新思维</a:t>
              </a:r>
              <a:endParaRPr lang="en-US" altLang="zh-CN" dirty="0">
                <a:latin typeface="微软雅黑" panose="020B0503020204020204" pitchFamily="34" charset="-122"/>
                <a:ea typeface="微软雅黑" panose="020B0503020204020204" pitchFamily="34" charset="-122"/>
              </a:endParaRPr>
            </a:p>
          </p:txBody>
        </p:sp>
        <p:sp>
          <p:nvSpPr>
            <p:cNvPr id="72" name="矩形 71"/>
            <p:cNvSpPr/>
            <p:nvPr/>
          </p:nvSpPr>
          <p:spPr>
            <a:xfrm>
              <a:off x="2864541" y="1430004"/>
              <a:ext cx="6090778" cy="224720"/>
            </a:xfrm>
            <a:prstGeom prst="rect">
              <a:avLst/>
            </a:prstGeom>
          </p:spPr>
          <p:txBody>
            <a:bodyPr wrap="square">
              <a:spAutoFit/>
            </a:bodyPr>
            <a:lstStyle/>
            <a:p>
              <a:pPr algn="r"/>
              <a:r>
                <a:rPr lang="zh-CN" altLang="en-US" sz="2400" b="1" dirty="0" smtClean="0">
                  <a:latin typeface="微软雅黑" panose="020B0503020204020204" pitchFamily="34" charset="-122"/>
                  <a:ea typeface="微软雅黑" panose="020B0503020204020204" pitchFamily="34" charset="-122"/>
                </a:rPr>
                <a:t>努力方向</a:t>
              </a:r>
              <a:endParaRPr lang="zh-CN" altLang="en-US" sz="2400" b="1" dirty="0">
                <a:latin typeface="微软雅黑" panose="020B0503020204020204" pitchFamily="34" charset="-122"/>
                <a:ea typeface="微软雅黑" panose="020B0503020204020204" pitchFamily="34" charset="-122"/>
              </a:endParaRPr>
            </a:p>
          </p:txBody>
        </p:sp>
      </p:grpSp>
      <p:grpSp>
        <p:nvGrpSpPr>
          <p:cNvPr id="73" name="组合 7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826377" y="561698"/>
            <a:ext cx="3441064" cy="678675"/>
            <a:chOff x="194084" y="94716"/>
            <a:chExt cx="3441064" cy="678675"/>
          </a:xfrm>
        </p:grpSpPr>
        <p:grpSp>
          <p:nvGrpSpPr>
            <p:cNvPr id="74" name="组合 73"/>
            <p:cNvGrpSpPr/>
            <p:nvPr/>
          </p:nvGrpSpPr>
          <p:grpSpPr>
            <a:xfrm>
              <a:off x="194084" y="186718"/>
              <a:ext cx="489496" cy="456186"/>
              <a:chOff x="1515290" y="770709"/>
              <a:chExt cx="511608" cy="476793"/>
            </a:xfrm>
          </p:grpSpPr>
          <p:sp>
            <p:nvSpPr>
              <p:cNvPr id="78" name="菱形 77"/>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菱形 78"/>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菱形 79"/>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5" name="直接连接符 74"/>
            <p:cNvCxnSpPr/>
            <p:nvPr/>
          </p:nvCxnSpPr>
          <p:spPr>
            <a:xfrm>
              <a:off x="650155" y="642904"/>
              <a:ext cx="2984993" cy="0"/>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415480" y="459883"/>
              <a:ext cx="0" cy="313508"/>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sp>
          <p:nvSpPr>
            <p:cNvPr id="77" name="文本框 76"/>
            <p:cNvSpPr txBox="1"/>
            <p:nvPr/>
          </p:nvSpPr>
          <p:spPr>
            <a:xfrm>
              <a:off x="683580" y="94716"/>
              <a:ext cx="2665052" cy="584775"/>
            </a:xfrm>
            <a:prstGeom prst="rect">
              <a:avLst/>
            </a:prstGeom>
            <a:noFill/>
          </p:spPr>
          <p:txBody>
            <a:bodyPr wrap="square" rtlCol="0">
              <a:spAutoFit/>
            </a:bodyPr>
            <a:lstStyle/>
            <a:p>
              <a:r>
                <a:rPr lang="zh-CN" altLang="en-US" sz="3200" b="1" dirty="0" smtClean="0">
                  <a:latin typeface="华文细黑" panose="02010600040101010101" pitchFamily="2" charset="-122"/>
                  <a:ea typeface="华文细黑" panose="02010600040101010101" pitchFamily="2" charset="-122"/>
                </a:rPr>
                <a:t>    展  望</a:t>
              </a:r>
              <a:endParaRPr lang="zh-CN" altLang="en-US" sz="3200" b="1" dirty="0">
                <a:latin typeface="华文细黑" panose="02010600040101010101" pitchFamily="2" charset="-122"/>
                <a:ea typeface="华文细黑" panose="02010600040101010101" pitchFamily="2" charset="-122"/>
              </a:endParaRPr>
            </a:p>
          </p:txBody>
        </p:sp>
      </p:grpSp>
    </p:spTree>
    <p:extLst>
      <p:ext uri="{BB962C8B-B14F-4D97-AF65-F5344CB8AC3E}">
        <p14:creationId xmlns:p14="http://schemas.microsoft.com/office/powerpoint/2010/main" val="2851347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矩形 14"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0" y="0"/>
            <a:ext cx="12192000" cy="523820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2259330" y="5888823"/>
            <a:ext cx="7406640" cy="523220"/>
          </a:xfrm>
          <a:prstGeom prst="rect">
            <a:avLst/>
          </a:prstGeom>
          <a:noFill/>
        </p:spPr>
        <p:txBody>
          <a:bodyPr wrap="square" rtlCol="0">
            <a:spAutoFit/>
          </a:bodyPr>
          <a:lstStyle/>
          <a:p>
            <a:pPr algn="ctr"/>
            <a:r>
              <a:rPr lang="zh-CN" altLang="en-US" sz="2800" dirty="0">
                <a:solidFill>
                  <a:schemeClr val="bg1"/>
                </a:solidFill>
                <a:latin typeface="方正姚体" panose="02010601030101010101" pitchFamily="2" charset="-122"/>
                <a:ea typeface="方正姚体" panose="02010601030101010101" pitchFamily="2" charset="-122"/>
              </a:rPr>
              <a:t>“路曼曼其修远兮，吾将上下而求索”</a:t>
            </a:r>
          </a:p>
        </p:txBody>
      </p:sp>
      <p:grpSp>
        <p:nvGrpSpPr>
          <p:cNvPr id="19" name="组合 1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350623" y="1835334"/>
            <a:ext cx="5505998" cy="1824449"/>
            <a:chOff x="3833948" y="2266405"/>
            <a:chExt cx="4524103" cy="1824449"/>
          </a:xfrm>
        </p:grpSpPr>
        <p:cxnSp>
          <p:nvCxnSpPr>
            <p:cNvPr id="3" name="直接连接符 2"/>
            <p:cNvCxnSpPr/>
            <p:nvPr/>
          </p:nvCxnSpPr>
          <p:spPr>
            <a:xfrm>
              <a:off x="3833948" y="2266405"/>
              <a:ext cx="4524103" cy="0"/>
            </a:xfrm>
            <a:prstGeom prst="line">
              <a:avLst/>
            </a:prstGeom>
            <a:ln w="38100">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833948" y="4090854"/>
              <a:ext cx="4524103" cy="0"/>
            </a:xfrm>
            <a:prstGeom prst="line">
              <a:avLst/>
            </a:prstGeom>
            <a:ln w="19050">
              <a:solidFill>
                <a:srgbClr val="294547"/>
              </a:solidFill>
            </a:ln>
          </p:spPr>
          <p:style>
            <a:lnRef idx="1">
              <a:schemeClr val="accent1"/>
            </a:lnRef>
            <a:fillRef idx="0">
              <a:schemeClr val="accent1"/>
            </a:fillRef>
            <a:effectRef idx="0">
              <a:schemeClr val="accent1"/>
            </a:effectRef>
            <a:fontRef idx="minor">
              <a:schemeClr val="tx1"/>
            </a:fontRef>
          </p:style>
        </p:cxnSp>
      </p:grpSp>
      <p:sp>
        <p:nvSpPr>
          <p:cNvPr id="18" name="文本框 17"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4336868" y="2164806"/>
            <a:ext cx="3526974" cy="1015663"/>
          </a:xfrm>
          <a:prstGeom prst="rect">
            <a:avLst/>
          </a:prstGeom>
          <a:noFill/>
        </p:spPr>
        <p:txBody>
          <a:bodyPr wrap="square" rtlCol="0">
            <a:spAutoFit/>
          </a:bodyPr>
          <a:lstStyle/>
          <a:p>
            <a:pPr algn="dist"/>
            <a:r>
              <a:rPr lang="zh-CN" altLang="en-US" sz="6000" dirty="0" smtClean="0">
                <a:solidFill>
                  <a:srgbClr val="294547"/>
                </a:solidFill>
                <a:latin typeface="方正姚体" panose="02010601030101010101" pitchFamily="2" charset="-122"/>
                <a:ea typeface="方正姚体" panose="02010601030101010101" pitchFamily="2" charset="-122"/>
              </a:rPr>
              <a:t>谢谢倾听</a:t>
            </a:r>
            <a:endParaRPr lang="zh-CN" altLang="en-US" sz="6000" dirty="0">
              <a:solidFill>
                <a:srgbClr val="294547"/>
              </a:solidFill>
              <a:latin typeface="方正姚体" panose="02010601030101010101" pitchFamily="2" charset="-122"/>
              <a:ea typeface="方正姚体" panose="02010601030101010101" pitchFamily="2" charset="-122"/>
            </a:endParaRPr>
          </a:p>
        </p:txBody>
      </p:sp>
      <p:grpSp>
        <p:nvGrpSpPr>
          <p:cNvPr id="11" name="组合 1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5782016" y="1542900"/>
            <a:ext cx="643211" cy="599440"/>
            <a:chOff x="1515290" y="770709"/>
            <a:chExt cx="511608" cy="476793"/>
          </a:xfrm>
        </p:grpSpPr>
        <p:sp>
          <p:nvSpPr>
            <p:cNvPr id="12" name="菱形 11"/>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94547"/>
                </a:solidFill>
              </a:endParaRPr>
            </a:p>
          </p:txBody>
        </p:sp>
        <p:sp>
          <p:nvSpPr>
            <p:cNvPr id="13" name="菱形 12"/>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94547"/>
                </a:solidFill>
              </a:endParaRPr>
            </a:p>
          </p:txBody>
        </p:sp>
        <p:sp>
          <p:nvSpPr>
            <p:cNvPr id="14" name="菱形 13"/>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94547"/>
                </a:solidFill>
              </a:endParaRPr>
            </a:p>
          </p:txBody>
        </p:sp>
      </p:grpSp>
      <p:sp>
        <p:nvSpPr>
          <p:cNvPr id="2"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spTree>
    <p:extLst>
      <p:ext uri="{BB962C8B-B14F-4D97-AF65-F5344CB8AC3E}">
        <p14:creationId xmlns:p14="http://schemas.microsoft.com/office/powerpoint/2010/main" val="1853854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矩形 1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0" y="0"/>
            <a:ext cx="12192000" cy="6857999"/>
          </a:xfrm>
          <a:prstGeom prst="rect">
            <a:avLst/>
          </a:prstGeom>
          <a:solidFill>
            <a:srgbClr val="121E1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a:t>
            </a:r>
            <a:endParaRPr lang="zh-CN" altLang="en-US" dirty="0"/>
          </a:p>
        </p:txBody>
      </p:sp>
      <p:sp>
        <p:nvSpPr>
          <p:cNvPr id="2" name="椭圆 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242673" y="2664822"/>
            <a:ext cx="104503" cy="117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294923" y="3002279"/>
            <a:ext cx="666197" cy="6661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方正姚体" panose="02010601030101010101" pitchFamily="2" charset="-122"/>
              <a:ea typeface="方正姚体" panose="02010601030101010101" pitchFamily="2" charset="-122"/>
            </a:endParaRPr>
          </a:p>
        </p:txBody>
      </p:sp>
      <p:cxnSp>
        <p:nvCxnSpPr>
          <p:cNvPr id="9" name="直接连接符 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stCxn id="2" idx="5"/>
          </p:cNvCxnSpPr>
          <p:nvPr/>
        </p:nvCxnSpPr>
        <p:spPr>
          <a:xfrm>
            <a:off x="8331872" y="2765170"/>
            <a:ext cx="172048" cy="26176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356151" y="3053061"/>
            <a:ext cx="543739" cy="523220"/>
          </a:xfrm>
          <a:prstGeom prst="rect">
            <a:avLst/>
          </a:prstGeom>
        </p:spPr>
        <p:txBody>
          <a:bodyPr wrap="none">
            <a:spAutoFit/>
          </a:bodyPr>
          <a:lstStyle/>
          <a:p>
            <a:pPr algn="ctr"/>
            <a:r>
              <a:rPr lang="en-US" altLang="zh-CN" sz="2800" dirty="0">
                <a:solidFill>
                  <a:schemeClr val="bg1"/>
                </a:solidFill>
                <a:latin typeface="方正姚体" panose="02010601030101010101" pitchFamily="2" charset="-122"/>
                <a:ea typeface="方正姚体" panose="02010601030101010101" pitchFamily="2" charset="-122"/>
              </a:rPr>
              <a:t>01</a:t>
            </a:r>
            <a:endParaRPr lang="zh-CN" altLang="en-US" sz="2800" dirty="0">
              <a:solidFill>
                <a:schemeClr val="bg1"/>
              </a:solidFill>
              <a:latin typeface="方正姚体" panose="02010601030101010101" pitchFamily="2" charset="-122"/>
              <a:ea typeface="方正姚体" panose="02010601030101010101" pitchFamily="2" charset="-122"/>
            </a:endParaRPr>
          </a:p>
        </p:txBody>
      </p:sp>
      <p:cxnSp>
        <p:nvCxnSpPr>
          <p:cNvPr id="20" name="直接连接符 1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stCxn id="12" idx="4"/>
          </p:cNvCxnSpPr>
          <p:nvPr/>
        </p:nvCxnSpPr>
        <p:spPr>
          <a:xfrm flipH="1">
            <a:off x="8628020" y="3668476"/>
            <a:ext cx="2" cy="3189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4606843" y="2565936"/>
            <a:ext cx="3390612" cy="769441"/>
          </a:xfrm>
          <a:prstGeom prst="rect">
            <a:avLst/>
          </a:prstGeom>
          <a:noFill/>
        </p:spPr>
        <p:txBody>
          <a:bodyPr wrap="square" rtlCol="0">
            <a:spAutoFit/>
          </a:bodyPr>
          <a:lstStyle/>
          <a:p>
            <a:r>
              <a:rPr lang="zh-CN" altLang="en-US" sz="4400" dirty="0" smtClean="0">
                <a:solidFill>
                  <a:schemeClr val="bg1"/>
                </a:solidFill>
                <a:latin typeface="方正姚体" panose="02010601030101010101" pitchFamily="2" charset="-122"/>
                <a:ea typeface="方正姚体" panose="02010601030101010101" pitchFamily="2" charset="-122"/>
              </a:rPr>
              <a:t>承责任之重</a:t>
            </a:r>
            <a:endParaRPr lang="zh-CN" altLang="en-US" sz="4400" dirty="0">
              <a:solidFill>
                <a:schemeClr val="bg1"/>
              </a:solidFill>
              <a:latin typeface="方正姚体" panose="02010601030101010101" pitchFamily="2" charset="-122"/>
              <a:ea typeface="方正姚体" panose="02010601030101010101" pitchFamily="2" charset="-122"/>
            </a:endParaRPr>
          </a:p>
        </p:txBody>
      </p:sp>
      <p:sp>
        <p:nvSpPr>
          <p:cNvPr id="3"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sp>
        <p:nvSpPr>
          <p:cNvPr id="14" name="文本框 1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3239706" y="3668476"/>
            <a:ext cx="5107470" cy="1446550"/>
          </a:xfrm>
          <a:prstGeom prst="rect">
            <a:avLst/>
          </a:prstGeom>
          <a:noFill/>
        </p:spPr>
        <p:txBody>
          <a:bodyPr wrap="square" rtlCol="0">
            <a:spAutoFit/>
          </a:bodyPr>
          <a:lstStyle/>
          <a:p>
            <a:r>
              <a:rPr lang="zh-CN" altLang="en-US" sz="2400" dirty="0">
                <a:solidFill>
                  <a:prstClr val="white"/>
                </a:solidFill>
                <a:latin typeface="方正姚体" panose="02010601030101010101" pitchFamily="2" charset="-122"/>
                <a:ea typeface="方正姚体" panose="02010601030101010101" pitchFamily="2" charset="-122"/>
              </a:rPr>
              <a:t>“凡事都要脚踏实地去作，不驰于空想，不骜于虚声</a:t>
            </a:r>
            <a:r>
              <a:rPr lang="zh-CN" altLang="en-US" sz="2400" dirty="0" smtClean="0">
                <a:solidFill>
                  <a:prstClr val="white"/>
                </a:solidFill>
                <a:latin typeface="方正姚体" panose="02010601030101010101" pitchFamily="2" charset="-122"/>
                <a:ea typeface="方正姚体" panose="02010601030101010101" pitchFamily="2" charset="-122"/>
              </a:rPr>
              <a:t>，而</a:t>
            </a:r>
            <a:r>
              <a:rPr lang="zh-CN" altLang="en-US" sz="2400" dirty="0">
                <a:solidFill>
                  <a:prstClr val="white"/>
                </a:solidFill>
                <a:latin typeface="方正姚体" panose="02010601030101010101" pitchFamily="2" charset="-122"/>
                <a:ea typeface="方正姚体" panose="02010601030101010101" pitchFamily="2" charset="-122"/>
              </a:rPr>
              <a:t>惟</a:t>
            </a:r>
            <a:r>
              <a:rPr lang="zh-CN" altLang="en-US" sz="2400" dirty="0">
                <a:solidFill>
                  <a:prstClr val="white"/>
                </a:solidFill>
                <a:latin typeface="方正姚体" panose="02010601030101010101" pitchFamily="2" charset="-122"/>
                <a:ea typeface="方正姚体" panose="02010601030101010101" pitchFamily="2" charset="-122"/>
              </a:rPr>
              <a:t>以</a:t>
            </a:r>
            <a:r>
              <a:rPr lang="zh-CN" altLang="en-US" sz="3200" dirty="0">
                <a:solidFill>
                  <a:srgbClr val="00B9B4"/>
                </a:solidFill>
                <a:latin typeface="方正姚体" panose="02010601030101010101" pitchFamily="2" charset="-122"/>
                <a:ea typeface="方正姚体" panose="02010601030101010101" pitchFamily="2" charset="-122"/>
              </a:rPr>
              <a:t>求真的态度作踏实的工夫</a:t>
            </a:r>
            <a:r>
              <a:rPr lang="zh-CN" altLang="en-US" sz="2400" dirty="0">
                <a:solidFill>
                  <a:prstClr val="white"/>
                </a:solidFill>
                <a:latin typeface="方正姚体" panose="02010601030101010101" pitchFamily="2" charset="-122"/>
                <a:ea typeface="方正姚体" panose="02010601030101010101" pitchFamily="2" charset="-122"/>
              </a:rPr>
              <a:t>”</a:t>
            </a:r>
            <a:endParaRPr lang="zh-CN" altLang="en-US" sz="2400" dirty="0">
              <a:solidFill>
                <a:prstClr val="white"/>
              </a:solidFill>
              <a:latin typeface="方正姚体" panose="02010601030101010101" pitchFamily="2" charset="-122"/>
              <a:ea typeface="方正姚体" panose="02010601030101010101" pitchFamily="2" charset="-122"/>
            </a:endParaRPr>
          </a:p>
        </p:txBody>
      </p:sp>
    </p:spTree>
    <p:extLst>
      <p:ext uri="{BB962C8B-B14F-4D97-AF65-F5344CB8AC3E}">
        <p14:creationId xmlns:p14="http://schemas.microsoft.com/office/powerpoint/2010/main" val="3737273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3DCEC"/>
        </a:solidFill>
        <a:effectLst/>
      </p:bgPr>
    </p:bg>
    <p:spTree>
      <p:nvGrpSpPr>
        <p:cNvPr id="1" name=""/>
        <p:cNvGrpSpPr/>
        <p:nvPr/>
      </p:nvGrpSpPr>
      <p:grpSpPr>
        <a:xfrm>
          <a:off x="0" y="0"/>
          <a:ext cx="0" cy="0"/>
          <a:chOff x="0" y="0"/>
          <a:chExt cx="0" cy="0"/>
        </a:xfrm>
      </p:grpSpPr>
      <p:sp>
        <p:nvSpPr>
          <p:cNvPr id="5" name="矩形 4"/>
          <p:cNvSpPr/>
          <p:nvPr/>
        </p:nvSpPr>
        <p:spPr>
          <a:xfrm>
            <a:off x="586699" y="0"/>
            <a:ext cx="2569462" cy="6858000"/>
          </a:xfrm>
          <a:prstGeom prst="rect">
            <a:avLst/>
          </a:prstGeom>
          <a:solidFill>
            <a:srgbClr val="FFFFFF"/>
          </a:solidFill>
          <a:ln>
            <a:noFill/>
          </a:ln>
          <a:effectLst>
            <a:outerShdw blurRad="508000" sx="102000" sy="102000" algn="ctr" rotWithShape="0">
              <a:srgbClr val="434E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470284" y="654048"/>
            <a:ext cx="1685877" cy="523220"/>
          </a:xfrm>
          <a:prstGeom prst="rect">
            <a:avLst/>
          </a:prstGeom>
        </p:spPr>
        <p:txBody>
          <a:bodyPr wrap="square" anchor="ctr">
            <a:spAutoFit/>
          </a:bodyPr>
          <a:lstStyle/>
          <a:p>
            <a:r>
              <a:rPr lang="zh-CN" altLang="en-US" sz="2800" b="1" noProof="1">
                <a:solidFill>
                  <a:srgbClr val="434E77"/>
                </a:solidFill>
                <a:latin typeface="微软雅黑" panose="020B0503020204020204" pitchFamily="34" charset="-122"/>
                <a:ea typeface="微软雅黑" panose="020B0503020204020204" pitchFamily="34" charset="-122"/>
                <a:cs typeface="Arial" charset="0"/>
              </a:rPr>
              <a:t>项目</a:t>
            </a:r>
            <a:r>
              <a:rPr lang="zh-CN" altLang="en-US" sz="2800" b="1" noProof="1" smtClean="0">
                <a:solidFill>
                  <a:srgbClr val="434E77"/>
                </a:solidFill>
                <a:latin typeface="微软雅黑" panose="020B0503020204020204" pitchFamily="34" charset="-122"/>
                <a:ea typeface="微软雅黑" panose="020B0503020204020204" pitchFamily="34" charset="-122"/>
                <a:cs typeface="Arial" charset="0"/>
              </a:rPr>
              <a:t>工作</a:t>
            </a:r>
            <a:endParaRPr lang="en-US" altLang="zh-CN" sz="2800" b="1" noProof="1">
              <a:solidFill>
                <a:srgbClr val="434E77"/>
              </a:solidFill>
              <a:latin typeface="微软雅黑" panose="020B0503020204020204" pitchFamily="34" charset="-122"/>
              <a:ea typeface="微软雅黑" panose="020B0503020204020204" pitchFamily="34" charset="-122"/>
              <a:cs typeface="Arial" charset="0"/>
            </a:endParaRPr>
          </a:p>
        </p:txBody>
      </p:sp>
      <p:grpSp>
        <p:nvGrpSpPr>
          <p:cNvPr id="11" name="Group 26"/>
          <p:cNvGrpSpPr/>
          <p:nvPr/>
        </p:nvGrpSpPr>
        <p:grpSpPr>
          <a:xfrm>
            <a:off x="940445" y="651545"/>
            <a:ext cx="377810" cy="492358"/>
            <a:chOff x="7268245" y="5108787"/>
            <a:chExt cx="357774" cy="447598"/>
          </a:xfrm>
          <a:solidFill>
            <a:srgbClr val="434E77"/>
          </a:solidFill>
        </p:grpSpPr>
        <p:sp>
          <p:nvSpPr>
            <p:cNvPr id="12" name="Freeform 11482"/>
            <p:cNvSpPr>
              <a:spLocks noEditPoints="1"/>
            </p:cNvSpPr>
            <p:nvPr/>
          </p:nvSpPr>
          <p:spPr bwMode="auto">
            <a:xfrm>
              <a:off x="7476820" y="5407186"/>
              <a:ext cx="149199" cy="149199"/>
            </a:xfrm>
            <a:custGeom>
              <a:avLst/>
              <a:gdLst>
                <a:gd name="T0" fmla="*/ 384 w 391"/>
                <a:gd name="T1" fmla="*/ 145 h 392"/>
                <a:gd name="T2" fmla="*/ 364 w 391"/>
                <a:gd name="T3" fmla="*/ 98 h 392"/>
                <a:gd name="T4" fmla="*/ 334 w 391"/>
                <a:gd name="T5" fmla="*/ 57 h 392"/>
                <a:gd name="T6" fmla="*/ 295 w 391"/>
                <a:gd name="T7" fmla="*/ 27 h 392"/>
                <a:gd name="T8" fmla="*/ 248 w 391"/>
                <a:gd name="T9" fmla="*/ 8 h 392"/>
                <a:gd name="T10" fmla="*/ 196 w 391"/>
                <a:gd name="T11" fmla="*/ 0 h 392"/>
                <a:gd name="T12" fmla="*/ 155 w 391"/>
                <a:gd name="T13" fmla="*/ 4 h 392"/>
                <a:gd name="T14" fmla="*/ 102 w 391"/>
                <a:gd name="T15" fmla="*/ 23 h 392"/>
                <a:gd name="T16" fmla="*/ 57 w 391"/>
                <a:gd name="T17" fmla="*/ 57 h 392"/>
                <a:gd name="T18" fmla="*/ 23 w 391"/>
                <a:gd name="T19" fmla="*/ 103 h 392"/>
                <a:gd name="T20" fmla="*/ 4 w 391"/>
                <a:gd name="T21" fmla="*/ 157 h 392"/>
                <a:gd name="T22" fmla="*/ 0 w 391"/>
                <a:gd name="T23" fmla="*/ 196 h 392"/>
                <a:gd name="T24" fmla="*/ 5 w 391"/>
                <a:gd name="T25" fmla="*/ 245 h 392"/>
                <a:gd name="T26" fmla="*/ 17 w 391"/>
                <a:gd name="T27" fmla="*/ 275 h 392"/>
                <a:gd name="T28" fmla="*/ 40 w 391"/>
                <a:gd name="T29" fmla="*/ 316 h 392"/>
                <a:gd name="T30" fmla="*/ 74 w 391"/>
                <a:gd name="T31" fmla="*/ 350 h 392"/>
                <a:gd name="T32" fmla="*/ 115 w 391"/>
                <a:gd name="T33" fmla="*/ 375 h 392"/>
                <a:gd name="T34" fmla="*/ 162 w 391"/>
                <a:gd name="T35" fmla="*/ 389 h 392"/>
                <a:gd name="T36" fmla="*/ 196 w 391"/>
                <a:gd name="T37" fmla="*/ 392 h 392"/>
                <a:gd name="T38" fmla="*/ 253 w 391"/>
                <a:gd name="T39" fmla="*/ 383 h 392"/>
                <a:gd name="T40" fmla="*/ 305 w 391"/>
                <a:gd name="T41" fmla="*/ 359 h 392"/>
                <a:gd name="T42" fmla="*/ 346 w 391"/>
                <a:gd name="T43" fmla="*/ 321 h 392"/>
                <a:gd name="T44" fmla="*/ 376 w 391"/>
                <a:gd name="T45" fmla="*/ 273 h 392"/>
                <a:gd name="T46" fmla="*/ 390 w 391"/>
                <a:gd name="T47" fmla="*/ 215 h 392"/>
                <a:gd name="T48" fmla="*/ 390 w 391"/>
                <a:gd name="T49" fmla="*/ 179 h 392"/>
                <a:gd name="T50" fmla="*/ 299 w 391"/>
                <a:gd name="T51" fmla="*/ 214 h 392"/>
                <a:gd name="T52" fmla="*/ 295 w 391"/>
                <a:gd name="T53" fmla="*/ 222 h 392"/>
                <a:gd name="T54" fmla="*/ 216 w 391"/>
                <a:gd name="T55" fmla="*/ 226 h 392"/>
                <a:gd name="T56" fmla="*/ 216 w 391"/>
                <a:gd name="T57" fmla="*/ 300 h 392"/>
                <a:gd name="T58" fmla="*/ 205 w 391"/>
                <a:gd name="T59" fmla="*/ 308 h 392"/>
                <a:gd name="T60" fmla="*/ 179 w 391"/>
                <a:gd name="T61" fmla="*/ 307 h 392"/>
                <a:gd name="T62" fmla="*/ 171 w 391"/>
                <a:gd name="T63" fmla="*/ 295 h 392"/>
                <a:gd name="T64" fmla="*/ 103 w 391"/>
                <a:gd name="T65" fmla="*/ 226 h 392"/>
                <a:gd name="T66" fmla="*/ 91 w 391"/>
                <a:gd name="T67" fmla="*/ 218 h 392"/>
                <a:gd name="T68" fmla="*/ 90 w 391"/>
                <a:gd name="T69" fmla="*/ 193 h 392"/>
                <a:gd name="T70" fmla="*/ 98 w 391"/>
                <a:gd name="T71" fmla="*/ 181 h 392"/>
                <a:gd name="T72" fmla="*/ 171 w 391"/>
                <a:gd name="T73" fmla="*/ 111 h 392"/>
                <a:gd name="T74" fmla="*/ 175 w 391"/>
                <a:gd name="T75" fmla="*/ 103 h 392"/>
                <a:gd name="T76" fmla="*/ 205 w 391"/>
                <a:gd name="T77" fmla="*/ 99 h 392"/>
                <a:gd name="T78" fmla="*/ 214 w 391"/>
                <a:gd name="T79" fmla="*/ 103 h 392"/>
                <a:gd name="T80" fmla="*/ 216 w 391"/>
                <a:gd name="T81" fmla="*/ 180 h 392"/>
                <a:gd name="T82" fmla="*/ 291 w 391"/>
                <a:gd name="T83" fmla="*/ 181 h 392"/>
                <a:gd name="T84" fmla="*/ 299 w 391"/>
                <a:gd name="T85" fmla="*/ 1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392">
                  <a:moveTo>
                    <a:pt x="388" y="162"/>
                  </a:moveTo>
                  <a:lnTo>
                    <a:pt x="388" y="162"/>
                  </a:lnTo>
                  <a:lnTo>
                    <a:pt x="384" y="145"/>
                  </a:lnTo>
                  <a:lnTo>
                    <a:pt x="378" y="128"/>
                  </a:lnTo>
                  <a:lnTo>
                    <a:pt x="372" y="112"/>
                  </a:lnTo>
                  <a:lnTo>
                    <a:pt x="364" y="98"/>
                  </a:lnTo>
                  <a:lnTo>
                    <a:pt x="355" y="83"/>
                  </a:lnTo>
                  <a:lnTo>
                    <a:pt x="346" y="70"/>
                  </a:lnTo>
                  <a:lnTo>
                    <a:pt x="334" y="57"/>
                  </a:lnTo>
                  <a:lnTo>
                    <a:pt x="321" y="47"/>
                  </a:lnTo>
                  <a:lnTo>
                    <a:pt x="308" y="36"/>
                  </a:lnTo>
                  <a:lnTo>
                    <a:pt x="295" y="27"/>
                  </a:lnTo>
                  <a:lnTo>
                    <a:pt x="279" y="20"/>
                  </a:lnTo>
                  <a:lnTo>
                    <a:pt x="264" y="13"/>
                  </a:lnTo>
                  <a:lnTo>
                    <a:pt x="248" y="8"/>
                  </a:lnTo>
                  <a:lnTo>
                    <a:pt x="231" y="4"/>
                  </a:lnTo>
                  <a:lnTo>
                    <a:pt x="213" y="1"/>
                  </a:lnTo>
                  <a:lnTo>
                    <a:pt x="196" y="0"/>
                  </a:lnTo>
                  <a:lnTo>
                    <a:pt x="196" y="0"/>
                  </a:lnTo>
                  <a:lnTo>
                    <a:pt x="175" y="1"/>
                  </a:lnTo>
                  <a:lnTo>
                    <a:pt x="155" y="4"/>
                  </a:lnTo>
                  <a:lnTo>
                    <a:pt x="137" y="9"/>
                  </a:lnTo>
                  <a:lnTo>
                    <a:pt x="119" y="16"/>
                  </a:lnTo>
                  <a:lnTo>
                    <a:pt x="102" y="23"/>
                  </a:lnTo>
                  <a:lnTo>
                    <a:pt x="86" y="34"/>
                  </a:lnTo>
                  <a:lnTo>
                    <a:pt x="70" y="44"/>
                  </a:lnTo>
                  <a:lnTo>
                    <a:pt x="57" y="57"/>
                  </a:lnTo>
                  <a:lnTo>
                    <a:pt x="44" y="72"/>
                  </a:lnTo>
                  <a:lnTo>
                    <a:pt x="32" y="86"/>
                  </a:lnTo>
                  <a:lnTo>
                    <a:pt x="23" y="103"/>
                  </a:lnTo>
                  <a:lnTo>
                    <a:pt x="15" y="120"/>
                  </a:lnTo>
                  <a:lnTo>
                    <a:pt x="8" y="138"/>
                  </a:lnTo>
                  <a:lnTo>
                    <a:pt x="4" y="157"/>
                  </a:lnTo>
                  <a:lnTo>
                    <a:pt x="0" y="176"/>
                  </a:lnTo>
                  <a:lnTo>
                    <a:pt x="0" y="196"/>
                  </a:lnTo>
                  <a:lnTo>
                    <a:pt x="0" y="196"/>
                  </a:lnTo>
                  <a:lnTo>
                    <a:pt x="0" y="209"/>
                  </a:lnTo>
                  <a:lnTo>
                    <a:pt x="1" y="221"/>
                  </a:lnTo>
                  <a:lnTo>
                    <a:pt x="5" y="245"/>
                  </a:lnTo>
                  <a:lnTo>
                    <a:pt x="5" y="245"/>
                  </a:lnTo>
                  <a:lnTo>
                    <a:pt x="10" y="261"/>
                  </a:lnTo>
                  <a:lnTo>
                    <a:pt x="17" y="275"/>
                  </a:lnTo>
                  <a:lnTo>
                    <a:pt x="23" y="290"/>
                  </a:lnTo>
                  <a:lnTo>
                    <a:pt x="31" y="304"/>
                  </a:lnTo>
                  <a:lnTo>
                    <a:pt x="40" y="316"/>
                  </a:lnTo>
                  <a:lnTo>
                    <a:pt x="51" y="329"/>
                  </a:lnTo>
                  <a:lnTo>
                    <a:pt x="62" y="339"/>
                  </a:lnTo>
                  <a:lnTo>
                    <a:pt x="74" y="350"/>
                  </a:lnTo>
                  <a:lnTo>
                    <a:pt x="87" y="359"/>
                  </a:lnTo>
                  <a:lnTo>
                    <a:pt x="100" y="368"/>
                  </a:lnTo>
                  <a:lnTo>
                    <a:pt x="115" y="375"/>
                  </a:lnTo>
                  <a:lnTo>
                    <a:pt x="130" y="381"/>
                  </a:lnTo>
                  <a:lnTo>
                    <a:pt x="146" y="385"/>
                  </a:lnTo>
                  <a:lnTo>
                    <a:pt x="162" y="389"/>
                  </a:lnTo>
                  <a:lnTo>
                    <a:pt x="179" y="392"/>
                  </a:lnTo>
                  <a:lnTo>
                    <a:pt x="196" y="392"/>
                  </a:lnTo>
                  <a:lnTo>
                    <a:pt x="196" y="392"/>
                  </a:lnTo>
                  <a:lnTo>
                    <a:pt x="215" y="390"/>
                  </a:lnTo>
                  <a:lnTo>
                    <a:pt x="235" y="388"/>
                  </a:lnTo>
                  <a:lnTo>
                    <a:pt x="253" y="383"/>
                  </a:lnTo>
                  <a:lnTo>
                    <a:pt x="271" y="376"/>
                  </a:lnTo>
                  <a:lnTo>
                    <a:pt x="288" y="368"/>
                  </a:lnTo>
                  <a:lnTo>
                    <a:pt x="305" y="359"/>
                  </a:lnTo>
                  <a:lnTo>
                    <a:pt x="320" y="347"/>
                  </a:lnTo>
                  <a:lnTo>
                    <a:pt x="334" y="334"/>
                  </a:lnTo>
                  <a:lnTo>
                    <a:pt x="346" y="321"/>
                  </a:lnTo>
                  <a:lnTo>
                    <a:pt x="358" y="306"/>
                  </a:lnTo>
                  <a:lnTo>
                    <a:pt x="368" y="290"/>
                  </a:lnTo>
                  <a:lnTo>
                    <a:pt x="376" y="273"/>
                  </a:lnTo>
                  <a:lnTo>
                    <a:pt x="382" y="255"/>
                  </a:lnTo>
                  <a:lnTo>
                    <a:pt x="388" y="235"/>
                  </a:lnTo>
                  <a:lnTo>
                    <a:pt x="390" y="215"/>
                  </a:lnTo>
                  <a:lnTo>
                    <a:pt x="391" y="196"/>
                  </a:lnTo>
                  <a:lnTo>
                    <a:pt x="391" y="196"/>
                  </a:lnTo>
                  <a:lnTo>
                    <a:pt x="390" y="179"/>
                  </a:lnTo>
                  <a:lnTo>
                    <a:pt x="388" y="162"/>
                  </a:lnTo>
                  <a:lnTo>
                    <a:pt x="388" y="162"/>
                  </a:lnTo>
                  <a:close/>
                  <a:moveTo>
                    <a:pt x="299" y="214"/>
                  </a:moveTo>
                  <a:lnTo>
                    <a:pt x="299" y="214"/>
                  </a:lnTo>
                  <a:lnTo>
                    <a:pt x="297" y="218"/>
                  </a:lnTo>
                  <a:lnTo>
                    <a:pt x="295" y="222"/>
                  </a:lnTo>
                  <a:lnTo>
                    <a:pt x="291" y="225"/>
                  </a:lnTo>
                  <a:lnTo>
                    <a:pt x="286" y="226"/>
                  </a:lnTo>
                  <a:lnTo>
                    <a:pt x="216" y="226"/>
                  </a:lnTo>
                  <a:lnTo>
                    <a:pt x="216" y="295"/>
                  </a:lnTo>
                  <a:lnTo>
                    <a:pt x="216" y="295"/>
                  </a:lnTo>
                  <a:lnTo>
                    <a:pt x="216" y="300"/>
                  </a:lnTo>
                  <a:lnTo>
                    <a:pt x="214" y="304"/>
                  </a:lnTo>
                  <a:lnTo>
                    <a:pt x="210" y="307"/>
                  </a:lnTo>
                  <a:lnTo>
                    <a:pt x="205" y="308"/>
                  </a:lnTo>
                  <a:lnTo>
                    <a:pt x="184" y="308"/>
                  </a:lnTo>
                  <a:lnTo>
                    <a:pt x="184" y="308"/>
                  </a:lnTo>
                  <a:lnTo>
                    <a:pt x="179" y="307"/>
                  </a:lnTo>
                  <a:lnTo>
                    <a:pt x="175" y="304"/>
                  </a:lnTo>
                  <a:lnTo>
                    <a:pt x="172" y="300"/>
                  </a:lnTo>
                  <a:lnTo>
                    <a:pt x="171" y="295"/>
                  </a:lnTo>
                  <a:lnTo>
                    <a:pt x="171" y="226"/>
                  </a:lnTo>
                  <a:lnTo>
                    <a:pt x="103" y="226"/>
                  </a:lnTo>
                  <a:lnTo>
                    <a:pt x="103" y="226"/>
                  </a:lnTo>
                  <a:lnTo>
                    <a:pt x="98" y="225"/>
                  </a:lnTo>
                  <a:lnTo>
                    <a:pt x="94" y="222"/>
                  </a:lnTo>
                  <a:lnTo>
                    <a:pt x="91" y="218"/>
                  </a:lnTo>
                  <a:lnTo>
                    <a:pt x="90" y="214"/>
                  </a:lnTo>
                  <a:lnTo>
                    <a:pt x="90" y="193"/>
                  </a:lnTo>
                  <a:lnTo>
                    <a:pt x="90" y="193"/>
                  </a:lnTo>
                  <a:lnTo>
                    <a:pt x="91" y="188"/>
                  </a:lnTo>
                  <a:lnTo>
                    <a:pt x="94" y="184"/>
                  </a:lnTo>
                  <a:lnTo>
                    <a:pt x="98" y="181"/>
                  </a:lnTo>
                  <a:lnTo>
                    <a:pt x="103" y="180"/>
                  </a:lnTo>
                  <a:lnTo>
                    <a:pt x="171" y="180"/>
                  </a:lnTo>
                  <a:lnTo>
                    <a:pt x="171" y="111"/>
                  </a:lnTo>
                  <a:lnTo>
                    <a:pt x="171" y="111"/>
                  </a:lnTo>
                  <a:lnTo>
                    <a:pt x="172" y="107"/>
                  </a:lnTo>
                  <a:lnTo>
                    <a:pt x="175" y="103"/>
                  </a:lnTo>
                  <a:lnTo>
                    <a:pt x="179" y="100"/>
                  </a:lnTo>
                  <a:lnTo>
                    <a:pt x="184" y="99"/>
                  </a:lnTo>
                  <a:lnTo>
                    <a:pt x="205" y="99"/>
                  </a:lnTo>
                  <a:lnTo>
                    <a:pt x="205" y="99"/>
                  </a:lnTo>
                  <a:lnTo>
                    <a:pt x="210" y="100"/>
                  </a:lnTo>
                  <a:lnTo>
                    <a:pt x="214" y="103"/>
                  </a:lnTo>
                  <a:lnTo>
                    <a:pt x="216" y="107"/>
                  </a:lnTo>
                  <a:lnTo>
                    <a:pt x="216" y="111"/>
                  </a:lnTo>
                  <a:lnTo>
                    <a:pt x="216" y="180"/>
                  </a:lnTo>
                  <a:lnTo>
                    <a:pt x="286" y="180"/>
                  </a:lnTo>
                  <a:lnTo>
                    <a:pt x="286" y="180"/>
                  </a:lnTo>
                  <a:lnTo>
                    <a:pt x="291" y="181"/>
                  </a:lnTo>
                  <a:lnTo>
                    <a:pt x="295" y="184"/>
                  </a:lnTo>
                  <a:lnTo>
                    <a:pt x="297" y="188"/>
                  </a:lnTo>
                  <a:lnTo>
                    <a:pt x="299" y="193"/>
                  </a:lnTo>
                  <a:lnTo>
                    <a:pt x="299"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483"/>
            <p:cNvSpPr>
              <a:spLocks/>
            </p:cNvSpPr>
            <p:nvPr/>
          </p:nvSpPr>
          <p:spPr bwMode="auto">
            <a:xfrm>
              <a:off x="7268245" y="5108787"/>
              <a:ext cx="315145" cy="408014"/>
            </a:xfrm>
            <a:custGeom>
              <a:avLst/>
              <a:gdLst>
                <a:gd name="T0" fmla="*/ 505 w 825"/>
                <a:gd name="T1" fmla="*/ 981 h 1070"/>
                <a:gd name="T2" fmla="*/ 369 w 825"/>
                <a:gd name="T3" fmla="*/ 980 h 1070"/>
                <a:gd name="T4" fmla="*/ 106 w 825"/>
                <a:gd name="T5" fmla="*/ 232 h 1070"/>
                <a:gd name="T6" fmla="*/ 202 w 825"/>
                <a:gd name="T7" fmla="*/ 231 h 1070"/>
                <a:gd name="T8" fmla="*/ 202 w 825"/>
                <a:gd name="T9" fmla="*/ 151 h 1070"/>
                <a:gd name="T10" fmla="*/ 189 w 825"/>
                <a:gd name="T11" fmla="*/ 101 h 1070"/>
                <a:gd name="T12" fmla="*/ 231 w 825"/>
                <a:gd name="T13" fmla="*/ 151 h 1070"/>
                <a:gd name="T14" fmla="*/ 219 w 825"/>
                <a:gd name="T15" fmla="*/ 231 h 1070"/>
                <a:gd name="T16" fmla="*/ 618 w 825"/>
                <a:gd name="T17" fmla="*/ 151 h 1070"/>
                <a:gd name="T18" fmla="*/ 606 w 825"/>
                <a:gd name="T19" fmla="*/ 101 h 1070"/>
                <a:gd name="T20" fmla="*/ 648 w 825"/>
                <a:gd name="T21" fmla="*/ 151 h 1070"/>
                <a:gd name="T22" fmla="*/ 635 w 825"/>
                <a:gd name="T23" fmla="*/ 231 h 1070"/>
                <a:gd name="T24" fmla="*/ 730 w 825"/>
                <a:gd name="T25" fmla="*/ 232 h 1070"/>
                <a:gd name="T26" fmla="*/ 730 w 825"/>
                <a:gd name="T27" fmla="*/ 576 h 1070"/>
                <a:gd name="T28" fmla="*/ 730 w 825"/>
                <a:gd name="T29" fmla="*/ 741 h 1070"/>
                <a:gd name="T30" fmla="*/ 747 w 825"/>
                <a:gd name="T31" fmla="*/ 741 h 1070"/>
                <a:gd name="T32" fmla="*/ 766 w 825"/>
                <a:gd name="T33" fmla="*/ 741 h 1070"/>
                <a:gd name="T34" fmla="*/ 807 w 825"/>
                <a:gd name="T35" fmla="*/ 748 h 1070"/>
                <a:gd name="T36" fmla="*/ 825 w 825"/>
                <a:gd name="T37" fmla="*/ 145 h 1070"/>
                <a:gd name="T38" fmla="*/ 684 w 825"/>
                <a:gd name="T39" fmla="*/ 145 h 1070"/>
                <a:gd name="T40" fmla="*/ 543 w 825"/>
                <a:gd name="T41" fmla="*/ 80 h 1070"/>
                <a:gd name="T42" fmla="*/ 543 w 825"/>
                <a:gd name="T43" fmla="*/ 77 h 1070"/>
                <a:gd name="T44" fmla="*/ 540 w 825"/>
                <a:gd name="T45" fmla="*/ 61 h 1070"/>
                <a:gd name="T46" fmla="*/ 533 w 825"/>
                <a:gd name="T47" fmla="*/ 47 h 1070"/>
                <a:gd name="T48" fmla="*/ 521 w 825"/>
                <a:gd name="T49" fmla="*/ 34 h 1070"/>
                <a:gd name="T50" fmla="*/ 505 w 825"/>
                <a:gd name="T51" fmla="*/ 22 h 1070"/>
                <a:gd name="T52" fmla="*/ 486 w 825"/>
                <a:gd name="T53" fmla="*/ 13 h 1070"/>
                <a:gd name="T54" fmla="*/ 463 w 825"/>
                <a:gd name="T55" fmla="*/ 7 h 1070"/>
                <a:gd name="T56" fmla="*/ 439 w 825"/>
                <a:gd name="T57" fmla="*/ 1 h 1070"/>
                <a:gd name="T58" fmla="*/ 413 w 825"/>
                <a:gd name="T59" fmla="*/ 0 h 1070"/>
                <a:gd name="T60" fmla="*/ 399 w 825"/>
                <a:gd name="T61" fmla="*/ 0 h 1070"/>
                <a:gd name="T62" fmla="*/ 375 w 825"/>
                <a:gd name="T63" fmla="*/ 4 h 1070"/>
                <a:gd name="T64" fmla="*/ 351 w 825"/>
                <a:gd name="T65" fmla="*/ 9 h 1070"/>
                <a:gd name="T66" fmla="*/ 330 w 825"/>
                <a:gd name="T67" fmla="*/ 18 h 1070"/>
                <a:gd name="T68" fmla="*/ 312 w 825"/>
                <a:gd name="T69" fmla="*/ 29 h 1070"/>
                <a:gd name="T70" fmla="*/ 299 w 825"/>
                <a:gd name="T71" fmla="*/ 40 h 1070"/>
                <a:gd name="T72" fmla="*/ 288 w 825"/>
                <a:gd name="T73" fmla="*/ 55 h 1070"/>
                <a:gd name="T74" fmla="*/ 283 w 825"/>
                <a:gd name="T75" fmla="*/ 69 h 1070"/>
                <a:gd name="T76" fmla="*/ 282 w 825"/>
                <a:gd name="T77" fmla="*/ 80 h 1070"/>
                <a:gd name="T78" fmla="*/ 142 w 825"/>
                <a:gd name="T79" fmla="*/ 145 h 1070"/>
                <a:gd name="T80" fmla="*/ 0 w 825"/>
                <a:gd name="T81" fmla="*/ 1070 h 1070"/>
                <a:gd name="T82" fmla="*/ 522 w 825"/>
                <a:gd name="T83" fmla="*/ 1070 h 1070"/>
                <a:gd name="T84" fmla="*/ 513 w 825"/>
                <a:gd name="T85" fmla="*/ 1041 h 1070"/>
                <a:gd name="T86" fmla="*/ 509 w 825"/>
                <a:gd name="T87" fmla="*/ 1027 h 1070"/>
                <a:gd name="T88" fmla="*/ 505 w 825"/>
                <a:gd name="T89" fmla="*/ 996 h 1070"/>
                <a:gd name="T90" fmla="*/ 505 w 825"/>
                <a:gd name="T91" fmla="*/ 981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5" h="1070">
                  <a:moveTo>
                    <a:pt x="505" y="981"/>
                  </a:moveTo>
                  <a:lnTo>
                    <a:pt x="505" y="981"/>
                  </a:lnTo>
                  <a:lnTo>
                    <a:pt x="505" y="980"/>
                  </a:lnTo>
                  <a:lnTo>
                    <a:pt x="369" y="980"/>
                  </a:lnTo>
                  <a:lnTo>
                    <a:pt x="106" y="696"/>
                  </a:lnTo>
                  <a:lnTo>
                    <a:pt x="106" y="232"/>
                  </a:lnTo>
                  <a:lnTo>
                    <a:pt x="202" y="232"/>
                  </a:lnTo>
                  <a:lnTo>
                    <a:pt x="202" y="231"/>
                  </a:lnTo>
                  <a:lnTo>
                    <a:pt x="202" y="231"/>
                  </a:lnTo>
                  <a:lnTo>
                    <a:pt x="202" y="151"/>
                  </a:lnTo>
                  <a:lnTo>
                    <a:pt x="189" y="151"/>
                  </a:lnTo>
                  <a:lnTo>
                    <a:pt x="189" y="101"/>
                  </a:lnTo>
                  <a:lnTo>
                    <a:pt x="231" y="101"/>
                  </a:lnTo>
                  <a:lnTo>
                    <a:pt x="231" y="151"/>
                  </a:lnTo>
                  <a:lnTo>
                    <a:pt x="219" y="151"/>
                  </a:lnTo>
                  <a:lnTo>
                    <a:pt x="219" y="231"/>
                  </a:lnTo>
                  <a:lnTo>
                    <a:pt x="618" y="231"/>
                  </a:lnTo>
                  <a:lnTo>
                    <a:pt x="618" y="151"/>
                  </a:lnTo>
                  <a:lnTo>
                    <a:pt x="606" y="151"/>
                  </a:lnTo>
                  <a:lnTo>
                    <a:pt x="606" y="101"/>
                  </a:lnTo>
                  <a:lnTo>
                    <a:pt x="648" y="101"/>
                  </a:lnTo>
                  <a:lnTo>
                    <a:pt x="648" y="151"/>
                  </a:lnTo>
                  <a:lnTo>
                    <a:pt x="635" y="151"/>
                  </a:lnTo>
                  <a:lnTo>
                    <a:pt x="635" y="231"/>
                  </a:lnTo>
                  <a:lnTo>
                    <a:pt x="635" y="232"/>
                  </a:lnTo>
                  <a:lnTo>
                    <a:pt x="730" y="232"/>
                  </a:lnTo>
                  <a:lnTo>
                    <a:pt x="730" y="521"/>
                  </a:lnTo>
                  <a:lnTo>
                    <a:pt x="730" y="576"/>
                  </a:lnTo>
                  <a:lnTo>
                    <a:pt x="730" y="631"/>
                  </a:lnTo>
                  <a:lnTo>
                    <a:pt x="730" y="741"/>
                  </a:lnTo>
                  <a:lnTo>
                    <a:pt x="730" y="741"/>
                  </a:lnTo>
                  <a:lnTo>
                    <a:pt x="747" y="741"/>
                  </a:lnTo>
                  <a:lnTo>
                    <a:pt x="747" y="741"/>
                  </a:lnTo>
                  <a:lnTo>
                    <a:pt x="766" y="741"/>
                  </a:lnTo>
                  <a:lnTo>
                    <a:pt x="787" y="743"/>
                  </a:lnTo>
                  <a:lnTo>
                    <a:pt x="807" y="748"/>
                  </a:lnTo>
                  <a:lnTo>
                    <a:pt x="825" y="754"/>
                  </a:lnTo>
                  <a:lnTo>
                    <a:pt x="825" y="145"/>
                  </a:lnTo>
                  <a:lnTo>
                    <a:pt x="685" y="145"/>
                  </a:lnTo>
                  <a:lnTo>
                    <a:pt x="684" y="145"/>
                  </a:lnTo>
                  <a:lnTo>
                    <a:pt x="684" y="80"/>
                  </a:lnTo>
                  <a:lnTo>
                    <a:pt x="543" y="80"/>
                  </a:lnTo>
                  <a:lnTo>
                    <a:pt x="543" y="77"/>
                  </a:lnTo>
                  <a:lnTo>
                    <a:pt x="543" y="77"/>
                  </a:lnTo>
                  <a:lnTo>
                    <a:pt x="543" y="69"/>
                  </a:lnTo>
                  <a:lnTo>
                    <a:pt x="540" y="61"/>
                  </a:lnTo>
                  <a:lnTo>
                    <a:pt x="538" y="55"/>
                  </a:lnTo>
                  <a:lnTo>
                    <a:pt x="533" y="47"/>
                  </a:lnTo>
                  <a:lnTo>
                    <a:pt x="527" y="40"/>
                  </a:lnTo>
                  <a:lnTo>
                    <a:pt x="521" y="34"/>
                  </a:lnTo>
                  <a:lnTo>
                    <a:pt x="513" y="29"/>
                  </a:lnTo>
                  <a:lnTo>
                    <a:pt x="505" y="22"/>
                  </a:lnTo>
                  <a:lnTo>
                    <a:pt x="496" y="18"/>
                  </a:lnTo>
                  <a:lnTo>
                    <a:pt x="486" y="13"/>
                  </a:lnTo>
                  <a:lnTo>
                    <a:pt x="475" y="9"/>
                  </a:lnTo>
                  <a:lnTo>
                    <a:pt x="463" y="7"/>
                  </a:lnTo>
                  <a:lnTo>
                    <a:pt x="452" y="4"/>
                  </a:lnTo>
                  <a:lnTo>
                    <a:pt x="439" y="1"/>
                  </a:lnTo>
                  <a:lnTo>
                    <a:pt x="426" y="0"/>
                  </a:lnTo>
                  <a:lnTo>
                    <a:pt x="413" y="0"/>
                  </a:lnTo>
                  <a:lnTo>
                    <a:pt x="413" y="0"/>
                  </a:lnTo>
                  <a:lnTo>
                    <a:pt x="399" y="0"/>
                  </a:lnTo>
                  <a:lnTo>
                    <a:pt x="386" y="1"/>
                  </a:lnTo>
                  <a:lnTo>
                    <a:pt x="375" y="4"/>
                  </a:lnTo>
                  <a:lnTo>
                    <a:pt x="362" y="7"/>
                  </a:lnTo>
                  <a:lnTo>
                    <a:pt x="351" y="9"/>
                  </a:lnTo>
                  <a:lnTo>
                    <a:pt x="339" y="13"/>
                  </a:lnTo>
                  <a:lnTo>
                    <a:pt x="330" y="18"/>
                  </a:lnTo>
                  <a:lnTo>
                    <a:pt x="321" y="22"/>
                  </a:lnTo>
                  <a:lnTo>
                    <a:pt x="312" y="29"/>
                  </a:lnTo>
                  <a:lnTo>
                    <a:pt x="305" y="34"/>
                  </a:lnTo>
                  <a:lnTo>
                    <a:pt x="299" y="40"/>
                  </a:lnTo>
                  <a:lnTo>
                    <a:pt x="292" y="47"/>
                  </a:lnTo>
                  <a:lnTo>
                    <a:pt x="288" y="55"/>
                  </a:lnTo>
                  <a:lnTo>
                    <a:pt x="286" y="61"/>
                  </a:lnTo>
                  <a:lnTo>
                    <a:pt x="283" y="69"/>
                  </a:lnTo>
                  <a:lnTo>
                    <a:pt x="282" y="77"/>
                  </a:lnTo>
                  <a:lnTo>
                    <a:pt x="282" y="80"/>
                  </a:lnTo>
                  <a:lnTo>
                    <a:pt x="142" y="80"/>
                  </a:lnTo>
                  <a:lnTo>
                    <a:pt x="142" y="145"/>
                  </a:lnTo>
                  <a:lnTo>
                    <a:pt x="0" y="145"/>
                  </a:lnTo>
                  <a:lnTo>
                    <a:pt x="0" y="1070"/>
                  </a:lnTo>
                  <a:lnTo>
                    <a:pt x="522" y="1070"/>
                  </a:lnTo>
                  <a:lnTo>
                    <a:pt x="522" y="1070"/>
                  </a:lnTo>
                  <a:lnTo>
                    <a:pt x="517" y="1055"/>
                  </a:lnTo>
                  <a:lnTo>
                    <a:pt x="513" y="1041"/>
                  </a:lnTo>
                  <a:lnTo>
                    <a:pt x="513" y="1041"/>
                  </a:lnTo>
                  <a:lnTo>
                    <a:pt x="509" y="1027"/>
                  </a:lnTo>
                  <a:lnTo>
                    <a:pt x="508" y="1012"/>
                  </a:lnTo>
                  <a:lnTo>
                    <a:pt x="505" y="996"/>
                  </a:lnTo>
                  <a:lnTo>
                    <a:pt x="505" y="981"/>
                  </a:lnTo>
                  <a:lnTo>
                    <a:pt x="505" y="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1484"/>
            <p:cNvSpPr>
              <a:spLocks/>
            </p:cNvSpPr>
            <p:nvPr/>
          </p:nvSpPr>
          <p:spPr bwMode="auto">
            <a:xfrm>
              <a:off x="7327621" y="5219925"/>
              <a:ext cx="200962" cy="240546"/>
            </a:xfrm>
            <a:custGeom>
              <a:avLst/>
              <a:gdLst>
                <a:gd name="T0" fmla="*/ 530 w 530"/>
                <a:gd name="T1" fmla="*/ 458 h 633"/>
                <a:gd name="T2" fmla="*/ 530 w 530"/>
                <a:gd name="T3" fmla="*/ 286 h 633"/>
                <a:gd name="T4" fmla="*/ 530 w 530"/>
                <a:gd name="T5" fmla="*/ 231 h 633"/>
                <a:gd name="T6" fmla="*/ 530 w 530"/>
                <a:gd name="T7" fmla="*/ 0 h 633"/>
                <a:gd name="T8" fmla="*/ 0 w 530"/>
                <a:gd name="T9" fmla="*/ 0 h 633"/>
                <a:gd name="T10" fmla="*/ 0 w 530"/>
                <a:gd name="T11" fmla="*/ 396 h 633"/>
                <a:gd name="T12" fmla="*/ 231 w 530"/>
                <a:gd name="T13" fmla="*/ 396 h 633"/>
                <a:gd name="T14" fmla="*/ 231 w 530"/>
                <a:gd name="T15" fmla="*/ 633 h 633"/>
                <a:gd name="T16" fmla="*/ 359 w 530"/>
                <a:gd name="T17" fmla="*/ 633 h 633"/>
                <a:gd name="T18" fmla="*/ 359 w 530"/>
                <a:gd name="T19" fmla="*/ 633 h 633"/>
                <a:gd name="T20" fmla="*/ 364 w 530"/>
                <a:gd name="T21" fmla="*/ 618 h 633"/>
                <a:gd name="T22" fmla="*/ 369 w 530"/>
                <a:gd name="T23" fmla="*/ 602 h 633"/>
                <a:gd name="T24" fmla="*/ 376 w 530"/>
                <a:gd name="T25" fmla="*/ 588 h 633"/>
                <a:gd name="T26" fmla="*/ 382 w 530"/>
                <a:gd name="T27" fmla="*/ 573 h 633"/>
                <a:gd name="T28" fmla="*/ 391 w 530"/>
                <a:gd name="T29" fmla="*/ 560 h 633"/>
                <a:gd name="T30" fmla="*/ 401 w 530"/>
                <a:gd name="T31" fmla="*/ 547 h 633"/>
                <a:gd name="T32" fmla="*/ 410 w 530"/>
                <a:gd name="T33" fmla="*/ 534 h 633"/>
                <a:gd name="T34" fmla="*/ 421 w 530"/>
                <a:gd name="T35" fmla="*/ 522 h 633"/>
                <a:gd name="T36" fmla="*/ 432 w 530"/>
                <a:gd name="T37" fmla="*/ 512 h 633"/>
                <a:gd name="T38" fmla="*/ 445 w 530"/>
                <a:gd name="T39" fmla="*/ 501 h 633"/>
                <a:gd name="T40" fmla="*/ 458 w 530"/>
                <a:gd name="T41" fmla="*/ 492 h 633"/>
                <a:gd name="T42" fmla="*/ 471 w 530"/>
                <a:gd name="T43" fmla="*/ 483 h 633"/>
                <a:gd name="T44" fmla="*/ 485 w 530"/>
                <a:gd name="T45" fmla="*/ 475 h 633"/>
                <a:gd name="T46" fmla="*/ 500 w 530"/>
                <a:gd name="T47" fmla="*/ 469 h 633"/>
                <a:gd name="T48" fmla="*/ 514 w 530"/>
                <a:gd name="T49" fmla="*/ 464 h 633"/>
                <a:gd name="T50" fmla="*/ 530 w 530"/>
                <a:gd name="T51" fmla="*/ 458 h 633"/>
                <a:gd name="T52" fmla="*/ 530 w 530"/>
                <a:gd name="T53" fmla="*/ 45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0" h="633">
                  <a:moveTo>
                    <a:pt x="530" y="458"/>
                  </a:moveTo>
                  <a:lnTo>
                    <a:pt x="530" y="286"/>
                  </a:lnTo>
                  <a:lnTo>
                    <a:pt x="530" y="231"/>
                  </a:lnTo>
                  <a:lnTo>
                    <a:pt x="530" y="0"/>
                  </a:lnTo>
                  <a:lnTo>
                    <a:pt x="0" y="0"/>
                  </a:lnTo>
                  <a:lnTo>
                    <a:pt x="0" y="396"/>
                  </a:lnTo>
                  <a:lnTo>
                    <a:pt x="231" y="396"/>
                  </a:lnTo>
                  <a:lnTo>
                    <a:pt x="231" y="633"/>
                  </a:lnTo>
                  <a:lnTo>
                    <a:pt x="359" y="633"/>
                  </a:lnTo>
                  <a:lnTo>
                    <a:pt x="359" y="633"/>
                  </a:lnTo>
                  <a:lnTo>
                    <a:pt x="364" y="618"/>
                  </a:lnTo>
                  <a:lnTo>
                    <a:pt x="369" y="602"/>
                  </a:lnTo>
                  <a:lnTo>
                    <a:pt x="376" y="588"/>
                  </a:lnTo>
                  <a:lnTo>
                    <a:pt x="382" y="573"/>
                  </a:lnTo>
                  <a:lnTo>
                    <a:pt x="391" y="560"/>
                  </a:lnTo>
                  <a:lnTo>
                    <a:pt x="401" y="547"/>
                  </a:lnTo>
                  <a:lnTo>
                    <a:pt x="410" y="534"/>
                  </a:lnTo>
                  <a:lnTo>
                    <a:pt x="421" y="522"/>
                  </a:lnTo>
                  <a:lnTo>
                    <a:pt x="432" y="512"/>
                  </a:lnTo>
                  <a:lnTo>
                    <a:pt x="445" y="501"/>
                  </a:lnTo>
                  <a:lnTo>
                    <a:pt x="458" y="492"/>
                  </a:lnTo>
                  <a:lnTo>
                    <a:pt x="471" y="483"/>
                  </a:lnTo>
                  <a:lnTo>
                    <a:pt x="485" y="475"/>
                  </a:lnTo>
                  <a:lnTo>
                    <a:pt x="500" y="469"/>
                  </a:lnTo>
                  <a:lnTo>
                    <a:pt x="514" y="464"/>
                  </a:lnTo>
                  <a:lnTo>
                    <a:pt x="530" y="458"/>
                  </a:lnTo>
                  <a:lnTo>
                    <a:pt x="53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cxnSp>
        <p:nvCxnSpPr>
          <p:cNvPr id="15" name="Straight Connector 8"/>
          <p:cNvCxnSpPr/>
          <p:nvPr/>
        </p:nvCxnSpPr>
        <p:spPr>
          <a:xfrm>
            <a:off x="715094" y="1445920"/>
            <a:ext cx="2441067" cy="14170"/>
          </a:xfrm>
          <a:prstGeom prst="line">
            <a:avLst/>
          </a:prstGeom>
          <a:ln w="28575">
            <a:solidFill>
              <a:srgbClr val="DBDDE5"/>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849264" y="1876876"/>
            <a:ext cx="738242" cy="654817"/>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prstClr val="white"/>
                </a:solidFill>
              </a:rPr>
              <a:t>01</a:t>
            </a:r>
            <a:endParaRPr lang="zh-CN" altLang="en-US" sz="2400">
              <a:solidFill>
                <a:prstClr val="white"/>
              </a:solidFill>
            </a:endParaRPr>
          </a:p>
        </p:txBody>
      </p:sp>
      <p:sp>
        <p:nvSpPr>
          <p:cNvPr id="16" name="TextBox 1"/>
          <p:cNvSpPr txBox="1"/>
          <p:nvPr/>
        </p:nvSpPr>
        <p:spPr>
          <a:xfrm>
            <a:off x="1721003" y="2022158"/>
            <a:ext cx="918958" cy="461665"/>
          </a:xfrm>
          <a:prstGeom prst="rect">
            <a:avLst/>
          </a:prstGeom>
          <a:noFill/>
        </p:spPr>
        <p:txBody>
          <a:bodyPr wrap="square" rtlCol="0">
            <a:spAutoFit/>
          </a:bodyPr>
          <a:lstStyle/>
          <a:p>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前期</a:t>
            </a:r>
            <a:endParaRPr 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 name="矩形 6"/>
          <p:cNvSpPr/>
          <p:nvPr/>
        </p:nvSpPr>
        <p:spPr>
          <a:xfrm>
            <a:off x="849264" y="3011180"/>
            <a:ext cx="738242" cy="654817"/>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prstClr val="white"/>
                </a:solidFill>
              </a:rPr>
              <a:t>02</a:t>
            </a:r>
            <a:endParaRPr lang="zh-CN" altLang="en-US" sz="2400">
              <a:solidFill>
                <a:prstClr val="white"/>
              </a:solidFill>
            </a:endParaRPr>
          </a:p>
        </p:txBody>
      </p:sp>
      <p:sp>
        <p:nvSpPr>
          <p:cNvPr id="17" name="TextBox 7"/>
          <p:cNvSpPr txBox="1"/>
          <p:nvPr/>
        </p:nvSpPr>
        <p:spPr>
          <a:xfrm>
            <a:off x="1721002" y="3153922"/>
            <a:ext cx="2956774" cy="461665"/>
          </a:xfrm>
          <a:prstGeom prst="rect">
            <a:avLst/>
          </a:prstGeom>
          <a:noFill/>
        </p:spPr>
        <p:txBody>
          <a:bodyPr wrap="square" rtlCol="0">
            <a:spAutoFit/>
          </a:bodyPr>
          <a:lstStyle/>
          <a:p>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调度</a:t>
            </a:r>
            <a:endParaRPr 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 name="矩形 7"/>
          <p:cNvSpPr/>
          <p:nvPr/>
        </p:nvSpPr>
        <p:spPr>
          <a:xfrm>
            <a:off x="849264" y="4278223"/>
            <a:ext cx="738242" cy="654817"/>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prstClr val="white"/>
                </a:solidFill>
              </a:rPr>
              <a:t>03</a:t>
            </a:r>
            <a:endParaRPr lang="zh-CN" altLang="en-US" sz="2400">
              <a:solidFill>
                <a:prstClr val="white"/>
              </a:solidFill>
            </a:endParaRPr>
          </a:p>
        </p:txBody>
      </p:sp>
      <p:sp>
        <p:nvSpPr>
          <p:cNvPr id="18" name="TextBox 1"/>
          <p:cNvSpPr txBox="1"/>
          <p:nvPr/>
        </p:nvSpPr>
        <p:spPr>
          <a:xfrm>
            <a:off x="1721000" y="4420963"/>
            <a:ext cx="3042727" cy="461665"/>
          </a:xfrm>
          <a:prstGeom prst="rect">
            <a:avLst/>
          </a:prstGeom>
          <a:noFill/>
        </p:spPr>
        <p:txBody>
          <a:bodyPr wrap="square" rtlCol="0">
            <a:spAutoFit/>
          </a:bodyPr>
          <a:lstStyle/>
          <a:p>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规划</a:t>
            </a:r>
            <a:endParaRPr 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9" name="矩形 8"/>
          <p:cNvSpPr/>
          <p:nvPr/>
        </p:nvSpPr>
        <p:spPr>
          <a:xfrm>
            <a:off x="849264" y="5545261"/>
            <a:ext cx="738242" cy="654817"/>
          </a:xfrm>
          <a:prstGeom prst="rect">
            <a:avLst/>
          </a:prstGeom>
          <a:solidFill>
            <a:srgbClr val="434E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prstClr val="white"/>
                </a:solidFill>
              </a:rPr>
              <a:t>04</a:t>
            </a:r>
            <a:endParaRPr lang="zh-CN" altLang="en-US" sz="2400">
              <a:solidFill>
                <a:prstClr val="white"/>
              </a:solidFill>
            </a:endParaRPr>
          </a:p>
        </p:txBody>
      </p:sp>
      <p:sp>
        <p:nvSpPr>
          <p:cNvPr id="19" name="TextBox 18"/>
          <p:cNvSpPr txBox="1"/>
          <p:nvPr/>
        </p:nvSpPr>
        <p:spPr>
          <a:xfrm>
            <a:off x="1721000" y="5688004"/>
            <a:ext cx="2956775" cy="461665"/>
          </a:xfrm>
          <a:prstGeom prst="rect">
            <a:avLst/>
          </a:prstGeom>
          <a:noFill/>
        </p:spPr>
        <p:txBody>
          <a:bodyPr wrap="square" rtlCol="0">
            <a:spAutoFit/>
          </a:bodyPr>
          <a:lstStyle/>
          <a:p>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cs typeface="Open Sans" panose="020B0606030504020204" pitchFamily="34" charset="0"/>
              </a:rPr>
              <a:t>科研</a:t>
            </a:r>
            <a:endParaRPr lang="en-US" sz="2400" dirty="0">
              <a:solidFill>
                <a:prstClr val="black">
                  <a:lumMod val="75000"/>
                  <a:lumOff val="2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2" name="矩形 21"/>
          <p:cNvSpPr/>
          <p:nvPr/>
        </p:nvSpPr>
        <p:spPr>
          <a:xfrm>
            <a:off x="3289657" y="1672352"/>
            <a:ext cx="4468000" cy="133882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C00000"/>
                </a:solidFill>
                <a:latin typeface="微软雅黑" panose="020B0503020204020204" pitchFamily="34" charset="-122"/>
                <a:ea typeface="微软雅黑" panose="020B0503020204020204" pitchFamily="34" charset="-122"/>
              </a:rPr>
              <a:t>吴淞江行洪工程可研协调汇总</a:t>
            </a:r>
          </a:p>
          <a:p>
            <a:pPr marL="285750" indent="-285750">
              <a:lnSpc>
                <a:spcPct val="150000"/>
              </a:lnSpc>
              <a:buFont typeface="Arial" panose="020B0604020202020204" pitchFamily="34" charset="0"/>
              <a:buChar char="•"/>
            </a:pPr>
            <a:r>
              <a:rPr lang="zh-CN" altLang="en-US" dirty="0">
                <a:solidFill>
                  <a:srgbClr val="C00000"/>
                </a:solidFill>
                <a:latin typeface="微软雅黑" panose="020B0503020204020204" pitchFamily="34" charset="-122"/>
                <a:ea typeface="微软雅黑" panose="020B0503020204020204" pitchFamily="34" charset="-122"/>
              </a:rPr>
              <a:t>太浦河后续工程可研关键技术问题研究及技术协调</a:t>
            </a:r>
          </a:p>
        </p:txBody>
      </p:sp>
      <p:sp>
        <p:nvSpPr>
          <p:cNvPr id="23" name="矩形 22"/>
          <p:cNvSpPr/>
          <p:nvPr/>
        </p:nvSpPr>
        <p:spPr>
          <a:xfrm>
            <a:off x="3289655" y="3199111"/>
            <a:ext cx="3012363" cy="424732"/>
          </a:xfrm>
          <a:prstGeom prst="rect">
            <a:avLst/>
          </a:prstGeom>
        </p:spPr>
        <p:txBody>
          <a:bodyPr wrap="none">
            <a:spAutoFit/>
          </a:bodyPr>
          <a:lstStyle/>
          <a:p>
            <a:pPr marL="285750" indent="-285750">
              <a:lnSpc>
                <a:spcPct val="120000"/>
              </a:lnSpc>
              <a:spcBef>
                <a:spcPts val="1000"/>
              </a:spcBef>
              <a:spcAft>
                <a:spcPts val="12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太湖流域水资源调度方案</a:t>
            </a:r>
            <a:endParaRPr lang="en-US" altLang="zh-CN" dirty="0">
              <a:latin typeface="微软雅黑" panose="020B0503020204020204" pitchFamily="34" charset="-122"/>
              <a:ea typeface="微软雅黑" panose="020B0503020204020204" pitchFamily="34" charset="-122"/>
            </a:endParaRPr>
          </a:p>
        </p:txBody>
      </p:sp>
      <p:sp>
        <p:nvSpPr>
          <p:cNvPr id="25" name="矩形 24"/>
          <p:cNvSpPr/>
          <p:nvPr/>
        </p:nvSpPr>
        <p:spPr>
          <a:xfrm>
            <a:off x="3289657" y="4033684"/>
            <a:ext cx="4468000" cy="133882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太湖流域片水利发展“十三五”规划</a:t>
            </a:r>
          </a:p>
          <a:p>
            <a:pPr marL="285750" indent="-285750">
              <a:lnSpc>
                <a:spcPct val="150000"/>
              </a:lnSpc>
              <a:buFont typeface="Arial" panose="020B0604020202020204" pitchFamily="34" charset="0"/>
              <a:buChar char="•"/>
            </a:pPr>
            <a:r>
              <a:rPr lang="zh-CN" altLang="en-US" dirty="0">
                <a:solidFill>
                  <a:srgbClr val="C00000"/>
                </a:solidFill>
                <a:latin typeface="微软雅黑" panose="020B0503020204020204" pitchFamily="34" charset="-122"/>
                <a:ea typeface="微软雅黑" panose="020B0503020204020204" pitchFamily="34" charset="-122"/>
              </a:rPr>
              <a:t>福安市水利发展“十三五”规划</a:t>
            </a:r>
            <a:endParaRPr lang="en-US" altLang="zh-CN"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周宁县水利发展“十三五”规划</a:t>
            </a:r>
            <a:endParaRPr lang="en-US" altLang="zh-CN" dirty="0">
              <a:latin typeface="微软雅黑" panose="020B0503020204020204" pitchFamily="34" charset="-122"/>
              <a:ea typeface="微软雅黑" panose="020B0503020204020204" pitchFamily="34" charset="-122"/>
            </a:endParaRPr>
          </a:p>
        </p:txBody>
      </p:sp>
      <p:sp>
        <p:nvSpPr>
          <p:cNvPr id="27" name="矩形 26"/>
          <p:cNvSpPr/>
          <p:nvPr/>
        </p:nvSpPr>
        <p:spPr>
          <a:xfrm>
            <a:off x="3289655" y="5779058"/>
            <a:ext cx="4468002" cy="757130"/>
          </a:xfrm>
          <a:prstGeom prst="rect">
            <a:avLst/>
          </a:prstGeom>
        </p:spPr>
        <p:txBody>
          <a:bodyPr wrap="square">
            <a:spAutoFit/>
          </a:bodyPr>
          <a:lstStyle/>
          <a:p>
            <a:pPr marL="285750" indent="-285750">
              <a:lnSpc>
                <a:spcPct val="120000"/>
              </a:lnSpc>
              <a:spcBef>
                <a:spcPts val="1000"/>
              </a:spcBef>
              <a:spcAft>
                <a:spcPts val="12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城镇化快速发展背景下太湖流域防洪关键问题</a:t>
            </a:r>
            <a:endParaRPr lang="en-US" altLang="zh-CN" dirty="0">
              <a:latin typeface="微软雅黑" panose="020B0503020204020204" pitchFamily="34" charset="-122"/>
              <a:ea typeface="微软雅黑" panose="020B0503020204020204" pitchFamily="34" charset="-122"/>
            </a:endParaRPr>
          </a:p>
        </p:txBody>
      </p:sp>
      <p:sp>
        <p:nvSpPr>
          <p:cNvPr id="29" name="内容占位符 4"/>
          <p:cNvSpPr txBox="1">
            <a:spLocks/>
          </p:cNvSpPr>
          <p:nvPr/>
        </p:nvSpPr>
        <p:spPr>
          <a:xfrm>
            <a:off x="7757657" y="1144810"/>
            <a:ext cx="4497394" cy="1386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杭嘉湖区引排格局变化分析报告</a:t>
            </a:r>
            <a:r>
              <a:rPr lang="en-US" altLang="zh-CN" sz="1800" dirty="0">
                <a:latin typeface="微软雅黑" panose="020B0503020204020204" pitchFamily="34" charset="-122"/>
                <a:ea typeface="微软雅黑" panose="020B0503020204020204" pitchFamily="34" charset="-122"/>
              </a:rPr>
              <a:t>》</a:t>
            </a:r>
          </a:p>
          <a:p>
            <a:pPr marL="0" indent="0">
              <a:lnSpc>
                <a:spcPct val="150000"/>
              </a:lnSpc>
              <a:spcBef>
                <a:spcPts val="0"/>
              </a:spcBef>
              <a:buNone/>
            </a:pP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吴淞江工程效果分析报告</a:t>
            </a:r>
            <a:r>
              <a:rPr lang="en-US" altLang="zh-CN" sz="1800" dirty="0">
                <a:latin typeface="微软雅黑" panose="020B0503020204020204" pitchFamily="34" charset="-122"/>
                <a:ea typeface="微软雅黑" panose="020B0503020204020204" pitchFamily="34" charset="-122"/>
              </a:rPr>
              <a:t>》</a:t>
            </a:r>
          </a:p>
          <a:p>
            <a:pPr marL="0" indent="0">
              <a:lnSpc>
                <a:spcPct val="150000"/>
              </a:lnSpc>
              <a:spcBef>
                <a:spcPts val="0"/>
              </a:spcBef>
              <a:buNone/>
            </a:pP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吴淞江行洪工程总体布局方案研究报告</a:t>
            </a:r>
            <a:r>
              <a:rPr lang="en-US" altLang="zh-CN" sz="1800" dirty="0">
                <a:latin typeface="微软雅黑" panose="020B0503020204020204" pitchFamily="34" charset="-122"/>
                <a:ea typeface="微软雅黑" panose="020B0503020204020204" pitchFamily="34" charset="-122"/>
              </a:rPr>
              <a:t>》</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150" y="3671122"/>
            <a:ext cx="1788239" cy="252895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50" y="3687239"/>
            <a:ext cx="1793538" cy="2536327"/>
          </a:xfrm>
          <a:prstGeom prst="rect">
            <a:avLst/>
          </a:prstGeom>
        </p:spPr>
      </p:pic>
      <p:cxnSp>
        <p:nvCxnSpPr>
          <p:cNvPr id="20" name="直接连接符 19"/>
          <p:cNvCxnSpPr/>
          <p:nvPr/>
        </p:nvCxnSpPr>
        <p:spPr>
          <a:xfrm>
            <a:off x="7784953" y="1100361"/>
            <a:ext cx="0" cy="152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6769290" y="1876876"/>
            <a:ext cx="988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55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500" fill="hold"/>
                                        <p:tgtEl>
                                          <p:spTgt spid="1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43054" y="277085"/>
            <a:ext cx="5217087" cy="1482650"/>
            <a:chOff x="194084" y="-98421"/>
            <a:chExt cx="3441064" cy="1482650"/>
          </a:xfrm>
        </p:grpSpPr>
        <p:grpSp>
          <p:nvGrpSpPr>
            <p:cNvPr id="7" name="组合 6"/>
            <p:cNvGrpSpPr/>
            <p:nvPr/>
          </p:nvGrpSpPr>
          <p:grpSpPr>
            <a:xfrm>
              <a:off x="194084" y="186718"/>
              <a:ext cx="489496" cy="456186"/>
              <a:chOff x="1515290" y="770709"/>
              <a:chExt cx="511608" cy="476793"/>
            </a:xfrm>
          </p:grpSpPr>
          <p:sp>
            <p:nvSpPr>
              <p:cNvPr id="11" name="菱形 10"/>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连接符 7"/>
            <p:cNvCxnSpPr/>
            <p:nvPr/>
          </p:nvCxnSpPr>
          <p:spPr>
            <a:xfrm>
              <a:off x="650155" y="642904"/>
              <a:ext cx="2984993" cy="0"/>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415480" y="459883"/>
              <a:ext cx="0" cy="313508"/>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70096" y="-98421"/>
              <a:ext cx="2665052" cy="1482650"/>
            </a:xfrm>
            <a:prstGeom prst="rect">
              <a:avLst/>
            </a:prstGeom>
            <a:noFill/>
          </p:spPr>
          <p:txBody>
            <a:bodyPr wrap="square" rtlCol="0">
              <a:spAutoFit/>
            </a:bodyPr>
            <a:lstStyle/>
            <a:p>
              <a:pPr>
                <a:lnSpc>
                  <a:spcPct val="150000"/>
                </a:lnSpc>
              </a:pPr>
              <a:r>
                <a:rPr lang="zh-CN" altLang="en-US" sz="3200" dirty="0">
                  <a:latin typeface="微软雅黑" panose="020B0503020204020204" pitchFamily="34" charset="-122"/>
                  <a:ea typeface="微软雅黑" panose="020B0503020204020204" pitchFamily="34" charset="-122"/>
                </a:rPr>
                <a:t>任务书</a:t>
              </a:r>
              <a:r>
                <a:rPr lang="en-US" altLang="zh-CN" sz="3200" dirty="0">
                  <a:latin typeface="微软雅黑" panose="020B0503020204020204" pitchFamily="34" charset="-122"/>
                  <a:ea typeface="微软雅黑" panose="020B0503020204020204" pitchFamily="34" charset="-122"/>
                </a:rPr>
                <a:t>&amp;</a:t>
              </a:r>
              <a:r>
                <a:rPr lang="zh-CN" altLang="en-US" sz="3200" dirty="0">
                  <a:latin typeface="微软雅黑" panose="020B0503020204020204" pitchFamily="34" charset="-122"/>
                  <a:ea typeface="微软雅黑" panose="020B0503020204020204" pitchFamily="34" charset="-122"/>
                </a:rPr>
                <a:t>工作</a:t>
              </a:r>
              <a:r>
                <a:rPr lang="zh-CN" altLang="en-US" sz="3200" dirty="0" smtClean="0">
                  <a:latin typeface="微软雅黑" panose="020B0503020204020204" pitchFamily="34" charset="-122"/>
                  <a:ea typeface="微软雅黑" panose="020B0503020204020204" pitchFamily="34" charset="-122"/>
                </a:rPr>
                <a:t>大纲</a:t>
              </a:r>
              <a:endParaRPr lang="en-US" altLang="zh-CN" sz="3200" dirty="0">
                <a:latin typeface="微软雅黑" panose="020B0503020204020204" pitchFamily="34" charset="-122"/>
                <a:ea typeface="微软雅黑" panose="020B0503020204020204" pitchFamily="34" charset="-122"/>
              </a:endParaRPr>
            </a:p>
          </p:txBody>
        </p:sp>
      </p:grpSp>
      <p:sp>
        <p:nvSpPr>
          <p:cNvPr id="2" name="矩形 1"/>
          <p:cNvSpPr/>
          <p:nvPr/>
        </p:nvSpPr>
        <p:spPr>
          <a:xfrm>
            <a:off x="1085191" y="1603507"/>
            <a:ext cx="9662327" cy="4980851"/>
          </a:xfrm>
          <a:prstGeom prst="rect">
            <a:avLst/>
          </a:prstGeom>
        </p:spPr>
        <p:txBody>
          <a:bodyPr wrap="square">
            <a:spAutoFit/>
          </a:bodyPr>
          <a:lstStyle/>
          <a:p>
            <a:pPr marL="285750" indent="-285750">
              <a:lnSpc>
                <a:spcPct val="120000"/>
              </a:lnSpc>
              <a:spcBef>
                <a:spcPts val="1000"/>
              </a:spcBef>
              <a:spcAft>
                <a:spcPts val="1200"/>
              </a:spcAft>
              <a:buFont typeface="Arial" panose="020B0604020202020204" pitchFamily="34" charset="0"/>
              <a:buChar char="•"/>
            </a:pPr>
            <a:r>
              <a:rPr lang="en-US" altLang="zh-CN" sz="2400" dirty="0" smtClean="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太湖流域防洪规划中期评估任务书</a:t>
            </a:r>
            <a:r>
              <a:rPr lang="en-US" altLang="zh-CN" sz="2400" dirty="0">
                <a:latin typeface="微软雅黑" panose="020B0503020204020204" pitchFamily="34" charset="-122"/>
                <a:ea typeface="微软雅黑" panose="020B0503020204020204" pitchFamily="34" charset="-122"/>
              </a:rPr>
              <a:t>》</a:t>
            </a:r>
          </a:p>
          <a:p>
            <a:pPr marL="285750" indent="-285750">
              <a:lnSpc>
                <a:spcPct val="120000"/>
              </a:lnSpc>
              <a:spcBef>
                <a:spcPts val="1000"/>
              </a:spcBef>
              <a:spcAft>
                <a:spcPts val="1200"/>
              </a:spcAft>
              <a:buFont typeface="Arial" panose="020B0604020202020204" pitchFamily="34" charset="0"/>
              <a:buChar char="•"/>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“智慧太湖”总体规划编制项目任务书</a:t>
            </a:r>
            <a:r>
              <a:rPr lang="en-US" altLang="zh-CN" sz="2400" dirty="0">
                <a:latin typeface="微软雅黑" panose="020B0503020204020204" pitchFamily="34" charset="-122"/>
                <a:ea typeface="微软雅黑" panose="020B0503020204020204" pitchFamily="34" charset="-122"/>
              </a:rPr>
              <a:t>》</a:t>
            </a:r>
          </a:p>
          <a:p>
            <a:pPr marL="285750" indent="-285750">
              <a:lnSpc>
                <a:spcPct val="120000"/>
              </a:lnSpc>
              <a:spcBef>
                <a:spcPts val="1000"/>
              </a:spcBef>
              <a:spcAft>
                <a:spcPts val="1200"/>
              </a:spcAft>
              <a:buFont typeface="Arial" panose="020B0604020202020204" pitchFamily="34" charset="0"/>
              <a:buChar char="•"/>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淀山湖岸线利用管理规划任务书</a:t>
            </a:r>
            <a:r>
              <a:rPr lang="en-US" altLang="zh-CN" sz="2400" dirty="0">
                <a:latin typeface="微软雅黑" panose="020B0503020204020204" pitchFamily="34" charset="-122"/>
                <a:ea typeface="微软雅黑" panose="020B0503020204020204" pitchFamily="34" charset="-122"/>
              </a:rPr>
              <a:t>》</a:t>
            </a:r>
          </a:p>
          <a:p>
            <a:pPr marL="285750" indent="-285750">
              <a:lnSpc>
                <a:spcPct val="120000"/>
              </a:lnSpc>
              <a:spcBef>
                <a:spcPts val="1000"/>
              </a:spcBef>
              <a:spcAft>
                <a:spcPts val="1200"/>
              </a:spcAft>
              <a:buFont typeface="Arial" panose="020B0604020202020204" pitchFamily="34" charset="0"/>
              <a:buChar char="•"/>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望虞河扩大工程节约用地工程方案研究项目任务书</a:t>
            </a:r>
            <a:r>
              <a:rPr lang="en-US" altLang="zh-CN" sz="2400" dirty="0">
                <a:latin typeface="微软雅黑" panose="020B0503020204020204" pitchFamily="34" charset="-122"/>
                <a:ea typeface="微软雅黑" panose="020B0503020204020204" pitchFamily="34" charset="-122"/>
              </a:rPr>
              <a:t>》</a:t>
            </a:r>
          </a:p>
          <a:p>
            <a:pPr marL="285750" indent="-285750">
              <a:lnSpc>
                <a:spcPct val="120000"/>
              </a:lnSpc>
              <a:spcBef>
                <a:spcPts val="1000"/>
              </a:spcBef>
              <a:spcAft>
                <a:spcPts val="1200"/>
              </a:spcAft>
              <a:buFont typeface="Arial" panose="020B0604020202020204" pitchFamily="34" charset="0"/>
              <a:buChar char="•"/>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引江济太长效运行实践分析项目工作大纲</a:t>
            </a:r>
            <a:r>
              <a:rPr lang="en-US" altLang="zh-CN" sz="2400" dirty="0">
                <a:latin typeface="微软雅黑" panose="020B0503020204020204" pitchFamily="34" charset="-122"/>
                <a:ea typeface="微软雅黑" panose="020B0503020204020204" pitchFamily="34" charset="-122"/>
              </a:rPr>
              <a:t>》</a:t>
            </a:r>
          </a:p>
          <a:p>
            <a:pPr marL="285750" indent="-285750">
              <a:lnSpc>
                <a:spcPct val="120000"/>
              </a:lnSpc>
              <a:spcBef>
                <a:spcPts val="1000"/>
              </a:spcBef>
              <a:spcAft>
                <a:spcPts val="1200"/>
              </a:spcAft>
              <a:buFont typeface="Arial" panose="020B0604020202020204" pitchFamily="34" charset="0"/>
              <a:buChar char="•"/>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太湖流域相关规划非工程措施及“十二五”完成情况对比材料</a:t>
            </a:r>
            <a:r>
              <a:rPr lang="en-US" altLang="zh-CN" sz="2000" dirty="0">
                <a:latin typeface="微软雅黑" panose="020B0503020204020204" pitchFamily="34" charset="-122"/>
                <a:ea typeface="微软雅黑" panose="020B0503020204020204" pitchFamily="34" charset="-122"/>
              </a:rPr>
              <a:t>》</a:t>
            </a:r>
          </a:p>
          <a:p>
            <a:pPr>
              <a:lnSpc>
                <a:spcPct val="120000"/>
              </a:lnSpc>
            </a:pPr>
            <a:endParaRPr lang="zh-CN" altLang="en-US" dirty="0">
              <a:latin typeface="微软雅黑" panose="020B0503020204020204" pitchFamily="34" charset="-122"/>
              <a:ea typeface="微软雅黑" panose="020B0503020204020204" pitchFamily="34" charset="-122"/>
            </a:endParaRPr>
          </a:p>
          <a:p>
            <a:pPr>
              <a:lnSpc>
                <a:spcPct val="120000"/>
              </a:lnSpc>
            </a:pP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3068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43055" y="407368"/>
            <a:ext cx="3441064" cy="741529"/>
            <a:chOff x="194084" y="31862"/>
            <a:chExt cx="3441064" cy="741529"/>
          </a:xfrm>
        </p:grpSpPr>
        <p:grpSp>
          <p:nvGrpSpPr>
            <p:cNvPr id="7" name="组合 6"/>
            <p:cNvGrpSpPr/>
            <p:nvPr/>
          </p:nvGrpSpPr>
          <p:grpSpPr>
            <a:xfrm>
              <a:off x="194084" y="186718"/>
              <a:ext cx="489496" cy="456186"/>
              <a:chOff x="1515290" y="770709"/>
              <a:chExt cx="511608" cy="476793"/>
            </a:xfrm>
          </p:grpSpPr>
          <p:sp>
            <p:nvSpPr>
              <p:cNvPr id="11" name="菱形 10"/>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连接符 7"/>
            <p:cNvCxnSpPr/>
            <p:nvPr/>
          </p:nvCxnSpPr>
          <p:spPr>
            <a:xfrm>
              <a:off x="650155" y="642904"/>
              <a:ext cx="2984993" cy="0"/>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415480" y="459883"/>
              <a:ext cx="0" cy="313508"/>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70096" y="31862"/>
              <a:ext cx="2665052" cy="584775"/>
            </a:xfrm>
            <a:prstGeom prst="rect">
              <a:avLst/>
            </a:prstGeom>
            <a:noFill/>
          </p:spPr>
          <p:txBody>
            <a:bodyPr wrap="square" rtlCol="0">
              <a:spAutoFit/>
            </a:bodyPr>
            <a:lstStyle/>
            <a:p>
              <a:r>
                <a:rPr lang="zh-CN" altLang="en-US" sz="3200" b="1" dirty="0" smtClean="0">
                  <a:latin typeface="华文细黑" panose="02010600040101010101" pitchFamily="2" charset="-122"/>
                  <a:ea typeface="华文细黑" panose="02010600040101010101" pitchFamily="2" charset="-122"/>
                </a:rPr>
                <a:t>调研查勘</a:t>
              </a:r>
              <a:endParaRPr lang="zh-CN" altLang="en-US" sz="3200" b="1" dirty="0">
                <a:latin typeface="华文细黑" panose="02010600040101010101" pitchFamily="2" charset="-122"/>
                <a:ea typeface="华文细黑" panose="02010600040101010101" pitchFamily="2" charset="-122"/>
              </a:endParaRPr>
            </a:p>
          </p:txBody>
        </p:sp>
      </p:grpSp>
      <p:sp>
        <p:nvSpPr>
          <p:cNvPr id="14" name="内容占位符 4"/>
          <p:cNvSpPr>
            <a:spLocks noGrp="1"/>
          </p:cNvSpPr>
          <p:nvPr>
            <p:ph idx="1"/>
          </p:nvPr>
        </p:nvSpPr>
        <p:spPr>
          <a:xfrm>
            <a:off x="289307" y="1309381"/>
            <a:ext cx="4384964" cy="5061980"/>
          </a:xfrm>
        </p:spPr>
        <p:txBody>
          <a:bodyPr>
            <a:normAutofit fontScale="47500" lnSpcReduction="20000"/>
          </a:bodyPr>
          <a:lstStyle/>
          <a:p>
            <a:pPr marL="0" indent="0">
              <a:lnSpc>
                <a:spcPct val="170000"/>
              </a:lnSpc>
              <a:spcBef>
                <a:spcPts val="0"/>
              </a:spcBef>
              <a:buNone/>
            </a:pPr>
            <a:r>
              <a:rPr lang="zh-CN" altLang="en-US" sz="4200" b="1" dirty="0" smtClean="0">
                <a:latin typeface="微软雅黑" panose="020B0503020204020204" pitchFamily="34" charset="-122"/>
                <a:ea typeface="微软雅黑" panose="020B0503020204020204" pitchFamily="34" charset="-122"/>
              </a:rPr>
              <a:t>现场调研：</a:t>
            </a:r>
            <a:endParaRPr lang="en-US" altLang="zh-CN" sz="4200" b="1" dirty="0" smtClean="0">
              <a:latin typeface="微软雅黑" panose="020B0503020204020204" pitchFamily="34" charset="-122"/>
              <a:ea typeface="微软雅黑" panose="020B0503020204020204" pitchFamily="34" charset="-122"/>
            </a:endParaRPr>
          </a:p>
          <a:p>
            <a:pPr marL="285750" indent="-285750">
              <a:lnSpc>
                <a:spcPct val="170000"/>
              </a:lnSpc>
              <a:spcBef>
                <a:spcPts val="0"/>
              </a:spcBef>
            </a:pPr>
            <a:r>
              <a:rPr lang="zh-CN" altLang="en-US" sz="4200" dirty="0" smtClean="0">
                <a:latin typeface="微软雅黑" panose="020B0503020204020204" pitchFamily="34" charset="-122"/>
                <a:ea typeface="微软雅黑" panose="020B0503020204020204" pitchFamily="34" charset="-122"/>
              </a:rPr>
              <a:t>京</a:t>
            </a:r>
            <a:r>
              <a:rPr lang="zh-CN" altLang="en-US" sz="4200" dirty="0">
                <a:latin typeface="微软雅黑" panose="020B0503020204020204" pitchFamily="34" charset="-122"/>
                <a:ea typeface="微软雅黑" panose="020B0503020204020204" pitchFamily="34" charset="-122"/>
              </a:rPr>
              <a:t>杭运河防洪薄弱环节专项调研</a:t>
            </a:r>
            <a:endParaRPr lang="en-US" altLang="zh-CN" sz="4200" dirty="0">
              <a:latin typeface="微软雅黑" panose="020B0503020204020204" pitchFamily="34" charset="-122"/>
              <a:ea typeface="微软雅黑" panose="020B0503020204020204" pitchFamily="34" charset="-122"/>
            </a:endParaRPr>
          </a:p>
          <a:p>
            <a:pPr marL="285750" indent="-285750">
              <a:lnSpc>
                <a:spcPct val="170000"/>
              </a:lnSpc>
              <a:spcBef>
                <a:spcPts val="0"/>
              </a:spcBef>
            </a:pPr>
            <a:r>
              <a:rPr lang="zh-CN" altLang="zh-CN" sz="4200" dirty="0">
                <a:latin typeface="微软雅黑" panose="020B0503020204020204" pitchFamily="34" charset="-122"/>
                <a:ea typeface="微软雅黑" panose="020B0503020204020204" pitchFamily="34" charset="-122"/>
              </a:rPr>
              <a:t>嘉宝北片除涝能力</a:t>
            </a:r>
            <a:r>
              <a:rPr lang="zh-CN" altLang="en-US" sz="4200" dirty="0">
                <a:latin typeface="微软雅黑" panose="020B0503020204020204" pitchFamily="34" charset="-122"/>
                <a:ea typeface="微软雅黑" panose="020B0503020204020204" pitchFamily="34" charset="-122"/>
              </a:rPr>
              <a:t>调研</a:t>
            </a:r>
            <a:endParaRPr lang="en-US" altLang="zh-CN" sz="4200" dirty="0">
              <a:latin typeface="微软雅黑" panose="020B0503020204020204" pitchFamily="34" charset="-122"/>
              <a:ea typeface="微软雅黑" panose="020B0503020204020204" pitchFamily="34" charset="-122"/>
            </a:endParaRPr>
          </a:p>
          <a:p>
            <a:pPr marL="285750" indent="-285750">
              <a:lnSpc>
                <a:spcPct val="170000"/>
              </a:lnSpc>
              <a:spcBef>
                <a:spcPts val="0"/>
              </a:spcBef>
            </a:pPr>
            <a:r>
              <a:rPr lang="zh-CN" altLang="en-US" sz="4200" dirty="0">
                <a:latin typeface="微软雅黑" panose="020B0503020204020204" pitchFamily="34" charset="-122"/>
                <a:ea typeface="微软雅黑" panose="020B0503020204020204" pitchFamily="34" charset="-122"/>
              </a:rPr>
              <a:t>太浦河南岸敞开口门建设条件调研</a:t>
            </a:r>
            <a:endParaRPr lang="en-US" altLang="zh-CN" sz="4200" dirty="0">
              <a:latin typeface="微软雅黑" panose="020B0503020204020204" pitchFamily="34" charset="-122"/>
              <a:ea typeface="微软雅黑" panose="020B0503020204020204" pitchFamily="34" charset="-122"/>
            </a:endParaRPr>
          </a:p>
          <a:p>
            <a:pPr marL="285750" indent="-285750">
              <a:lnSpc>
                <a:spcPct val="170000"/>
              </a:lnSpc>
              <a:spcBef>
                <a:spcPts val="0"/>
              </a:spcBef>
            </a:pPr>
            <a:r>
              <a:rPr lang="zh-CN" altLang="en-US" sz="4200" dirty="0">
                <a:latin typeface="微软雅黑" panose="020B0503020204020204" pitchFamily="34" charset="-122"/>
                <a:ea typeface="微软雅黑" panose="020B0503020204020204" pitchFamily="34" charset="-122"/>
              </a:rPr>
              <a:t>杭嘉湖区河道、圩区及水田灌溉现状调研</a:t>
            </a:r>
            <a:endParaRPr lang="en-US" altLang="zh-CN" sz="4200" dirty="0">
              <a:latin typeface="微软雅黑" panose="020B0503020204020204" pitchFamily="34" charset="-122"/>
              <a:ea typeface="微软雅黑" panose="020B0503020204020204" pitchFamily="34" charset="-122"/>
            </a:endParaRPr>
          </a:p>
          <a:p>
            <a:pPr marL="0" indent="0">
              <a:lnSpc>
                <a:spcPct val="170000"/>
              </a:lnSpc>
              <a:spcBef>
                <a:spcPts val="0"/>
              </a:spcBef>
              <a:buNone/>
            </a:pPr>
            <a:endParaRPr lang="en-US" altLang="zh-CN" sz="4200" dirty="0" smtClean="0">
              <a:latin typeface="微软雅黑" panose="020B0503020204020204" pitchFamily="34" charset="-122"/>
              <a:ea typeface="微软雅黑" panose="020B0503020204020204" pitchFamily="34" charset="-122"/>
            </a:endParaRPr>
          </a:p>
          <a:p>
            <a:pPr marL="0" indent="0">
              <a:lnSpc>
                <a:spcPct val="170000"/>
              </a:lnSpc>
              <a:spcBef>
                <a:spcPts val="0"/>
              </a:spcBef>
              <a:buNone/>
            </a:pPr>
            <a:r>
              <a:rPr lang="zh-CN" altLang="en-US" sz="4200" b="1" dirty="0" smtClean="0">
                <a:latin typeface="微软雅黑" panose="020B0503020204020204" pitchFamily="34" charset="-122"/>
                <a:ea typeface="微软雅黑" panose="020B0503020204020204" pitchFamily="34" charset="-122"/>
              </a:rPr>
              <a:t>调研报告：</a:t>
            </a:r>
            <a:endParaRPr lang="en-US" altLang="zh-CN" sz="4200" b="1" dirty="0" smtClean="0">
              <a:latin typeface="微软雅黑" panose="020B0503020204020204" pitchFamily="34" charset="-122"/>
              <a:ea typeface="微软雅黑" panose="020B0503020204020204" pitchFamily="34" charset="-122"/>
            </a:endParaRPr>
          </a:p>
          <a:p>
            <a:pPr marL="285750" indent="-285750">
              <a:lnSpc>
                <a:spcPct val="170000"/>
              </a:lnSpc>
              <a:spcBef>
                <a:spcPts val="0"/>
              </a:spcBef>
            </a:pPr>
            <a:r>
              <a:rPr lang="en-US" altLang="zh-CN" sz="3800" dirty="0">
                <a:latin typeface="微软雅黑" panose="020B0503020204020204" pitchFamily="34" charset="-122"/>
                <a:ea typeface="微软雅黑" panose="020B0503020204020204" pitchFamily="34" charset="-122"/>
              </a:rPr>
              <a:t>《</a:t>
            </a:r>
            <a:r>
              <a:rPr lang="zh-CN" altLang="en-US" sz="3800" dirty="0">
                <a:latin typeface="微软雅黑" panose="020B0503020204020204" pitchFamily="34" charset="-122"/>
                <a:ea typeface="微软雅黑" panose="020B0503020204020204" pitchFamily="34" charset="-122"/>
              </a:rPr>
              <a:t>江南运河防洪薄弱环节专题调研报告</a:t>
            </a:r>
            <a:r>
              <a:rPr lang="en-US" altLang="zh-CN" sz="3800" dirty="0">
                <a:latin typeface="微软雅黑" panose="020B0503020204020204" pitchFamily="34" charset="-122"/>
                <a:ea typeface="微软雅黑" panose="020B0503020204020204" pitchFamily="34" charset="-122"/>
              </a:rPr>
              <a:t>》</a:t>
            </a:r>
          </a:p>
          <a:p>
            <a:pPr marL="285750" indent="-285750">
              <a:lnSpc>
                <a:spcPct val="170000"/>
              </a:lnSpc>
              <a:spcBef>
                <a:spcPts val="0"/>
              </a:spcBef>
            </a:pPr>
            <a:r>
              <a:rPr lang="en-US" altLang="zh-CN" sz="3800" dirty="0">
                <a:latin typeface="微软雅黑" panose="020B0503020204020204" pitchFamily="34" charset="-122"/>
                <a:ea typeface="微软雅黑" panose="020B0503020204020204" pitchFamily="34" charset="-122"/>
              </a:rPr>
              <a:t>《</a:t>
            </a:r>
            <a:r>
              <a:rPr lang="zh-CN" altLang="en-US" sz="3800" dirty="0">
                <a:latin typeface="微软雅黑" panose="020B0503020204020204" pitchFamily="34" charset="-122"/>
                <a:ea typeface="微软雅黑" panose="020B0503020204020204" pitchFamily="34" charset="-122"/>
              </a:rPr>
              <a:t>上海市嘉宝北片除涝能力调研报告</a:t>
            </a:r>
            <a:r>
              <a:rPr lang="en-US" altLang="zh-CN" sz="3800" dirty="0" smtClean="0">
                <a:latin typeface="微软雅黑" panose="020B0503020204020204" pitchFamily="34" charset="-122"/>
                <a:ea typeface="微软雅黑" panose="020B0503020204020204" pitchFamily="34" charset="-122"/>
              </a:rPr>
              <a:t>》</a:t>
            </a:r>
            <a:endParaRPr lang="en-US" altLang="zh-CN" sz="3800" dirty="0" smtClean="0"/>
          </a:p>
          <a:p>
            <a:pPr>
              <a:lnSpc>
                <a:spcPct val="120000"/>
              </a:lnSpc>
            </a:pPr>
            <a:endParaRPr lang="en-US" altLang="zh-CN" dirty="0" smtClean="0"/>
          </a:p>
          <a:p>
            <a:endParaRPr lang="zh-CN" altLang="en-US"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484" y="1148897"/>
            <a:ext cx="7323516" cy="4889689"/>
          </a:xfrm>
          <a:prstGeom prst="rect">
            <a:avLst/>
          </a:prstGeom>
        </p:spPr>
      </p:pic>
      <p:sp>
        <p:nvSpPr>
          <p:cNvPr id="3" name="椭圆 2"/>
          <p:cNvSpPr/>
          <p:nvPr/>
        </p:nvSpPr>
        <p:spPr>
          <a:xfrm>
            <a:off x="9071156" y="2318199"/>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9223556" y="2393325"/>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416740" y="2509236"/>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9545524" y="2599388"/>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9674316" y="2779694"/>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9841745" y="2921364"/>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9530503" y="2906337"/>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9399565" y="3058737"/>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364928" y="1409627"/>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420254" y="180519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072691" y="2240182"/>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7783269" y="2678805"/>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8309159" y="325621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8618246" y="4402427"/>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459147" y="4209244"/>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7598668" y="5533623"/>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7776826" y="5415568"/>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9036809" y="385508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8854355" y="3891569"/>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8723419" y="3915179"/>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8489451" y="3913032"/>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8203972" y="3898005"/>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8433646" y="3509491"/>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8470135" y="368765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8674051" y="3415044"/>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8285537" y="3799263"/>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8000051" y="4054692"/>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8255483" y="4632092"/>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8050743" y="2971289"/>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8693472" y="2288802"/>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7251595" y="2352826"/>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8424414" y="3366617"/>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134468" y="3791801"/>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876050" y="3838185"/>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8408159" y="400748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8570084" y="415988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7703309" y="503618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655559" y="1969130"/>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7569959" y="2512055"/>
            <a:ext cx="85724" cy="90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117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156754" y="4386192"/>
            <a:ext cx="2718750" cy="798949"/>
            <a:chOff x="156754" y="4386192"/>
            <a:chExt cx="2718750" cy="798949"/>
          </a:xfrm>
        </p:grpSpPr>
        <p:sp>
          <p:nvSpPr>
            <p:cNvPr id="7" name="矩形 6"/>
            <p:cNvSpPr/>
            <p:nvPr/>
          </p:nvSpPr>
          <p:spPr>
            <a:xfrm flipH="1">
              <a:off x="156754" y="4846587"/>
              <a:ext cx="2718750" cy="338554"/>
            </a:xfrm>
            <a:prstGeom prst="rect">
              <a:avLst/>
            </a:prstGeom>
            <a:noFill/>
          </p:spPr>
          <p:txBody>
            <a:bodyPr wrap="square">
              <a:spAutoFit/>
            </a:bodyPr>
            <a:lstStyle/>
            <a:p>
              <a:pPr algn="ctr"/>
              <a:r>
                <a:rPr lang="zh-CN" altLang="en-US" sz="1600" dirty="0" smtClean="0">
                  <a:latin typeface="微软雅黑" panose="020B0503020204020204" pitchFamily="34" charset="-122"/>
                  <a:ea typeface="微软雅黑" panose="020B0503020204020204" pitchFamily="34" charset="-122"/>
                </a:rPr>
                <a:t>团结协作</a:t>
              </a:r>
              <a:endParaRPr lang="en-US" altLang="zh-CN" sz="1600" dirty="0" smtClean="0">
                <a:latin typeface="微软雅黑" panose="020B0503020204020204" pitchFamily="34" charset="-122"/>
                <a:ea typeface="微软雅黑" panose="020B0503020204020204" pitchFamily="34" charset="-122"/>
              </a:endParaRPr>
            </a:p>
          </p:txBody>
        </p:sp>
        <p:sp>
          <p:nvSpPr>
            <p:cNvPr id="8" name="矩形 7"/>
            <p:cNvSpPr/>
            <p:nvPr/>
          </p:nvSpPr>
          <p:spPr>
            <a:xfrm flipH="1">
              <a:off x="314614" y="4386192"/>
              <a:ext cx="2403031" cy="400110"/>
            </a:xfrm>
            <a:prstGeom prst="rect">
              <a:avLst/>
            </a:prstGeom>
            <a:noFill/>
          </p:spPr>
          <p:txBody>
            <a:bodyPr wrap="square">
              <a:spAutoFit/>
            </a:bodyPr>
            <a:lstStyle/>
            <a:p>
              <a:pPr algn="ctr"/>
              <a:r>
                <a:rPr lang="zh-CN" altLang="en-US" sz="2000" b="1" dirty="0" smtClean="0">
                  <a:latin typeface="微软雅黑" panose="020B0503020204020204" pitchFamily="34" charset="-122"/>
                  <a:ea typeface="微软雅黑" panose="020B0503020204020204" pitchFamily="34" charset="-122"/>
                </a:rPr>
                <a:t>局运动会</a:t>
              </a:r>
              <a:endParaRPr lang="zh-CN" altLang="en-US" sz="2000" b="1" dirty="0">
                <a:latin typeface="微软雅黑" panose="020B0503020204020204" pitchFamily="34" charset="-122"/>
                <a:ea typeface="微软雅黑" panose="020B0503020204020204" pitchFamily="34" charset="-122"/>
              </a:endParaRPr>
            </a:p>
          </p:txBody>
        </p:sp>
      </p:grpSp>
      <p:grpSp>
        <p:nvGrpSpPr>
          <p:cNvPr id="10" name="组合 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206327" y="4720987"/>
            <a:ext cx="2888740" cy="798949"/>
            <a:chOff x="156754" y="4386192"/>
            <a:chExt cx="2718750" cy="798949"/>
          </a:xfrm>
        </p:grpSpPr>
        <p:sp>
          <p:nvSpPr>
            <p:cNvPr id="11" name="矩形 10"/>
            <p:cNvSpPr/>
            <p:nvPr/>
          </p:nvSpPr>
          <p:spPr>
            <a:xfrm flipH="1">
              <a:off x="156754" y="4846587"/>
              <a:ext cx="2718750" cy="338554"/>
            </a:xfrm>
            <a:prstGeom prst="rect">
              <a:avLst/>
            </a:prstGeom>
            <a:solidFill>
              <a:schemeClr val="bg1"/>
            </a:solidFill>
          </p:spPr>
          <p:txBody>
            <a:bodyPr wrap="square">
              <a:spAutoFit/>
            </a:bodyPr>
            <a:lstStyle/>
            <a:p>
              <a:pPr algn="ctr"/>
              <a:r>
                <a:rPr lang="zh-CN" altLang="en-US" sz="1600" dirty="0" smtClean="0">
                  <a:latin typeface="微软雅黑" panose="020B0503020204020204" pitchFamily="34" charset="-122"/>
                  <a:ea typeface="微软雅黑" panose="020B0503020204020204" pitchFamily="34" charset="-122"/>
                </a:rPr>
                <a:t>欢乐祥和</a:t>
              </a:r>
              <a:endParaRPr lang="en-US" altLang="zh-CN" sz="1600" dirty="0" smtClean="0">
                <a:latin typeface="微软雅黑" panose="020B0503020204020204" pitchFamily="34" charset="-122"/>
                <a:ea typeface="微软雅黑" panose="020B0503020204020204" pitchFamily="34" charset="-122"/>
              </a:endParaRPr>
            </a:p>
          </p:txBody>
        </p:sp>
        <p:sp>
          <p:nvSpPr>
            <p:cNvPr id="12" name="矩形 11"/>
            <p:cNvSpPr/>
            <p:nvPr/>
          </p:nvSpPr>
          <p:spPr>
            <a:xfrm flipH="1">
              <a:off x="314614" y="4386192"/>
              <a:ext cx="2403031" cy="400110"/>
            </a:xfrm>
            <a:prstGeom prst="rect">
              <a:avLst/>
            </a:prstGeom>
            <a:solidFill>
              <a:schemeClr val="bg1"/>
            </a:solidFill>
          </p:spPr>
          <p:txBody>
            <a:bodyPr wrap="square">
              <a:spAutoFit/>
            </a:bodyPr>
            <a:lstStyle/>
            <a:p>
              <a:pPr algn="ctr"/>
              <a:r>
                <a:rPr lang="zh-CN" altLang="en-US" sz="2000" b="1" dirty="0" smtClean="0">
                  <a:latin typeface="微软雅黑" panose="020B0503020204020204" pitchFamily="34" charset="-122"/>
                  <a:ea typeface="微软雅黑" panose="020B0503020204020204" pitchFamily="34" charset="-122"/>
                </a:rPr>
                <a:t>迎春联欢会</a:t>
              </a:r>
              <a:endParaRPr lang="zh-CN" altLang="en-US" sz="2000" b="1" dirty="0">
                <a:latin typeface="微软雅黑" panose="020B0503020204020204" pitchFamily="34" charset="-122"/>
                <a:ea typeface="微软雅黑" panose="020B0503020204020204" pitchFamily="34" charset="-122"/>
              </a:endParaRPr>
            </a:p>
          </p:txBody>
        </p:sp>
      </p:grpSp>
      <p:grpSp>
        <p:nvGrpSpPr>
          <p:cNvPr id="13" name="组合 1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6266923" y="4390046"/>
            <a:ext cx="2718750" cy="798949"/>
            <a:chOff x="156754" y="4386192"/>
            <a:chExt cx="2718750" cy="798949"/>
          </a:xfrm>
        </p:grpSpPr>
        <p:sp>
          <p:nvSpPr>
            <p:cNvPr id="14" name="矩形 13"/>
            <p:cNvSpPr/>
            <p:nvPr/>
          </p:nvSpPr>
          <p:spPr>
            <a:xfrm flipH="1">
              <a:off x="156754" y="4846587"/>
              <a:ext cx="2718750" cy="338554"/>
            </a:xfrm>
            <a:prstGeom prst="rect">
              <a:avLst/>
            </a:prstGeom>
            <a:solidFill>
              <a:schemeClr val="bg1"/>
            </a:solidFill>
          </p:spPr>
          <p:txBody>
            <a:bodyPr wrap="square">
              <a:spAutoFit/>
            </a:bodyPr>
            <a:lstStyle/>
            <a:p>
              <a:pPr algn="ctr"/>
              <a:r>
                <a:rPr lang="zh-CN" altLang="en-US" sz="1600" dirty="0" smtClean="0">
                  <a:latin typeface="微软雅黑" panose="020B0503020204020204" pitchFamily="34" charset="-122"/>
                  <a:ea typeface="微软雅黑" panose="020B0503020204020204" pitchFamily="34" charset="-122"/>
                </a:rPr>
                <a:t>你追我赶</a:t>
              </a:r>
              <a:endParaRPr lang="en-US" altLang="zh-CN" sz="1600" dirty="0" smtClean="0">
                <a:latin typeface="微软雅黑" panose="020B0503020204020204" pitchFamily="34" charset="-122"/>
                <a:ea typeface="微软雅黑" panose="020B0503020204020204" pitchFamily="34" charset="-122"/>
              </a:endParaRPr>
            </a:p>
          </p:txBody>
        </p:sp>
        <p:sp>
          <p:nvSpPr>
            <p:cNvPr id="15" name="矩形 14"/>
            <p:cNvSpPr/>
            <p:nvPr/>
          </p:nvSpPr>
          <p:spPr>
            <a:xfrm flipH="1">
              <a:off x="314614" y="4386192"/>
              <a:ext cx="2403031" cy="400110"/>
            </a:xfrm>
            <a:prstGeom prst="rect">
              <a:avLst/>
            </a:prstGeom>
            <a:solidFill>
              <a:schemeClr val="bg1"/>
            </a:solidFill>
          </p:spPr>
          <p:txBody>
            <a:bodyPr wrap="square">
              <a:spAutoFit/>
            </a:bodyPr>
            <a:lstStyle/>
            <a:p>
              <a:pPr algn="ctr"/>
              <a:r>
                <a:rPr lang="zh-CN" altLang="en-US" sz="2000" b="1" dirty="0" smtClean="0">
                  <a:latin typeface="微软雅黑" panose="020B0503020204020204" pitchFamily="34" charset="-122"/>
                  <a:ea typeface="微软雅黑" panose="020B0503020204020204" pitchFamily="34" charset="-122"/>
                </a:rPr>
                <a:t>世界水周骑行</a:t>
              </a:r>
              <a:endParaRPr lang="zh-CN" altLang="en-US" sz="2000" b="1" dirty="0">
                <a:latin typeface="微软雅黑" panose="020B0503020204020204" pitchFamily="34" charset="-122"/>
                <a:ea typeface="微软雅黑" panose="020B0503020204020204" pitchFamily="34" charset="-122"/>
              </a:endParaRPr>
            </a:p>
          </p:txBody>
        </p:sp>
      </p:grpSp>
      <p:grpSp>
        <p:nvGrpSpPr>
          <p:cNvPr id="16" name="组合 1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9316496" y="4720987"/>
            <a:ext cx="2718750" cy="798949"/>
            <a:chOff x="156754" y="4386192"/>
            <a:chExt cx="2718750" cy="798949"/>
          </a:xfrm>
        </p:grpSpPr>
        <p:sp>
          <p:nvSpPr>
            <p:cNvPr id="17" name="矩形 16"/>
            <p:cNvSpPr/>
            <p:nvPr/>
          </p:nvSpPr>
          <p:spPr>
            <a:xfrm flipH="1">
              <a:off x="156754" y="4846587"/>
              <a:ext cx="2718750" cy="338554"/>
            </a:xfrm>
            <a:prstGeom prst="rect">
              <a:avLst/>
            </a:prstGeom>
            <a:solidFill>
              <a:schemeClr val="bg1"/>
            </a:solidFill>
          </p:spPr>
          <p:txBody>
            <a:bodyPr wrap="square">
              <a:spAutoFit/>
            </a:bodyPr>
            <a:lstStyle/>
            <a:p>
              <a:pPr algn="ctr"/>
              <a:r>
                <a:rPr lang="zh-CN" altLang="en-US" sz="1600" dirty="0" smtClean="0">
                  <a:latin typeface="微软雅黑" panose="020B0503020204020204" pitchFamily="34" charset="-122"/>
                  <a:ea typeface="微软雅黑" panose="020B0503020204020204" pitchFamily="34" charset="-122"/>
                </a:rPr>
                <a:t>唇枪舌战</a:t>
              </a:r>
              <a:endParaRPr lang="en-US" altLang="zh-CN" sz="1600" dirty="0" smtClean="0">
                <a:latin typeface="微软雅黑" panose="020B0503020204020204" pitchFamily="34" charset="-122"/>
                <a:ea typeface="微软雅黑" panose="020B0503020204020204" pitchFamily="34" charset="-122"/>
              </a:endParaRPr>
            </a:p>
          </p:txBody>
        </p:sp>
        <p:sp>
          <p:nvSpPr>
            <p:cNvPr id="18" name="矩形 17"/>
            <p:cNvSpPr/>
            <p:nvPr/>
          </p:nvSpPr>
          <p:spPr>
            <a:xfrm flipH="1">
              <a:off x="314614" y="4386192"/>
              <a:ext cx="2403031" cy="400110"/>
            </a:xfrm>
            <a:prstGeom prst="rect">
              <a:avLst/>
            </a:prstGeom>
            <a:solidFill>
              <a:schemeClr val="bg1"/>
            </a:solidFill>
          </p:spPr>
          <p:txBody>
            <a:bodyPr wrap="square">
              <a:spAutoFit/>
            </a:bodyPr>
            <a:lstStyle/>
            <a:p>
              <a:pPr algn="ctr"/>
              <a:r>
                <a:rPr lang="zh-CN" altLang="en-US" sz="2000" b="1" dirty="0" smtClean="0">
                  <a:latin typeface="微软雅黑" panose="020B0503020204020204" pitchFamily="34" charset="-122"/>
                  <a:ea typeface="微软雅黑" panose="020B0503020204020204" pitchFamily="34" charset="-122"/>
                </a:rPr>
                <a:t>辩论赛</a:t>
              </a:r>
              <a:endParaRPr lang="zh-CN" altLang="en-US" sz="2000" b="1" dirty="0">
                <a:latin typeface="微软雅黑" panose="020B0503020204020204" pitchFamily="34" charset="-122"/>
                <a:ea typeface="微软雅黑" panose="020B0503020204020204" pitchFamily="34" charset="-122"/>
              </a:endParaRPr>
            </a:p>
          </p:txBody>
        </p:sp>
      </p:grpSp>
      <p:grpSp>
        <p:nvGrpSpPr>
          <p:cNvPr id="19" name="组合 1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43055" y="373350"/>
            <a:ext cx="3582251" cy="775547"/>
            <a:chOff x="194084" y="-2156"/>
            <a:chExt cx="3582251" cy="775547"/>
          </a:xfrm>
        </p:grpSpPr>
        <p:grpSp>
          <p:nvGrpSpPr>
            <p:cNvPr id="20" name="组合 19"/>
            <p:cNvGrpSpPr/>
            <p:nvPr/>
          </p:nvGrpSpPr>
          <p:grpSpPr>
            <a:xfrm>
              <a:off x="194084" y="186718"/>
              <a:ext cx="489496" cy="456186"/>
              <a:chOff x="1515290" y="770709"/>
              <a:chExt cx="511608" cy="476793"/>
            </a:xfrm>
          </p:grpSpPr>
          <p:sp>
            <p:nvSpPr>
              <p:cNvPr id="24" name="菱形 23"/>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菱形 24"/>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p:cNvCxnSpPr/>
            <p:nvPr/>
          </p:nvCxnSpPr>
          <p:spPr>
            <a:xfrm>
              <a:off x="650155" y="642904"/>
              <a:ext cx="2984993" cy="0"/>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415480" y="459883"/>
              <a:ext cx="0" cy="313508"/>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11283" y="-2156"/>
              <a:ext cx="2665052" cy="584775"/>
            </a:xfrm>
            <a:prstGeom prst="rect">
              <a:avLst/>
            </a:prstGeom>
            <a:noFill/>
          </p:spPr>
          <p:txBody>
            <a:bodyPr wrap="square" rtlCol="0">
              <a:spAutoFit/>
            </a:bodyPr>
            <a:lstStyle/>
            <a:p>
              <a:r>
                <a:rPr lang="zh-CN" altLang="en-US" sz="3200" b="1" dirty="0" smtClean="0">
                  <a:latin typeface="华文细黑" panose="02010600040101010101" pitchFamily="2" charset="-122"/>
                  <a:ea typeface="华文细黑" panose="02010600040101010101" pitchFamily="2" charset="-122"/>
                </a:rPr>
                <a:t>团队活动</a:t>
              </a:r>
              <a:endParaRPr lang="zh-CN" altLang="en-US" sz="3200" b="1" dirty="0">
                <a:latin typeface="华文细黑" panose="02010600040101010101" pitchFamily="2" charset="-122"/>
                <a:ea typeface="华文细黑" panose="02010600040101010101" pitchFamily="2" charset="-122"/>
              </a:endParaRPr>
            </a:p>
          </p:txBody>
        </p:sp>
      </p:grpSp>
      <p:sp>
        <p:nvSpPr>
          <p:cNvPr id="29"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2785" t="25574" r="16749"/>
          <a:stretch/>
        </p:blipFill>
        <p:spPr>
          <a:xfrm>
            <a:off x="-14747" y="2098640"/>
            <a:ext cx="3034845" cy="216517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11316" t="18495" r="10982"/>
          <a:stretch/>
        </p:blipFill>
        <p:spPr>
          <a:xfrm>
            <a:off x="3020098" y="2395728"/>
            <a:ext cx="3096000" cy="2245888"/>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12797" t="7160" r="2986"/>
          <a:stretch/>
        </p:blipFill>
        <p:spPr>
          <a:xfrm>
            <a:off x="6117244" y="2111581"/>
            <a:ext cx="3060000" cy="2256021"/>
          </a:xfrm>
          <a:prstGeom prst="rect">
            <a:avLst/>
          </a:prstGeom>
        </p:spPr>
      </p:pic>
      <p:pic>
        <p:nvPicPr>
          <p:cNvPr id="3"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8555" t="19140"/>
          <a:stretch/>
        </p:blipFill>
        <p:spPr>
          <a:xfrm>
            <a:off x="9177244" y="2373068"/>
            <a:ext cx="3046398" cy="2265094"/>
          </a:xfrm>
          <a:prstGeom prst="rect">
            <a:avLst/>
          </a:prstGeom>
        </p:spPr>
      </p:pic>
    </p:spTree>
    <p:extLst>
      <p:ext uri="{BB962C8B-B14F-4D97-AF65-F5344CB8AC3E}">
        <p14:creationId xmlns:p14="http://schemas.microsoft.com/office/powerpoint/2010/main" val="587126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0" y="0"/>
            <a:ext cx="12192000" cy="6857999"/>
          </a:xfrm>
          <a:prstGeom prst="rect">
            <a:avLst/>
          </a:prstGeom>
          <a:solidFill>
            <a:srgbClr val="121E1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prstClr val="white"/>
                </a:solidFill>
              </a:rPr>
              <a:t>·</a:t>
            </a:r>
            <a:endParaRPr lang="zh-CN" altLang="en-US" dirty="0">
              <a:solidFill>
                <a:prstClr val="white"/>
              </a:solidFill>
            </a:endParaRPr>
          </a:p>
        </p:txBody>
      </p:sp>
      <p:sp>
        <p:nvSpPr>
          <p:cNvPr id="12" name="椭圆 1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294923" y="3002279"/>
            <a:ext cx="666197" cy="6661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prstClr val="white"/>
              </a:solidFill>
              <a:latin typeface="方正姚体" panose="02010601030101010101" pitchFamily="2" charset="-122"/>
              <a:ea typeface="方正姚体" panose="02010601030101010101" pitchFamily="2" charset="-122"/>
            </a:endParaRPr>
          </a:p>
        </p:txBody>
      </p:sp>
      <p:sp>
        <p:nvSpPr>
          <p:cNvPr id="11" name="矩形 1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8356151" y="3053061"/>
            <a:ext cx="543739" cy="523220"/>
          </a:xfrm>
          <a:prstGeom prst="rect">
            <a:avLst/>
          </a:prstGeom>
        </p:spPr>
        <p:txBody>
          <a:bodyPr wrap="none">
            <a:spAutoFit/>
          </a:bodyPr>
          <a:lstStyle/>
          <a:p>
            <a:pPr algn="ctr"/>
            <a:r>
              <a:rPr lang="en-US" altLang="zh-CN" sz="2800" dirty="0" smtClean="0">
                <a:solidFill>
                  <a:prstClr val="white"/>
                </a:solidFill>
                <a:latin typeface="方正姚体" panose="02010601030101010101" pitchFamily="2" charset="-122"/>
                <a:ea typeface="方正姚体" panose="02010601030101010101" pitchFamily="2" charset="-122"/>
              </a:rPr>
              <a:t>02</a:t>
            </a:r>
            <a:endParaRPr lang="zh-CN" altLang="en-US" sz="2800" dirty="0">
              <a:solidFill>
                <a:prstClr val="white"/>
              </a:solidFill>
              <a:latin typeface="方正姚体" panose="02010601030101010101" pitchFamily="2" charset="-122"/>
              <a:ea typeface="方正姚体" panose="02010601030101010101" pitchFamily="2" charset="-122"/>
            </a:endParaRPr>
          </a:p>
        </p:txBody>
      </p:sp>
      <p:cxnSp>
        <p:nvCxnSpPr>
          <p:cNvPr id="20" name="直接连接符 1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stCxn id="12" idx="4"/>
            <a:endCxn id="4" idx="2"/>
          </p:cNvCxnSpPr>
          <p:nvPr/>
        </p:nvCxnSpPr>
        <p:spPr>
          <a:xfrm flipH="1">
            <a:off x="6096000" y="3668476"/>
            <a:ext cx="2532022" cy="3189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7221767" y="409633"/>
            <a:ext cx="1073154" cy="3477875"/>
          </a:xfrm>
          <a:prstGeom prst="rect">
            <a:avLst/>
          </a:prstGeom>
          <a:noFill/>
        </p:spPr>
        <p:txBody>
          <a:bodyPr wrap="square" rtlCol="0">
            <a:spAutoFit/>
          </a:bodyPr>
          <a:lstStyle/>
          <a:p>
            <a:pPr algn="r"/>
            <a:r>
              <a:rPr lang="zh-CN" altLang="en-US" sz="4400" dirty="0" smtClean="0">
                <a:solidFill>
                  <a:prstClr val="white"/>
                </a:solidFill>
                <a:latin typeface="方正姚体" panose="02010601030101010101" pitchFamily="2" charset="-122"/>
                <a:ea typeface="方正姚体" panose="02010601030101010101" pitchFamily="2" charset="-122"/>
              </a:rPr>
              <a:t>随智慧之光</a:t>
            </a:r>
            <a:endParaRPr lang="zh-CN" altLang="en-US" sz="4400" dirty="0">
              <a:solidFill>
                <a:prstClr val="white"/>
              </a:solidFill>
              <a:latin typeface="方正姚体" panose="02010601030101010101" pitchFamily="2" charset="-122"/>
              <a:ea typeface="方正姚体" panose="02010601030101010101" pitchFamily="2" charset="-122"/>
            </a:endParaRPr>
          </a:p>
        </p:txBody>
      </p:sp>
      <p:cxnSp>
        <p:nvCxnSpPr>
          <p:cNvPr id="13" name="直接连接符 1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a:endCxn id="12" idx="0"/>
          </p:cNvCxnSpPr>
          <p:nvPr/>
        </p:nvCxnSpPr>
        <p:spPr>
          <a:xfrm>
            <a:off x="8628020" y="0"/>
            <a:ext cx="2" cy="30022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solidFill>
                  <a:prstClr val="black"/>
                </a:solidFill>
              </a:rPr>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solidFill>
                <a:prstClr val="black"/>
              </a:solidFill>
            </a:endParaRPr>
          </a:p>
        </p:txBody>
      </p:sp>
      <p:sp>
        <p:nvSpPr>
          <p:cNvPr id="14" name="文本框 1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txBox="1"/>
          <p:nvPr/>
        </p:nvSpPr>
        <p:spPr>
          <a:xfrm>
            <a:off x="3794078" y="3314671"/>
            <a:ext cx="3616914" cy="584775"/>
          </a:xfrm>
          <a:prstGeom prst="rect">
            <a:avLst/>
          </a:prstGeom>
          <a:noFill/>
        </p:spPr>
        <p:txBody>
          <a:bodyPr wrap="square" rtlCol="0">
            <a:spAutoFit/>
          </a:bodyPr>
          <a:lstStyle/>
          <a:p>
            <a:r>
              <a:rPr lang="zh-CN" altLang="en-US" sz="2400" dirty="0">
                <a:solidFill>
                  <a:prstClr val="white"/>
                </a:solidFill>
                <a:latin typeface="方正姚体" panose="02010601030101010101" pitchFamily="2" charset="-122"/>
                <a:ea typeface="方正姚体" panose="02010601030101010101" pitchFamily="2" charset="-122"/>
              </a:rPr>
              <a:t>“三人行</a:t>
            </a:r>
            <a:r>
              <a:rPr lang="zh-CN" altLang="en-US" sz="2400" dirty="0" smtClean="0">
                <a:solidFill>
                  <a:prstClr val="white"/>
                </a:solidFill>
                <a:latin typeface="方正姚体" panose="02010601030101010101" pitchFamily="2" charset="-122"/>
                <a:ea typeface="方正姚体" panose="02010601030101010101" pitchFamily="2" charset="-122"/>
              </a:rPr>
              <a:t>，必有</a:t>
            </a:r>
            <a:r>
              <a:rPr lang="zh-CN" altLang="en-US" sz="3200" dirty="0" smtClean="0">
                <a:solidFill>
                  <a:srgbClr val="00B9B4"/>
                </a:solidFill>
                <a:latin typeface="方正姚体" panose="02010601030101010101" pitchFamily="2" charset="-122"/>
                <a:ea typeface="方正姚体" panose="02010601030101010101" pitchFamily="2" charset="-122"/>
              </a:rPr>
              <a:t>我师</a:t>
            </a:r>
            <a:r>
              <a:rPr lang="zh-CN" altLang="en-US" sz="3200" dirty="0">
                <a:solidFill>
                  <a:srgbClr val="00B9B4"/>
                </a:solidFill>
                <a:latin typeface="方正姚体" panose="02010601030101010101" pitchFamily="2" charset="-122"/>
                <a:ea typeface="方正姚体" panose="02010601030101010101" pitchFamily="2" charset="-122"/>
              </a:rPr>
              <a:t>焉</a:t>
            </a:r>
            <a:r>
              <a:rPr lang="zh-CN" altLang="en-US" sz="2400" dirty="0">
                <a:solidFill>
                  <a:prstClr val="white"/>
                </a:solidFill>
                <a:latin typeface="方正姚体" panose="02010601030101010101" pitchFamily="2" charset="-122"/>
                <a:ea typeface="方正姚体" panose="02010601030101010101" pitchFamily="2" charset="-122"/>
              </a:rPr>
              <a:t>”</a:t>
            </a:r>
          </a:p>
        </p:txBody>
      </p:sp>
    </p:spTree>
    <p:extLst>
      <p:ext uri="{BB962C8B-B14F-4D97-AF65-F5344CB8AC3E}">
        <p14:creationId xmlns:p14="http://schemas.microsoft.com/office/powerpoint/2010/main" val="1683662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343055" y="470222"/>
            <a:ext cx="3441064" cy="678675"/>
            <a:chOff x="194084" y="94716"/>
            <a:chExt cx="3441064" cy="678675"/>
          </a:xfrm>
        </p:grpSpPr>
        <p:grpSp>
          <p:nvGrpSpPr>
            <p:cNvPr id="5" name="组合 4"/>
            <p:cNvGrpSpPr/>
            <p:nvPr/>
          </p:nvGrpSpPr>
          <p:grpSpPr>
            <a:xfrm>
              <a:off x="194084" y="186718"/>
              <a:ext cx="489496" cy="456186"/>
              <a:chOff x="1515290" y="770709"/>
              <a:chExt cx="511608" cy="476793"/>
            </a:xfrm>
          </p:grpSpPr>
          <p:sp>
            <p:nvSpPr>
              <p:cNvPr id="9" name="菱形 8"/>
              <p:cNvSpPr/>
              <p:nvPr/>
            </p:nvSpPr>
            <p:spPr>
              <a:xfrm>
                <a:off x="1515290" y="933994"/>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p:nvSpPr>
            <p:spPr>
              <a:xfrm>
                <a:off x="1515290" y="852352"/>
                <a:ext cx="511607" cy="313508"/>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1515291" y="770709"/>
                <a:ext cx="511607" cy="313508"/>
              </a:xfrm>
              <a:prstGeom prst="diamond">
                <a:avLst/>
              </a:prstGeom>
              <a:solidFill>
                <a:srgbClr val="29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p:cNvCxnSpPr/>
            <p:nvPr/>
          </p:nvCxnSpPr>
          <p:spPr>
            <a:xfrm>
              <a:off x="650155" y="642904"/>
              <a:ext cx="2984993" cy="0"/>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415480" y="459883"/>
              <a:ext cx="0" cy="313508"/>
            </a:xfrm>
            <a:prstGeom prst="line">
              <a:avLst/>
            </a:prstGeom>
            <a:ln>
              <a:solidFill>
                <a:srgbClr val="294547"/>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83580" y="94716"/>
              <a:ext cx="2665052" cy="584775"/>
            </a:xfrm>
            <a:prstGeom prst="rect">
              <a:avLst/>
            </a:prstGeom>
            <a:noFill/>
          </p:spPr>
          <p:txBody>
            <a:bodyPr wrap="square" rtlCol="0">
              <a:spAutoFit/>
            </a:bodyPr>
            <a:lstStyle/>
            <a:p>
              <a:r>
                <a:rPr lang="zh-CN" altLang="en-US" sz="3200" b="1" dirty="0" smtClean="0">
                  <a:latin typeface="华文细黑" panose="02010600040101010101" pitchFamily="2" charset="-122"/>
                  <a:ea typeface="华文细黑" panose="02010600040101010101" pitchFamily="2" charset="-122"/>
                </a:rPr>
                <a:t>   案例分享</a:t>
              </a:r>
              <a:endParaRPr lang="zh-CN" altLang="en-US" sz="3200" b="1" dirty="0">
                <a:latin typeface="华文细黑" panose="02010600040101010101" pitchFamily="2" charset="-122"/>
                <a:ea typeface="华文细黑" panose="02010600040101010101" pitchFamily="2" charset="-122"/>
              </a:endParaRPr>
            </a:p>
          </p:txBody>
        </p:sp>
      </p:grpSp>
      <p:cxnSp>
        <p:nvCxnSpPr>
          <p:cNvPr id="15" name="Straight Connector 3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CxnSpPr/>
          <p:nvPr/>
        </p:nvCxnSpPr>
        <p:spPr>
          <a:xfrm>
            <a:off x="0" y="5216162"/>
            <a:ext cx="12192000" cy="0"/>
          </a:xfrm>
          <a:prstGeom prst="line">
            <a:avLst/>
          </a:prstGeom>
          <a:ln w="19050" cap="rnd">
            <a:solidFill>
              <a:srgbClr val="294547"/>
            </a:solidFill>
            <a:prstDash val="dash"/>
            <a:round/>
          </a:ln>
        </p:spPr>
        <p:style>
          <a:lnRef idx="1">
            <a:schemeClr val="accent1"/>
          </a:lnRef>
          <a:fillRef idx="0">
            <a:schemeClr val="accent1"/>
          </a:fillRef>
          <a:effectRef idx="0">
            <a:schemeClr val="accent1"/>
          </a:effectRef>
          <a:fontRef idx="minor">
            <a:schemeClr val="tx1"/>
          </a:fontRef>
        </p:style>
      </p:cxnSp>
      <p:grpSp>
        <p:nvGrpSpPr>
          <p:cNvPr id="19" name="组合 18"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flipH="1">
            <a:off x="6103489" y="5684344"/>
            <a:ext cx="4763728" cy="819469"/>
            <a:chOff x="2878139" y="1640152"/>
            <a:chExt cx="2947868" cy="678523"/>
          </a:xfrm>
        </p:grpSpPr>
        <p:sp>
          <p:nvSpPr>
            <p:cNvPr id="26" name="矩形 25"/>
            <p:cNvSpPr/>
            <p:nvPr/>
          </p:nvSpPr>
          <p:spPr>
            <a:xfrm>
              <a:off x="2878139" y="2038351"/>
              <a:ext cx="2947868" cy="280324"/>
            </a:xfrm>
            <a:prstGeom prst="rect">
              <a:avLst/>
            </a:prstGeom>
          </p:spPr>
          <p:txBody>
            <a:bodyPr wrap="square">
              <a:spAutoFit/>
            </a:bodyPr>
            <a:lstStyle/>
            <a:p>
              <a:pPr algn="ctr"/>
              <a:endParaRPr lang="zh-CN" altLang="en-US" sz="1600" dirty="0" smtClean="0"/>
            </a:p>
          </p:txBody>
        </p:sp>
        <p:sp>
          <p:nvSpPr>
            <p:cNvPr id="27" name="矩形 26"/>
            <p:cNvSpPr/>
            <p:nvPr/>
          </p:nvSpPr>
          <p:spPr>
            <a:xfrm>
              <a:off x="3153064" y="1640152"/>
              <a:ext cx="2334450" cy="586132"/>
            </a:xfrm>
            <a:prstGeom prst="rect">
              <a:avLst/>
            </a:prstGeom>
          </p:spPr>
          <p:txBody>
            <a:bodyPr wrap="square">
              <a:spAutoFit/>
            </a:bodyPr>
            <a:lstStyle/>
            <a:p>
              <a:r>
                <a:rPr lang="zh-CN" altLang="en-US" sz="2000" b="1" dirty="0">
                  <a:solidFill>
                    <a:schemeClr val="tx1">
                      <a:lumMod val="85000"/>
                      <a:lumOff val="15000"/>
                    </a:schemeClr>
                  </a:solidFill>
                  <a:ea typeface="Roboto" panose="02000000000000000000" pitchFamily="2" charset="0"/>
                </a:rPr>
                <a:t>京杭运河防洪薄弱环节专项调研</a:t>
              </a:r>
              <a:endParaRPr lang="en-US" altLang="zh-CN" sz="2000" b="1" dirty="0">
                <a:solidFill>
                  <a:schemeClr val="tx1">
                    <a:lumMod val="85000"/>
                    <a:lumOff val="15000"/>
                  </a:schemeClr>
                </a:solidFill>
                <a:ea typeface="Roboto" panose="02000000000000000000" pitchFamily="2" charset="0"/>
              </a:endParaRPr>
            </a:p>
          </p:txBody>
        </p:sp>
      </p:grpSp>
      <p:sp>
        <p:nvSpPr>
          <p:cNvPr id="50" name="矩形 49"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6953744" y="2153264"/>
            <a:ext cx="3387756" cy="2313176"/>
          </a:xfrm>
          <a:prstGeom prst="rect">
            <a:avLst/>
          </a:prstGeom>
          <a:noFill/>
          <a:ln w="19050">
            <a:solidFill>
              <a:srgbClr val="396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1495962" y="2079907"/>
            <a:ext cx="3468371" cy="2388083"/>
          </a:xfrm>
          <a:prstGeom prst="rect">
            <a:avLst/>
          </a:prstGeom>
          <a:noFill/>
          <a:ln w="19050">
            <a:solidFill>
              <a:srgbClr val="396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2903866" y="4844750"/>
            <a:ext cx="691969" cy="691969"/>
            <a:chOff x="5016500" y="412749"/>
            <a:chExt cx="1036638" cy="1036638"/>
          </a:xfrm>
          <a:solidFill>
            <a:srgbClr val="396560"/>
          </a:solidFill>
        </p:grpSpPr>
        <p:sp>
          <p:nvSpPr>
            <p:cNvPr id="67" name="Oval 5"/>
            <p:cNvSpPr>
              <a:spLocks noChangeArrowheads="1"/>
            </p:cNvSpPr>
            <p:nvPr/>
          </p:nvSpPr>
          <p:spPr bwMode="auto">
            <a:xfrm>
              <a:off x="5016500" y="412749"/>
              <a:ext cx="1036638" cy="1036638"/>
            </a:xfrm>
            <a:prstGeom prst="ellipse">
              <a:avLst/>
            </a:prstGeom>
            <a:solidFill>
              <a:srgbClr val="FFFFFF"/>
            </a:solidFill>
            <a:ln w="7938" cap="flat">
              <a:solidFill>
                <a:srgbClr val="39656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1"/>
            <p:cNvSpPr>
              <a:spLocks/>
            </p:cNvSpPr>
            <p:nvPr/>
          </p:nvSpPr>
          <p:spPr bwMode="auto">
            <a:xfrm>
              <a:off x="5278438" y="766762"/>
              <a:ext cx="468313" cy="454025"/>
            </a:xfrm>
            <a:custGeom>
              <a:avLst/>
              <a:gdLst>
                <a:gd name="T0" fmla="*/ 0 w 251"/>
                <a:gd name="T1" fmla="*/ 241 h 243"/>
                <a:gd name="T2" fmla="*/ 15 w 251"/>
                <a:gd name="T3" fmla="*/ 241 h 243"/>
                <a:gd name="T4" fmla="*/ 19 w 251"/>
                <a:gd name="T5" fmla="*/ 195 h 243"/>
                <a:gd name="T6" fmla="*/ 25 w 251"/>
                <a:gd name="T7" fmla="*/ 127 h 243"/>
                <a:gd name="T8" fmla="*/ 28 w 251"/>
                <a:gd name="T9" fmla="*/ 119 h 243"/>
                <a:gd name="T10" fmla="*/ 37 w 251"/>
                <a:gd name="T11" fmla="*/ 113 h 243"/>
                <a:gd name="T12" fmla="*/ 128 w 251"/>
                <a:gd name="T13" fmla="*/ 113 h 243"/>
                <a:gd name="T14" fmla="*/ 137 w 251"/>
                <a:gd name="T15" fmla="*/ 119 h 243"/>
                <a:gd name="T16" fmla="*/ 139 w 251"/>
                <a:gd name="T17" fmla="*/ 121 h 243"/>
                <a:gd name="T18" fmla="*/ 131 w 251"/>
                <a:gd name="T19" fmla="*/ 121 h 243"/>
                <a:gd name="T20" fmla="*/ 116 w 251"/>
                <a:gd name="T21" fmla="*/ 133 h 243"/>
                <a:gd name="T22" fmla="*/ 99 w 251"/>
                <a:gd name="T23" fmla="*/ 224 h 243"/>
                <a:gd name="T24" fmla="*/ 112 w 251"/>
                <a:gd name="T25" fmla="*/ 243 h 243"/>
                <a:gd name="T26" fmla="*/ 115 w 251"/>
                <a:gd name="T27" fmla="*/ 243 h 243"/>
                <a:gd name="T28" fmla="*/ 130 w 251"/>
                <a:gd name="T29" fmla="*/ 230 h 243"/>
                <a:gd name="T30" fmla="*/ 144 w 251"/>
                <a:gd name="T31" fmla="*/ 157 h 243"/>
                <a:gd name="T32" fmla="*/ 147 w 251"/>
                <a:gd name="T33" fmla="*/ 195 h 243"/>
                <a:gd name="T34" fmla="*/ 151 w 251"/>
                <a:gd name="T35" fmla="*/ 241 h 243"/>
                <a:gd name="T36" fmla="*/ 166 w 251"/>
                <a:gd name="T37" fmla="*/ 241 h 243"/>
                <a:gd name="T38" fmla="*/ 159 w 251"/>
                <a:gd name="T39" fmla="*/ 152 h 243"/>
                <a:gd name="T40" fmla="*/ 216 w 251"/>
                <a:gd name="T41" fmla="*/ 152 h 243"/>
                <a:gd name="T42" fmla="*/ 229 w 251"/>
                <a:gd name="T43" fmla="*/ 146 h 243"/>
                <a:gd name="T44" fmla="*/ 245 w 251"/>
                <a:gd name="T45" fmla="*/ 120 h 243"/>
                <a:gd name="T46" fmla="*/ 245 w 251"/>
                <a:gd name="T47" fmla="*/ 35 h 243"/>
                <a:gd name="T48" fmla="*/ 206 w 251"/>
                <a:gd name="T49" fmla="*/ 7 h 243"/>
                <a:gd name="T50" fmla="*/ 188 w 251"/>
                <a:gd name="T51" fmla="*/ 37 h 243"/>
                <a:gd name="T52" fmla="*/ 190 w 251"/>
                <a:gd name="T53" fmla="*/ 36 h 243"/>
                <a:gd name="T54" fmla="*/ 206 w 251"/>
                <a:gd name="T55" fmla="*/ 24 h 243"/>
                <a:gd name="T56" fmla="*/ 206 w 251"/>
                <a:gd name="T57" fmla="*/ 24 h 243"/>
                <a:gd name="T58" fmla="*/ 206 w 251"/>
                <a:gd name="T59" fmla="*/ 24 h 243"/>
                <a:gd name="T60" fmla="*/ 206 w 251"/>
                <a:gd name="T61" fmla="*/ 24 h 243"/>
                <a:gd name="T62" fmla="*/ 222 w 251"/>
                <a:gd name="T63" fmla="*/ 21 h 243"/>
                <a:gd name="T64" fmla="*/ 225 w 251"/>
                <a:gd name="T65" fmla="*/ 37 h 243"/>
                <a:gd name="T66" fmla="*/ 204 w 251"/>
                <a:gd name="T67" fmla="*/ 54 h 243"/>
                <a:gd name="T68" fmla="*/ 191 w 251"/>
                <a:gd name="T69" fmla="*/ 61 h 243"/>
                <a:gd name="T70" fmla="*/ 189 w 251"/>
                <a:gd name="T71" fmla="*/ 109 h 243"/>
                <a:gd name="T72" fmla="*/ 189 w 251"/>
                <a:gd name="T73" fmla="*/ 121 h 243"/>
                <a:gd name="T74" fmla="*/ 155 w 251"/>
                <a:gd name="T75" fmla="*/ 121 h 243"/>
                <a:gd name="T76" fmla="*/ 152 w 251"/>
                <a:gd name="T77" fmla="*/ 113 h 243"/>
                <a:gd name="T78" fmla="*/ 158 w 251"/>
                <a:gd name="T79" fmla="*/ 113 h 243"/>
                <a:gd name="T80" fmla="*/ 162 w 251"/>
                <a:gd name="T81" fmla="*/ 109 h 243"/>
                <a:gd name="T82" fmla="*/ 162 w 251"/>
                <a:gd name="T83" fmla="*/ 95 h 243"/>
                <a:gd name="T84" fmla="*/ 158 w 251"/>
                <a:gd name="T85" fmla="*/ 90 h 243"/>
                <a:gd name="T86" fmla="*/ 8 w 251"/>
                <a:gd name="T87" fmla="*/ 90 h 243"/>
                <a:gd name="T88" fmla="*/ 4 w 251"/>
                <a:gd name="T89" fmla="*/ 95 h 243"/>
                <a:gd name="T90" fmla="*/ 4 w 251"/>
                <a:gd name="T91" fmla="*/ 109 h 243"/>
                <a:gd name="T92" fmla="*/ 8 w 251"/>
                <a:gd name="T93" fmla="*/ 113 h 243"/>
                <a:gd name="T94" fmla="*/ 13 w 251"/>
                <a:gd name="T95" fmla="*/ 113 h 243"/>
                <a:gd name="T96" fmla="*/ 10 w 251"/>
                <a:gd name="T97" fmla="*/ 126 h 243"/>
                <a:gd name="T98" fmla="*/ 0 w 251"/>
                <a:gd name="T99"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243">
                  <a:moveTo>
                    <a:pt x="0" y="241"/>
                  </a:moveTo>
                  <a:cubicBezTo>
                    <a:pt x="15" y="241"/>
                    <a:pt x="15" y="241"/>
                    <a:pt x="15" y="241"/>
                  </a:cubicBezTo>
                  <a:cubicBezTo>
                    <a:pt x="16" y="232"/>
                    <a:pt x="17" y="214"/>
                    <a:pt x="19" y="195"/>
                  </a:cubicBezTo>
                  <a:cubicBezTo>
                    <a:pt x="21" y="167"/>
                    <a:pt x="24" y="142"/>
                    <a:pt x="25" y="127"/>
                  </a:cubicBezTo>
                  <a:cubicBezTo>
                    <a:pt x="26" y="123"/>
                    <a:pt x="27" y="121"/>
                    <a:pt x="28" y="119"/>
                  </a:cubicBezTo>
                  <a:cubicBezTo>
                    <a:pt x="30" y="117"/>
                    <a:pt x="34" y="115"/>
                    <a:pt x="37" y="113"/>
                  </a:cubicBezTo>
                  <a:cubicBezTo>
                    <a:pt x="128" y="113"/>
                    <a:pt x="128" y="113"/>
                    <a:pt x="128" y="113"/>
                  </a:cubicBezTo>
                  <a:cubicBezTo>
                    <a:pt x="132" y="115"/>
                    <a:pt x="135" y="117"/>
                    <a:pt x="137" y="119"/>
                  </a:cubicBezTo>
                  <a:cubicBezTo>
                    <a:pt x="138" y="119"/>
                    <a:pt x="138" y="120"/>
                    <a:pt x="139" y="121"/>
                  </a:cubicBezTo>
                  <a:cubicBezTo>
                    <a:pt x="131" y="121"/>
                    <a:pt x="131" y="121"/>
                    <a:pt x="131" y="121"/>
                  </a:cubicBezTo>
                  <a:cubicBezTo>
                    <a:pt x="124" y="121"/>
                    <a:pt x="117" y="126"/>
                    <a:pt x="116" y="133"/>
                  </a:cubicBezTo>
                  <a:cubicBezTo>
                    <a:pt x="99" y="224"/>
                    <a:pt x="99" y="224"/>
                    <a:pt x="99" y="224"/>
                  </a:cubicBezTo>
                  <a:cubicBezTo>
                    <a:pt x="98" y="233"/>
                    <a:pt x="103" y="241"/>
                    <a:pt x="112" y="243"/>
                  </a:cubicBezTo>
                  <a:cubicBezTo>
                    <a:pt x="113" y="243"/>
                    <a:pt x="114" y="243"/>
                    <a:pt x="115" y="243"/>
                  </a:cubicBezTo>
                  <a:cubicBezTo>
                    <a:pt x="122" y="243"/>
                    <a:pt x="129" y="238"/>
                    <a:pt x="130" y="230"/>
                  </a:cubicBezTo>
                  <a:cubicBezTo>
                    <a:pt x="144" y="157"/>
                    <a:pt x="144" y="157"/>
                    <a:pt x="144" y="157"/>
                  </a:cubicBezTo>
                  <a:cubicBezTo>
                    <a:pt x="145" y="168"/>
                    <a:pt x="146" y="181"/>
                    <a:pt x="147" y="195"/>
                  </a:cubicBezTo>
                  <a:cubicBezTo>
                    <a:pt x="148" y="214"/>
                    <a:pt x="150" y="232"/>
                    <a:pt x="151" y="241"/>
                  </a:cubicBezTo>
                  <a:cubicBezTo>
                    <a:pt x="166" y="241"/>
                    <a:pt x="166" y="241"/>
                    <a:pt x="166" y="241"/>
                  </a:cubicBezTo>
                  <a:cubicBezTo>
                    <a:pt x="165" y="226"/>
                    <a:pt x="162" y="183"/>
                    <a:pt x="159" y="152"/>
                  </a:cubicBezTo>
                  <a:cubicBezTo>
                    <a:pt x="216" y="152"/>
                    <a:pt x="216" y="152"/>
                    <a:pt x="216" y="152"/>
                  </a:cubicBezTo>
                  <a:cubicBezTo>
                    <a:pt x="221" y="152"/>
                    <a:pt x="226" y="149"/>
                    <a:pt x="229" y="146"/>
                  </a:cubicBezTo>
                  <a:cubicBezTo>
                    <a:pt x="236" y="141"/>
                    <a:pt x="242" y="132"/>
                    <a:pt x="245" y="120"/>
                  </a:cubicBezTo>
                  <a:cubicBezTo>
                    <a:pt x="251" y="92"/>
                    <a:pt x="251" y="63"/>
                    <a:pt x="245" y="35"/>
                  </a:cubicBezTo>
                  <a:cubicBezTo>
                    <a:pt x="240" y="12"/>
                    <a:pt x="220" y="0"/>
                    <a:pt x="206" y="7"/>
                  </a:cubicBezTo>
                  <a:cubicBezTo>
                    <a:pt x="195" y="13"/>
                    <a:pt x="189" y="25"/>
                    <a:pt x="188" y="37"/>
                  </a:cubicBezTo>
                  <a:cubicBezTo>
                    <a:pt x="189" y="37"/>
                    <a:pt x="189" y="36"/>
                    <a:pt x="190" y="36"/>
                  </a:cubicBezTo>
                  <a:cubicBezTo>
                    <a:pt x="201" y="31"/>
                    <a:pt x="205" y="25"/>
                    <a:pt x="206" y="24"/>
                  </a:cubicBezTo>
                  <a:cubicBezTo>
                    <a:pt x="206" y="24"/>
                    <a:pt x="206" y="24"/>
                    <a:pt x="206" y="24"/>
                  </a:cubicBezTo>
                  <a:cubicBezTo>
                    <a:pt x="206" y="24"/>
                    <a:pt x="206" y="24"/>
                    <a:pt x="206" y="24"/>
                  </a:cubicBezTo>
                  <a:cubicBezTo>
                    <a:pt x="206" y="24"/>
                    <a:pt x="206" y="24"/>
                    <a:pt x="206" y="24"/>
                  </a:cubicBezTo>
                  <a:cubicBezTo>
                    <a:pt x="210" y="19"/>
                    <a:pt x="217" y="18"/>
                    <a:pt x="222" y="21"/>
                  </a:cubicBezTo>
                  <a:cubicBezTo>
                    <a:pt x="227" y="25"/>
                    <a:pt x="228" y="32"/>
                    <a:pt x="225" y="37"/>
                  </a:cubicBezTo>
                  <a:cubicBezTo>
                    <a:pt x="224" y="38"/>
                    <a:pt x="218" y="46"/>
                    <a:pt x="204" y="54"/>
                  </a:cubicBezTo>
                  <a:cubicBezTo>
                    <a:pt x="201" y="57"/>
                    <a:pt x="196" y="59"/>
                    <a:pt x="191" y="61"/>
                  </a:cubicBezTo>
                  <a:cubicBezTo>
                    <a:pt x="193" y="77"/>
                    <a:pt x="192" y="93"/>
                    <a:pt x="189" y="109"/>
                  </a:cubicBezTo>
                  <a:cubicBezTo>
                    <a:pt x="188" y="112"/>
                    <a:pt x="188" y="117"/>
                    <a:pt x="189" y="121"/>
                  </a:cubicBezTo>
                  <a:cubicBezTo>
                    <a:pt x="155" y="121"/>
                    <a:pt x="155" y="121"/>
                    <a:pt x="155" y="121"/>
                  </a:cubicBezTo>
                  <a:cubicBezTo>
                    <a:pt x="155" y="118"/>
                    <a:pt x="154" y="115"/>
                    <a:pt x="152" y="113"/>
                  </a:cubicBezTo>
                  <a:cubicBezTo>
                    <a:pt x="158" y="113"/>
                    <a:pt x="158" y="113"/>
                    <a:pt x="158" y="113"/>
                  </a:cubicBezTo>
                  <a:cubicBezTo>
                    <a:pt x="160" y="113"/>
                    <a:pt x="162" y="111"/>
                    <a:pt x="162" y="109"/>
                  </a:cubicBezTo>
                  <a:cubicBezTo>
                    <a:pt x="162" y="95"/>
                    <a:pt x="162" y="95"/>
                    <a:pt x="162" y="95"/>
                  </a:cubicBezTo>
                  <a:cubicBezTo>
                    <a:pt x="162" y="92"/>
                    <a:pt x="160" y="90"/>
                    <a:pt x="158" y="90"/>
                  </a:cubicBezTo>
                  <a:cubicBezTo>
                    <a:pt x="8" y="90"/>
                    <a:pt x="8" y="90"/>
                    <a:pt x="8" y="90"/>
                  </a:cubicBezTo>
                  <a:cubicBezTo>
                    <a:pt x="6" y="90"/>
                    <a:pt x="4" y="92"/>
                    <a:pt x="4" y="95"/>
                  </a:cubicBezTo>
                  <a:cubicBezTo>
                    <a:pt x="4" y="109"/>
                    <a:pt x="4" y="109"/>
                    <a:pt x="4" y="109"/>
                  </a:cubicBezTo>
                  <a:cubicBezTo>
                    <a:pt x="4" y="111"/>
                    <a:pt x="6" y="113"/>
                    <a:pt x="8" y="113"/>
                  </a:cubicBezTo>
                  <a:cubicBezTo>
                    <a:pt x="13" y="113"/>
                    <a:pt x="13" y="113"/>
                    <a:pt x="13" y="113"/>
                  </a:cubicBezTo>
                  <a:cubicBezTo>
                    <a:pt x="11" y="117"/>
                    <a:pt x="10" y="121"/>
                    <a:pt x="10" y="126"/>
                  </a:cubicBezTo>
                  <a:cubicBezTo>
                    <a:pt x="7" y="151"/>
                    <a:pt x="1" y="221"/>
                    <a:pt x="0"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2"/>
            <p:cNvSpPr>
              <a:spLocks/>
            </p:cNvSpPr>
            <p:nvPr/>
          </p:nvSpPr>
          <p:spPr bwMode="auto">
            <a:xfrm>
              <a:off x="5330825" y="742949"/>
              <a:ext cx="220663" cy="187325"/>
            </a:xfrm>
            <a:custGeom>
              <a:avLst/>
              <a:gdLst>
                <a:gd name="T0" fmla="*/ 22 w 118"/>
                <a:gd name="T1" fmla="*/ 92 h 100"/>
                <a:gd name="T2" fmla="*/ 22 w 118"/>
                <a:gd name="T3" fmla="*/ 97 h 100"/>
                <a:gd name="T4" fmla="*/ 25 w 118"/>
                <a:gd name="T5" fmla="*/ 100 h 100"/>
                <a:gd name="T6" fmla="*/ 115 w 118"/>
                <a:gd name="T7" fmla="*/ 100 h 100"/>
                <a:gd name="T8" fmla="*/ 118 w 118"/>
                <a:gd name="T9" fmla="*/ 97 h 100"/>
                <a:gd name="T10" fmla="*/ 118 w 118"/>
                <a:gd name="T11" fmla="*/ 92 h 100"/>
                <a:gd name="T12" fmla="*/ 115 w 118"/>
                <a:gd name="T13" fmla="*/ 88 h 100"/>
                <a:gd name="T14" fmla="*/ 41 w 118"/>
                <a:gd name="T15" fmla="*/ 88 h 100"/>
                <a:gd name="T16" fmla="*/ 41 w 118"/>
                <a:gd name="T17" fmla="*/ 87 h 100"/>
                <a:gd name="T18" fmla="*/ 12 w 118"/>
                <a:gd name="T19" fmla="*/ 2 h 100"/>
                <a:gd name="T20" fmla="*/ 8 w 118"/>
                <a:gd name="T21" fmla="*/ 0 h 100"/>
                <a:gd name="T22" fmla="*/ 3 w 118"/>
                <a:gd name="T23" fmla="*/ 2 h 100"/>
                <a:gd name="T24" fmla="*/ 1 w 118"/>
                <a:gd name="T25" fmla="*/ 6 h 100"/>
                <a:gd name="T26" fmla="*/ 29 w 118"/>
                <a:gd name="T27" fmla="*/ 88 h 100"/>
                <a:gd name="T28" fmla="*/ 25 w 118"/>
                <a:gd name="T29" fmla="*/ 88 h 100"/>
                <a:gd name="T30" fmla="*/ 22 w 118"/>
                <a:gd name="T3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00">
                  <a:moveTo>
                    <a:pt x="22" y="92"/>
                  </a:moveTo>
                  <a:cubicBezTo>
                    <a:pt x="22" y="97"/>
                    <a:pt x="22" y="97"/>
                    <a:pt x="22" y="97"/>
                  </a:cubicBezTo>
                  <a:cubicBezTo>
                    <a:pt x="22" y="98"/>
                    <a:pt x="23" y="100"/>
                    <a:pt x="25" y="100"/>
                  </a:cubicBezTo>
                  <a:cubicBezTo>
                    <a:pt x="115" y="100"/>
                    <a:pt x="115" y="100"/>
                    <a:pt x="115" y="100"/>
                  </a:cubicBezTo>
                  <a:cubicBezTo>
                    <a:pt x="117" y="100"/>
                    <a:pt x="118" y="98"/>
                    <a:pt x="118" y="97"/>
                  </a:cubicBezTo>
                  <a:cubicBezTo>
                    <a:pt x="118" y="92"/>
                    <a:pt x="118" y="92"/>
                    <a:pt x="118" y="92"/>
                  </a:cubicBezTo>
                  <a:cubicBezTo>
                    <a:pt x="118" y="90"/>
                    <a:pt x="117" y="88"/>
                    <a:pt x="115" y="88"/>
                  </a:cubicBezTo>
                  <a:cubicBezTo>
                    <a:pt x="41" y="88"/>
                    <a:pt x="41" y="88"/>
                    <a:pt x="41" y="88"/>
                  </a:cubicBezTo>
                  <a:cubicBezTo>
                    <a:pt x="41" y="88"/>
                    <a:pt x="41" y="88"/>
                    <a:pt x="41" y="87"/>
                  </a:cubicBezTo>
                  <a:cubicBezTo>
                    <a:pt x="12" y="2"/>
                    <a:pt x="12" y="2"/>
                    <a:pt x="12" y="2"/>
                  </a:cubicBezTo>
                  <a:cubicBezTo>
                    <a:pt x="11" y="1"/>
                    <a:pt x="10" y="0"/>
                    <a:pt x="8" y="0"/>
                  </a:cubicBezTo>
                  <a:cubicBezTo>
                    <a:pt x="3" y="2"/>
                    <a:pt x="3" y="2"/>
                    <a:pt x="3" y="2"/>
                  </a:cubicBezTo>
                  <a:cubicBezTo>
                    <a:pt x="1" y="2"/>
                    <a:pt x="0" y="4"/>
                    <a:pt x="1" y="6"/>
                  </a:cubicBezTo>
                  <a:cubicBezTo>
                    <a:pt x="29" y="88"/>
                    <a:pt x="29" y="88"/>
                    <a:pt x="29" y="88"/>
                  </a:cubicBezTo>
                  <a:cubicBezTo>
                    <a:pt x="25" y="88"/>
                    <a:pt x="25" y="88"/>
                    <a:pt x="25" y="88"/>
                  </a:cubicBezTo>
                  <a:cubicBezTo>
                    <a:pt x="23" y="88"/>
                    <a:pt x="22" y="90"/>
                    <a:pt x="22"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3"/>
            <p:cNvSpPr>
              <a:spLocks/>
            </p:cNvSpPr>
            <p:nvPr/>
          </p:nvSpPr>
          <p:spPr bwMode="auto">
            <a:xfrm>
              <a:off x="5576888" y="642937"/>
              <a:ext cx="133350" cy="131763"/>
            </a:xfrm>
            <a:custGeom>
              <a:avLst/>
              <a:gdLst>
                <a:gd name="T0" fmla="*/ 43 w 71"/>
                <a:gd name="T1" fmla="*/ 66 h 71"/>
                <a:gd name="T2" fmla="*/ 67 w 71"/>
                <a:gd name="T3" fmla="*/ 28 h 71"/>
                <a:gd name="T4" fmla="*/ 28 w 71"/>
                <a:gd name="T5" fmla="*/ 4 h 71"/>
                <a:gd name="T6" fmla="*/ 4 w 71"/>
                <a:gd name="T7" fmla="*/ 43 h 71"/>
                <a:gd name="T8" fmla="*/ 43 w 71"/>
                <a:gd name="T9" fmla="*/ 66 h 71"/>
              </a:gdLst>
              <a:ahLst/>
              <a:cxnLst>
                <a:cxn ang="0">
                  <a:pos x="T0" y="T1"/>
                </a:cxn>
                <a:cxn ang="0">
                  <a:pos x="T2" y="T3"/>
                </a:cxn>
                <a:cxn ang="0">
                  <a:pos x="T4" y="T5"/>
                </a:cxn>
                <a:cxn ang="0">
                  <a:pos x="T6" y="T7"/>
                </a:cxn>
                <a:cxn ang="0">
                  <a:pos x="T8" y="T9"/>
                </a:cxn>
              </a:cxnLst>
              <a:rect l="0" t="0" r="r" b="b"/>
              <a:pathLst>
                <a:path w="71" h="71">
                  <a:moveTo>
                    <a:pt x="43" y="66"/>
                  </a:moveTo>
                  <a:cubicBezTo>
                    <a:pt x="60" y="62"/>
                    <a:pt x="71" y="45"/>
                    <a:pt x="67" y="28"/>
                  </a:cubicBezTo>
                  <a:cubicBezTo>
                    <a:pt x="63" y="11"/>
                    <a:pt x="46" y="0"/>
                    <a:pt x="28" y="4"/>
                  </a:cubicBezTo>
                  <a:cubicBezTo>
                    <a:pt x="11" y="8"/>
                    <a:pt x="0" y="25"/>
                    <a:pt x="4" y="43"/>
                  </a:cubicBezTo>
                  <a:cubicBezTo>
                    <a:pt x="8" y="60"/>
                    <a:pt x="26" y="71"/>
                    <a:pt x="4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4"/>
            <p:cNvSpPr>
              <a:spLocks/>
            </p:cNvSpPr>
            <p:nvPr/>
          </p:nvSpPr>
          <p:spPr bwMode="auto">
            <a:xfrm>
              <a:off x="5486400" y="808037"/>
              <a:ext cx="211138" cy="84138"/>
            </a:xfrm>
            <a:custGeom>
              <a:avLst/>
              <a:gdLst>
                <a:gd name="T0" fmla="*/ 92 w 114"/>
                <a:gd name="T1" fmla="*/ 30 h 45"/>
                <a:gd name="T2" fmla="*/ 112 w 114"/>
                <a:gd name="T3" fmla="*/ 13 h 45"/>
                <a:gd name="T4" fmla="*/ 109 w 114"/>
                <a:gd name="T5" fmla="*/ 2 h 45"/>
                <a:gd name="T6" fmla="*/ 104 w 114"/>
                <a:gd name="T7" fmla="*/ 0 h 45"/>
                <a:gd name="T8" fmla="*/ 97 w 114"/>
                <a:gd name="T9" fmla="*/ 4 h 45"/>
                <a:gd name="T10" fmla="*/ 97 w 114"/>
                <a:gd name="T11" fmla="*/ 4 h 45"/>
                <a:gd name="T12" fmla="*/ 97 w 114"/>
                <a:gd name="T13" fmla="*/ 4 h 45"/>
                <a:gd name="T14" fmla="*/ 97 w 114"/>
                <a:gd name="T15" fmla="*/ 4 h 45"/>
                <a:gd name="T16" fmla="*/ 97 w 114"/>
                <a:gd name="T17" fmla="*/ 4 h 45"/>
                <a:gd name="T18" fmla="*/ 80 w 114"/>
                <a:gd name="T19" fmla="*/ 17 h 45"/>
                <a:gd name="T20" fmla="*/ 77 w 114"/>
                <a:gd name="T21" fmla="*/ 18 h 45"/>
                <a:gd name="T22" fmla="*/ 26 w 114"/>
                <a:gd name="T23" fmla="*/ 28 h 45"/>
                <a:gd name="T24" fmla="*/ 9 w 114"/>
                <a:gd name="T25" fmla="*/ 27 h 45"/>
                <a:gd name="T26" fmla="*/ 9 w 114"/>
                <a:gd name="T27" fmla="*/ 27 h 45"/>
                <a:gd name="T28" fmla="*/ 0 w 114"/>
                <a:gd name="T29" fmla="*/ 35 h 45"/>
                <a:gd name="T30" fmla="*/ 8 w 114"/>
                <a:gd name="T31" fmla="*/ 44 h 45"/>
                <a:gd name="T32" fmla="*/ 26 w 114"/>
                <a:gd name="T33" fmla="*/ 45 h 45"/>
                <a:gd name="T34" fmla="*/ 26 w 114"/>
                <a:gd name="T35" fmla="*/ 45 h 45"/>
                <a:gd name="T36" fmla="*/ 80 w 114"/>
                <a:gd name="T37" fmla="*/ 36 h 45"/>
                <a:gd name="T38" fmla="*/ 92 w 114"/>
                <a:gd name="T3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45">
                  <a:moveTo>
                    <a:pt x="92" y="30"/>
                  </a:moveTo>
                  <a:cubicBezTo>
                    <a:pt x="105" y="22"/>
                    <a:pt x="111" y="14"/>
                    <a:pt x="112" y="13"/>
                  </a:cubicBezTo>
                  <a:cubicBezTo>
                    <a:pt x="114" y="10"/>
                    <a:pt x="113" y="4"/>
                    <a:pt x="109" y="2"/>
                  </a:cubicBezTo>
                  <a:cubicBezTo>
                    <a:pt x="108" y="1"/>
                    <a:pt x="106" y="0"/>
                    <a:pt x="104" y="0"/>
                  </a:cubicBezTo>
                  <a:cubicBezTo>
                    <a:pt x="102" y="0"/>
                    <a:pt x="99" y="1"/>
                    <a:pt x="97" y="4"/>
                  </a:cubicBezTo>
                  <a:cubicBezTo>
                    <a:pt x="97" y="4"/>
                    <a:pt x="97" y="4"/>
                    <a:pt x="97" y="4"/>
                  </a:cubicBezTo>
                  <a:cubicBezTo>
                    <a:pt x="97" y="4"/>
                    <a:pt x="97" y="4"/>
                    <a:pt x="97" y="4"/>
                  </a:cubicBezTo>
                  <a:cubicBezTo>
                    <a:pt x="97" y="4"/>
                    <a:pt x="97" y="4"/>
                    <a:pt x="97" y="4"/>
                  </a:cubicBezTo>
                  <a:cubicBezTo>
                    <a:pt x="97" y="4"/>
                    <a:pt x="97" y="4"/>
                    <a:pt x="97" y="4"/>
                  </a:cubicBezTo>
                  <a:cubicBezTo>
                    <a:pt x="96" y="6"/>
                    <a:pt x="91" y="11"/>
                    <a:pt x="80" y="17"/>
                  </a:cubicBezTo>
                  <a:cubicBezTo>
                    <a:pt x="79" y="17"/>
                    <a:pt x="78" y="18"/>
                    <a:pt x="77" y="18"/>
                  </a:cubicBezTo>
                  <a:cubicBezTo>
                    <a:pt x="63" y="24"/>
                    <a:pt x="46" y="28"/>
                    <a:pt x="26" y="28"/>
                  </a:cubicBezTo>
                  <a:cubicBezTo>
                    <a:pt x="21" y="28"/>
                    <a:pt x="15" y="27"/>
                    <a:pt x="9" y="27"/>
                  </a:cubicBezTo>
                  <a:cubicBezTo>
                    <a:pt x="9" y="27"/>
                    <a:pt x="9" y="27"/>
                    <a:pt x="9" y="27"/>
                  </a:cubicBezTo>
                  <a:cubicBezTo>
                    <a:pt x="4" y="27"/>
                    <a:pt x="0" y="30"/>
                    <a:pt x="0" y="35"/>
                  </a:cubicBezTo>
                  <a:cubicBezTo>
                    <a:pt x="0" y="40"/>
                    <a:pt x="3" y="44"/>
                    <a:pt x="8" y="44"/>
                  </a:cubicBezTo>
                  <a:cubicBezTo>
                    <a:pt x="14" y="45"/>
                    <a:pt x="20" y="45"/>
                    <a:pt x="26" y="45"/>
                  </a:cubicBezTo>
                  <a:cubicBezTo>
                    <a:pt x="26" y="45"/>
                    <a:pt x="26" y="45"/>
                    <a:pt x="26" y="45"/>
                  </a:cubicBezTo>
                  <a:cubicBezTo>
                    <a:pt x="50" y="45"/>
                    <a:pt x="68" y="41"/>
                    <a:pt x="80" y="36"/>
                  </a:cubicBezTo>
                  <a:cubicBezTo>
                    <a:pt x="85" y="34"/>
                    <a:pt x="89" y="32"/>
                    <a:pt x="9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
            <p:cNvSpPr>
              <a:spLocks/>
            </p:cNvSpPr>
            <p:nvPr/>
          </p:nvSpPr>
          <p:spPr bwMode="auto">
            <a:xfrm>
              <a:off x="5610225" y="1066799"/>
              <a:ext cx="196850" cy="146050"/>
            </a:xfrm>
            <a:custGeom>
              <a:avLst/>
              <a:gdLst>
                <a:gd name="T0" fmla="*/ 0 w 124"/>
                <a:gd name="T1" fmla="*/ 92 h 92"/>
                <a:gd name="T2" fmla="*/ 124 w 124"/>
                <a:gd name="T3" fmla="*/ 92 h 92"/>
                <a:gd name="T4" fmla="*/ 108 w 124"/>
                <a:gd name="T5" fmla="*/ 0 h 92"/>
                <a:gd name="T6" fmla="*/ 17 w 124"/>
                <a:gd name="T7" fmla="*/ 0 h 92"/>
                <a:gd name="T8" fmla="*/ 0 w 124"/>
                <a:gd name="T9" fmla="*/ 92 h 92"/>
              </a:gdLst>
              <a:ahLst/>
              <a:cxnLst>
                <a:cxn ang="0">
                  <a:pos x="T0" y="T1"/>
                </a:cxn>
                <a:cxn ang="0">
                  <a:pos x="T2" y="T3"/>
                </a:cxn>
                <a:cxn ang="0">
                  <a:pos x="T4" y="T5"/>
                </a:cxn>
                <a:cxn ang="0">
                  <a:pos x="T6" y="T7"/>
                </a:cxn>
                <a:cxn ang="0">
                  <a:pos x="T8" y="T9"/>
                </a:cxn>
              </a:cxnLst>
              <a:rect l="0" t="0" r="r" b="b"/>
              <a:pathLst>
                <a:path w="124" h="92">
                  <a:moveTo>
                    <a:pt x="0" y="92"/>
                  </a:moveTo>
                  <a:lnTo>
                    <a:pt x="124" y="92"/>
                  </a:lnTo>
                  <a:lnTo>
                    <a:pt x="108" y="0"/>
                  </a:lnTo>
                  <a:lnTo>
                    <a:pt x="17" y="0"/>
                  </a:lnTo>
                  <a:lnTo>
                    <a:pt x="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2" name="组合 81"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a:off x="8298387" y="4849583"/>
            <a:ext cx="730935" cy="730935"/>
            <a:chOff x="8194675" y="412749"/>
            <a:chExt cx="1036638" cy="1036638"/>
          </a:xfrm>
        </p:grpSpPr>
        <p:sp>
          <p:nvSpPr>
            <p:cNvPr id="73" name="Oval 7"/>
            <p:cNvSpPr>
              <a:spLocks noChangeArrowheads="1"/>
            </p:cNvSpPr>
            <p:nvPr/>
          </p:nvSpPr>
          <p:spPr bwMode="auto">
            <a:xfrm>
              <a:off x="8194675" y="412749"/>
              <a:ext cx="1036638" cy="1036638"/>
            </a:xfrm>
            <a:prstGeom prst="ellipse">
              <a:avLst/>
            </a:prstGeom>
            <a:solidFill>
              <a:schemeClr val="bg1"/>
            </a:solidFill>
            <a:ln w="7938" cap="flat">
              <a:solidFill>
                <a:srgbClr val="39656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35"/>
            <p:cNvSpPr>
              <a:spLocks/>
            </p:cNvSpPr>
            <p:nvPr/>
          </p:nvSpPr>
          <p:spPr bwMode="auto">
            <a:xfrm>
              <a:off x="8702675" y="912812"/>
              <a:ext cx="90488" cy="111125"/>
            </a:xfrm>
            <a:custGeom>
              <a:avLst/>
              <a:gdLst>
                <a:gd name="T0" fmla="*/ 2 w 49"/>
                <a:gd name="T1" fmla="*/ 9 h 60"/>
                <a:gd name="T2" fmla="*/ 15 w 49"/>
                <a:gd name="T3" fmla="*/ 16 h 60"/>
                <a:gd name="T4" fmla="*/ 8 w 49"/>
                <a:gd name="T5" fmla="*/ 45 h 60"/>
                <a:gd name="T6" fmla="*/ 12 w 49"/>
                <a:gd name="T7" fmla="*/ 60 h 60"/>
                <a:gd name="T8" fmla="*/ 25 w 49"/>
                <a:gd name="T9" fmla="*/ 60 h 60"/>
                <a:gd name="T10" fmla="*/ 41 w 49"/>
                <a:gd name="T11" fmla="*/ 36 h 60"/>
                <a:gd name="T12" fmla="*/ 47 w 49"/>
                <a:gd name="T13" fmla="*/ 12 h 60"/>
                <a:gd name="T14" fmla="*/ 45 w 49"/>
                <a:gd name="T15" fmla="*/ 0 h 60"/>
                <a:gd name="T16" fmla="*/ 0 w 49"/>
                <a:gd name="T17" fmla="*/ 0 h 60"/>
                <a:gd name="T18" fmla="*/ 2 w 49"/>
                <a:gd name="T19"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60">
                  <a:moveTo>
                    <a:pt x="2" y="9"/>
                  </a:moveTo>
                  <a:cubicBezTo>
                    <a:pt x="15" y="16"/>
                    <a:pt x="15" y="16"/>
                    <a:pt x="15" y="16"/>
                  </a:cubicBezTo>
                  <a:cubicBezTo>
                    <a:pt x="8" y="45"/>
                    <a:pt x="8" y="45"/>
                    <a:pt x="8" y="45"/>
                  </a:cubicBezTo>
                  <a:cubicBezTo>
                    <a:pt x="6" y="51"/>
                    <a:pt x="8" y="56"/>
                    <a:pt x="12" y="60"/>
                  </a:cubicBezTo>
                  <a:cubicBezTo>
                    <a:pt x="25" y="60"/>
                    <a:pt x="25" y="60"/>
                    <a:pt x="25" y="60"/>
                  </a:cubicBezTo>
                  <a:cubicBezTo>
                    <a:pt x="41" y="36"/>
                    <a:pt x="41" y="36"/>
                    <a:pt x="41" y="36"/>
                  </a:cubicBezTo>
                  <a:cubicBezTo>
                    <a:pt x="47" y="12"/>
                    <a:pt x="47" y="12"/>
                    <a:pt x="47" y="12"/>
                  </a:cubicBezTo>
                  <a:cubicBezTo>
                    <a:pt x="49" y="8"/>
                    <a:pt x="48" y="3"/>
                    <a:pt x="45" y="0"/>
                  </a:cubicBezTo>
                  <a:cubicBezTo>
                    <a:pt x="0" y="0"/>
                    <a:pt x="0" y="0"/>
                    <a:pt x="0" y="0"/>
                  </a:cubicBezTo>
                  <a:cubicBezTo>
                    <a:pt x="1" y="3"/>
                    <a:pt x="2" y="6"/>
                    <a:pt x="2" y="9"/>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36"/>
            <p:cNvSpPr>
              <a:spLocks/>
            </p:cNvSpPr>
            <p:nvPr/>
          </p:nvSpPr>
          <p:spPr bwMode="auto">
            <a:xfrm>
              <a:off x="8685213" y="862012"/>
              <a:ext cx="58738" cy="22225"/>
            </a:xfrm>
            <a:custGeom>
              <a:avLst/>
              <a:gdLst>
                <a:gd name="T0" fmla="*/ 7 w 31"/>
                <a:gd name="T1" fmla="*/ 0 h 12"/>
                <a:gd name="T2" fmla="*/ 0 w 31"/>
                <a:gd name="T3" fmla="*/ 5 h 12"/>
                <a:gd name="T4" fmla="*/ 4 w 31"/>
                <a:gd name="T5" fmla="*/ 12 h 12"/>
                <a:gd name="T6" fmla="*/ 4 w 31"/>
                <a:gd name="T7" fmla="*/ 12 h 12"/>
                <a:gd name="T8" fmla="*/ 31 w 31"/>
                <a:gd name="T9" fmla="*/ 12 h 12"/>
                <a:gd name="T10" fmla="*/ 7 w 31"/>
                <a:gd name="T11" fmla="*/ 0 h 12"/>
              </a:gdLst>
              <a:ahLst/>
              <a:cxnLst>
                <a:cxn ang="0">
                  <a:pos x="T0" y="T1"/>
                </a:cxn>
                <a:cxn ang="0">
                  <a:pos x="T2" y="T3"/>
                </a:cxn>
                <a:cxn ang="0">
                  <a:pos x="T4" y="T5"/>
                </a:cxn>
                <a:cxn ang="0">
                  <a:pos x="T6" y="T7"/>
                </a:cxn>
                <a:cxn ang="0">
                  <a:pos x="T8" y="T9"/>
                </a:cxn>
                <a:cxn ang="0">
                  <a:pos x="T10" y="T11"/>
                </a:cxn>
              </a:cxnLst>
              <a:rect l="0" t="0" r="r" b="b"/>
              <a:pathLst>
                <a:path w="31" h="12">
                  <a:moveTo>
                    <a:pt x="7" y="0"/>
                  </a:moveTo>
                  <a:cubicBezTo>
                    <a:pt x="5" y="1"/>
                    <a:pt x="2" y="3"/>
                    <a:pt x="0" y="5"/>
                  </a:cubicBezTo>
                  <a:cubicBezTo>
                    <a:pt x="2" y="8"/>
                    <a:pt x="3" y="10"/>
                    <a:pt x="4" y="12"/>
                  </a:cubicBezTo>
                  <a:cubicBezTo>
                    <a:pt x="4" y="12"/>
                    <a:pt x="4" y="12"/>
                    <a:pt x="4" y="12"/>
                  </a:cubicBezTo>
                  <a:cubicBezTo>
                    <a:pt x="31" y="12"/>
                    <a:pt x="31" y="12"/>
                    <a:pt x="31" y="12"/>
                  </a:cubicBezTo>
                  <a:lnTo>
                    <a:pt x="7" y="0"/>
                  </a:ln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37"/>
            <p:cNvSpPr>
              <a:spLocks/>
            </p:cNvSpPr>
            <p:nvPr/>
          </p:nvSpPr>
          <p:spPr bwMode="auto">
            <a:xfrm>
              <a:off x="8778875" y="669924"/>
              <a:ext cx="112713" cy="112713"/>
            </a:xfrm>
            <a:custGeom>
              <a:avLst/>
              <a:gdLst>
                <a:gd name="T0" fmla="*/ 50 w 60"/>
                <a:gd name="T1" fmla="*/ 49 h 60"/>
                <a:gd name="T2" fmla="*/ 48 w 60"/>
                <a:gd name="T3" fmla="*/ 10 h 60"/>
                <a:gd name="T4" fmla="*/ 10 w 60"/>
                <a:gd name="T5" fmla="*/ 12 h 60"/>
                <a:gd name="T6" fmla="*/ 12 w 60"/>
                <a:gd name="T7" fmla="*/ 50 h 60"/>
                <a:gd name="T8" fmla="*/ 50 w 60"/>
                <a:gd name="T9" fmla="*/ 49 h 60"/>
              </a:gdLst>
              <a:ahLst/>
              <a:cxnLst>
                <a:cxn ang="0">
                  <a:pos x="T0" y="T1"/>
                </a:cxn>
                <a:cxn ang="0">
                  <a:pos x="T2" y="T3"/>
                </a:cxn>
                <a:cxn ang="0">
                  <a:pos x="T4" y="T5"/>
                </a:cxn>
                <a:cxn ang="0">
                  <a:pos x="T6" y="T7"/>
                </a:cxn>
                <a:cxn ang="0">
                  <a:pos x="T8" y="T9"/>
                </a:cxn>
              </a:cxnLst>
              <a:rect l="0" t="0" r="r" b="b"/>
              <a:pathLst>
                <a:path w="60" h="60">
                  <a:moveTo>
                    <a:pt x="50" y="49"/>
                  </a:moveTo>
                  <a:cubicBezTo>
                    <a:pt x="60" y="37"/>
                    <a:pt x="59" y="20"/>
                    <a:pt x="48" y="10"/>
                  </a:cubicBezTo>
                  <a:cubicBezTo>
                    <a:pt x="37" y="0"/>
                    <a:pt x="20" y="1"/>
                    <a:pt x="10" y="12"/>
                  </a:cubicBezTo>
                  <a:cubicBezTo>
                    <a:pt x="0" y="23"/>
                    <a:pt x="1" y="40"/>
                    <a:pt x="12" y="50"/>
                  </a:cubicBezTo>
                  <a:cubicBezTo>
                    <a:pt x="23" y="60"/>
                    <a:pt x="40" y="60"/>
                    <a:pt x="50" y="49"/>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38"/>
            <p:cNvSpPr>
              <a:spLocks/>
            </p:cNvSpPr>
            <p:nvPr/>
          </p:nvSpPr>
          <p:spPr bwMode="auto">
            <a:xfrm>
              <a:off x="8801100" y="922337"/>
              <a:ext cx="231775" cy="231775"/>
            </a:xfrm>
            <a:custGeom>
              <a:avLst/>
              <a:gdLst>
                <a:gd name="T0" fmla="*/ 124 w 124"/>
                <a:gd name="T1" fmla="*/ 62 h 124"/>
                <a:gd name="T2" fmla="*/ 62 w 124"/>
                <a:gd name="T3" fmla="*/ 0 h 124"/>
                <a:gd name="T4" fmla="*/ 42 w 124"/>
                <a:gd name="T5" fmla="*/ 3 h 124"/>
                <a:gd name="T6" fmla="*/ 48 w 124"/>
                <a:gd name="T7" fmla="*/ 16 h 124"/>
                <a:gd name="T8" fmla="*/ 62 w 124"/>
                <a:gd name="T9" fmla="*/ 14 h 124"/>
                <a:gd name="T10" fmla="*/ 110 w 124"/>
                <a:gd name="T11" fmla="*/ 62 h 124"/>
                <a:gd name="T12" fmla="*/ 62 w 124"/>
                <a:gd name="T13" fmla="*/ 110 h 124"/>
                <a:gd name="T14" fmla="*/ 14 w 124"/>
                <a:gd name="T15" fmla="*/ 62 h 124"/>
                <a:gd name="T16" fmla="*/ 35 w 124"/>
                <a:gd name="T17" fmla="*/ 22 h 124"/>
                <a:gd name="T18" fmla="*/ 29 w 124"/>
                <a:gd name="T19" fmla="*/ 9 h 124"/>
                <a:gd name="T20" fmla="*/ 0 w 124"/>
                <a:gd name="T21" fmla="*/ 62 h 124"/>
                <a:gd name="T22" fmla="*/ 62 w 124"/>
                <a:gd name="T23" fmla="*/ 124 h 124"/>
                <a:gd name="T24" fmla="*/ 124 w 124"/>
                <a:gd name="T25"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4">
                  <a:moveTo>
                    <a:pt x="124" y="62"/>
                  </a:moveTo>
                  <a:cubicBezTo>
                    <a:pt x="124" y="28"/>
                    <a:pt x="96" y="0"/>
                    <a:pt x="62" y="0"/>
                  </a:cubicBezTo>
                  <a:cubicBezTo>
                    <a:pt x="55" y="0"/>
                    <a:pt x="48" y="1"/>
                    <a:pt x="42" y="3"/>
                  </a:cubicBezTo>
                  <a:cubicBezTo>
                    <a:pt x="48" y="16"/>
                    <a:pt x="48" y="16"/>
                    <a:pt x="48" y="16"/>
                  </a:cubicBezTo>
                  <a:cubicBezTo>
                    <a:pt x="53" y="15"/>
                    <a:pt x="57" y="14"/>
                    <a:pt x="62" y="14"/>
                  </a:cubicBezTo>
                  <a:cubicBezTo>
                    <a:pt x="89" y="14"/>
                    <a:pt x="110" y="36"/>
                    <a:pt x="110" y="62"/>
                  </a:cubicBezTo>
                  <a:cubicBezTo>
                    <a:pt x="110" y="89"/>
                    <a:pt x="89" y="110"/>
                    <a:pt x="62" y="110"/>
                  </a:cubicBezTo>
                  <a:cubicBezTo>
                    <a:pt x="36" y="110"/>
                    <a:pt x="14" y="89"/>
                    <a:pt x="14" y="62"/>
                  </a:cubicBezTo>
                  <a:cubicBezTo>
                    <a:pt x="14" y="45"/>
                    <a:pt x="22" y="31"/>
                    <a:pt x="35" y="22"/>
                  </a:cubicBezTo>
                  <a:cubicBezTo>
                    <a:pt x="29" y="9"/>
                    <a:pt x="29" y="9"/>
                    <a:pt x="29" y="9"/>
                  </a:cubicBezTo>
                  <a:cubicBezTo>
                    <a:pt x="12" y="20"/>
                    <a:pt x="0" y="40"/>
                    <a:pt x="0" y="62"/>
                  </a:cubicBezTo>
                  <a:cubicBezTo>
                    <a:pt x="0" y="96"/>
                    <a:pt x="28" y="124"/>
                    <a:pt x="62" y="124"/>
                  </a:cubicBezTo>
                  <a:cubicBezTo>
                    <a:pt x="96" y="124"/>
                    <a:pt x="124" y="96"/>
                    <a:pt x="124" y="62"/>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39"/>
            <p:cNvSpPr>
              <a:spLocks noEditPoints="1"/>
            </p:cNvSpPr>
            <p:nvPr/>
          </p:nvSpPr>
          <p:spPr bwMode="auto">
            <a:xfrm>
              <a:off x="8413750" y="866774"/>
              <a:ext cx="233363" cy="287338"/>
            </a:xfrm>
            <a:custGeom>
              <a:avLst/>
              <a:gdLst>
                <a:gd name="T0" fmla="*/ 123 w 125"/>
                <a:gd name="T1" fmla="*/ 101 h 154"/>
                <a:gd name="T2" fmla="*/ 123 w 125"/>
                <a:gd name="T3" fmla="*/ 99 h 154"/>
                <a:gd name="T4" fmla="*/ 122 w 125"/>
                <a:gd name="T5" fmla="*/ 99 h 154"/>
                <a:gd name="T6" fmla="*/ 122 w 125"/>
                <a:gd name="T7" fmla="*/ 97 h 154"/>
                <a:gd name="T8" fmla="*/ 124 w 125"/>
                <a:gd name="T9" fmla="*/ 97 h 154"/>
                <a:gd name="T10" fmla="*/ 125 w 125"/>
                <a:gd name="T11" fmla="*/ 87 h 154"/>
                <a:gd name="T12" fmla="*/ 123 w 125"/>
                <a:gd name="T13" fmla="*/ 87 h 154"/>
                <a:gd name="T14" fmla="*/ 123 w 125"/>
                <a:gd name="T15" fmla="*/ 85 h 154"/>
                <a:gd name="T16" fmla="*/ 124 w 125"/>
                <a:gd name="T17" fmla="*/ 85 h 154"/>
                <a:gd name="T18" fmla="*/ 97 w 125"/>
                <a:gd name="T19" fmla="*/ 41 h 154"/>
                <a:gd name="T20" fmla="*/ 104 w 125"/>
                <a:gd name="T21" fmla="*/ 30 h 154"/>
                <a:gd name="T22" fmla="*/ 109 w 125"/>
                <a:gd name="T23" fmla="*/ 22 h 154"/>
                <a:gd name="T24" fmla="*/ 117 w 125"/>
                <a:gd name="T25" fmla="*/ 22 h 154"/>
                <a:gd name="T26" fmla="*/ 112 w 125"/>
                <a:gd name="T27" fmla="*/ 13 h 154"/>
                <a:gd name="T28" fmla="*/ 107 w 125"/>
                <a:gd name="T29" fmla="*/ 0 h 154"/>
                <a:gd name="T30" fmla="*/ 90 w 125"/>
                <a:gd name="T31" fmla="*/ 8 h 154"/>
                <a:gd name="T32" fmla="*/ 100 w 125"/>
                <a:gd name="T33" fmla="*/ 15 h 154"/>
                <a:gd name="T34" fmla="*/ 102 w 125"/>
                <a:gd name="T35" fmla="*/ 16 h 154"/>
                <a:gd name="T36" fmla="*/ 95 w 125"/>
                <a:gd name="T37" fmla="*/ 27 h 154"/>
                <a:gd name="T38" fmla="*/ 89 w 125"/>
                <a:gd name="T39" fmla="*/ 36 h 154"/>
                <a:gd name="T40" fmla="*/ 62 w 125"/>
                <a:gd name="T41" fmla="*/ 30 h 154"/>
                <a:gd name="T42" fmla="*/ 0 w 125"/>
                <a:gd name="T43" fmla="*/ 92 h 154"/>
                <a:gd name="T44" fmla="*/ 62 w 125"/>
                <a:gd name="T45" fmla="*/ 154 h 154"/>
                <a:gd name="T46" fmla="*/ 122 w 125"/>
                <a:gd name="T47" fmla="*/ 106 h 154"/>
                <a:gd name="T48" fmla="*/ 123 w 125"/>
                <a:gd name="T49" fmla="*/ 101 h 154"/>
                <a:gd name="T50" fmla="*/ 110 w 125"/>
                <a:gd name="T51" fmla="*/ 87 h 154"/>
                <a:gd name="T52" fmla="*/ 68 w 125"/>
                <a:gd name="T53" fmla="*/ 87 h 154"/>
                <a:gd name="T54" fmla="*/ 90 w 125"/>
                <a:gd name="T55" fmla="*/ 53 h 154"/>
                <a:gd name="T56" fmla="*/ 110 w 125"/>
                <a:gd name="T57" fmla="*/ 87 h 154"/>
                <a:gd name="T58" fmla="*/ 62 w 125"/>
                <a:gd name="T59" fmla="*/ 140 h 154"/>
                <a:gd name="T60" fmla="*/ 14 w 125"/>
                <a:gd name="T61" fmla="*/ 92 h 154"/>
                <a:gd name="T62" fmla="*/ 62 w 125"/>
                <a:gd name="T63" fmla="*/ 44 h 154"/>
                <a:gd name="T64" fmla="*/ 81 w 125"/>
                <a:gd name="T65" fmla="*/ 48 h 154"/>
                <a:gd name="T66" fmla="*/ 55 w 125"/>
                <a:gd name="T67" fmla="*/ 89 h 154"/>
                <a:gd name="T68" fmla="*/ 55 w 125"/>
                <a:gd name="T69" fmla="*/ 94 h 154"/>
                <a:gd name="T70" fmla="*/ 59 w 125"/>
                <a:gd name="T71" fmla="*/ 97 h 154"/>
                <a:gd name="T72" fmla="*/ 110 w 125"/>
                <a:gd name="T73" fmla="*/ 97 h 154"/>
                <a:gd name="T74" fmla="*/ 62 w 125"/>
                <a:gd name="T7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54">
                  <a:moveTo>
                    <a:pt x="123" y="101"/>
                  </a:moveTo>
                  <a:cubicBezTo>
                    <a:pt x="123" y="100"/>
                    <a:pt x="123" y="100"/>
                    <a:pt x="123" y="99"/>
                  </a:cubicBezTo>
                  <a:cubicBezTo>
                    <a:pt x="122" y="99"/>
                    <a:pt x="122" y="99"/>
                    <a:pt x="122" y="99"/>
                  </a:cubicBezTo>
                  <a:cubicBezTo>
                    <a:pt x="122" y="97"/>
                    <a:pt x="122" y="97"/>
                    <a:pt x="122" y="97"/>
                  </a:cubicBezTo>
                  <a:cubicBezTo>
                    <a:pt x="124" y="97"/>
                    <a:pt x="124" y="97"/>
                    <a:pt x="124" y="97"/>
                  </a:cubicBezTo>
                  <a:cubicBezTo>
                    <a:pt x="124" y="94"/>
                    <a:pt x="125" y="90"/>
                    <a:pt x="125" y="87"/>
                  </a:cubicBezTo>
                  <a:cubicBezTo>
                    <a:pt x="123" y="87"/>
                    <a:pt x="123" y="87"/>
                    <a:pt x="123" y="87"/>
                  </a:cubicBezTo>
                  <a:cubicBezTo>
                    <a:pt x="123" y="85"/>
                    <a:pt x="123" y="85"/>
                    <a:pt x="123" y="85"/>
                  </a:cubicBezTo>
                  <a:cubicBezTo>
                    <a:pt x="124" y="85"/>
                    <a:pt x="124" y="85"/>
                    <a:pt x="124" y="85"/>
                  </a:cubicBezTo>
                  <a:cubicBezTo>
                    <a:pt x="121" y="67"/>
                    <a:pt x="112" y="51"/>
                    <a:pt x="97" y="41"/>
                  </a:cubicBezTo>
                  <a:cubicBezTo>
                    <a:pt x="104" y="30"/>
                    <a:pt x="104" y="30"/>
                    <a:pt x="104" y="30"/>
                  </a:cubicBezTo>
                  <a:cubicBezTo>
                    <a:pt x="109" y="22"/>
                    <a:pt x="109" y="22"/>
                    <a:pt x="109" y="22"/>
                  </a:cubicBezTo>
                  <a:cubicBezTo>
                    <a:pt x="117" y="22"/>
                    <a:pt x="117" y="22"/>
                    <a:pt x="117" y="22"/>
                  </a:cubicBezTo>
                  <a:cubicBezTo>
                    <a:pt x="115" y="18"/>
                    <a:pt x="113" y="15"/>
                    <a:pt x="112" y="13"/>
                  </a:cubicBezTo>
                  <a:cubicBezTo>
                    <a:pt x="111" y="11"/>
                    <a:pt x="108" y="6"/>
                    <a:pt x="107" y="0"/>
                  </a:cubicBezTo>
                  <a:cubicBezTo>
                    <a:pt x="97" y="1"/>
                    <a:pt x="90" y="4"/>
                    <a:pt x="90" y="8"/>
                  </a:cubicBezTo>
                  <a:cubicBezTo>
                    <a:pt x="90" y="11"/>
                    <a:pt x="94" y="14"/>
                    <a:pt x="100" y="15"/>
                  </a:cubicBezTo>
                  <a:cubicBezTo>
                    <a:pt x="101" y="15"/>
                    <a:pt x="101" y="15"/>
                    <a:pt x="102" y="16"/>
                  </a:cubicBezTo>
                  <a:cubicBezTo>
                    <a:pt x="95" y="27"/>
                    <a:pt x="95" y="27"/>
                    <a:pt x="95" y="27"/>
                  </a:cubicBezTo>
                  <a:cubicBezTo>
                    <a:pt x="89" y="36"/>
                    <a:pt x="89" y="36"/>
                    <a:pt x="89" y="36"/>
                  </a:cubicBezTo>
                  <a:cubicBezTo>
                    <a:pt x="81" y="32"/>
                    <a:pt x="72" y="30"/>
                    <a:pt x="62" y="30"/>
                  </a:cubicBezTo>
                  <a:cubicBezTo>
                    <a:pt x="27" y="30"/>
                    <a:pt x="0" y="58"/>
                    <a:pt x="0" y="92"/>
                  </a:cubicBezTo>
                  <a:cubicBezTo>
                    <a:pt x="0" y="126"/>
                    <a:pt x="27" y="154"/>
                    <a:pt x="62" y="154"/>
                  </a:cubicBezTo>
                  <a:cubicBezTo>
                    <a:pt x="91" y="154"/>
                    <a:pt x="116" y="133"/>
                    <a:pt x="122" y="106"/>
                  </a:cubicBezTo>
                  <a:cubicBezTo>
                    <a:pt x="122" y="104"/>
                    <a:pt x="122" y="102"/>
                    <a:pt x="123" y="101"/>
                  </a:cubicBezTo>
                  <a:close/>
                  <a:moveTo>
                    <a:pt x="110" y="87"/>
                  </a:moveTo>
                  <a:cubicBezTo>
                    <a:pt x="68" y="87"/>
                    <a:pt x="68" y="87"/>
                    <a:pt x="68" y="87"/>
                  </a:cubicBezTo>
                  <a:cubicBezTo>
                    <a:pt x="90" y="53"/>
                    <a:pt x="90" y="53"/>
                    <a:pt x="90" y="53"/>
                  </a:cubicBezTo>
                  <a:cubicBezTo>
                    <a:pt x="101" y="61"/>
                    <a:pt x="108" y="73"/>
                    <a:pt x="110" y="87"/>
                  </a:cubicBezTo>
                  <a:close/>
                  <a:moveTo>
                    <a:pt x="62" y="140"/>
                  </a:moveTo>
                  <a:cubicBezTo>
                    <a:pt x="35" y="140"/>
                    <a:pt x="14" y="119"/>
                    <a:pt x="14" y="92"/>
                  </a:cubicBezTo>
                  <a:cubicBezTo>
                    <a:pt x="14" y="66"/>
                    <a:pt x="35" y="44"/>
                    <a:pt x="62" y="44"/>
                  </a:cubicBezTo>
                  <a:cubicBezTo>
                    <a:pt x="69" y="44"/>
                    <a:pt x="75" y="45"/>
                    <a:pt x="81" y="48"/>
                  </a:cubicBezTo>
                  <a:cubicBezTo>
                    <a:pt x="55" y="89"/>
                    <a:pt x="55" y="89"/>
                    <a:pt x="55" y="89"/>
                  </a:cubicBezTo>
                  <a:cubicBezTo>
                    <a:pt x="54" y="91"/>
                    <a:pt x="54" y="93"/>
                    <a:pt x="55" y="94"/>
                  </a:cubicBezTo>
                  <a:cubicBezTo>
                    <a:pt x="56" y="96"/>
                    <a:pt x="57" y="97"/>
                    <a:pt x="59" y="97"/>
                  </a:cubicBezTo>
                  <a:cubicBezTo>
                    <a:pt x="110" y="97"/>
                    <a:pt x="110" y="97"/>
                    <a:pt x="110" y="97"/>
                  </a:cubicBezTo>
                  <a:cubicBezTo>
                    <a:pt x="107" y="121"/>
                    <a:pt x="87" y="140"/>
                    <a:pt x="62" y="140"/>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0"/>
            <p:cNvSpPr>
              <a:spLocks/>
            </p:cNvSpPr>
            <p:nvPr/>
          </p:nvSpPr>
          <p:spPr bwMode="auto">
            <a:xfrm>
              <a:off x="8694738" y="823912"/>
              <a:ext cx="239713" cy="223838"/>
            </a:xfrm>
            <a:custGeom>
              <a:avLst/>
              <a:gdLst>
                <a:gd name="T0" fmla="*/ 119 w 128"/>
                <a:gd name="T1" fmla="*/ 120 h 120"/>
                <a:gd name="T2" fmla="*/ 121 w 128"/>
                <a:gd name="T3" fmla="*/ 119 h 120"/>
                <a:gd name="T4" fmla="*/ 123 w 128"/>
                <a:gd name="T5" fmla="*/ 113 h 120"/>
                <a:gd name="T6" fmla="*/ 91 w 128"/>
                <a:gd name="T7" fmla="*/ 44 h 120"/>
                <a:gd name="T8" fmla="*/ 101 w 128"/>
                <a:gd name="T9" fmla="*/ 40 h 120"/>
                <a:gd name="T10" fmla="*/ 127 w 128"/>
                <a:gd name="T11" fmla="*/ 8 h 120"/>
                <a:gd name="T12" fmla="*/ 125 w 128"/>
                <a:gd name="T13" fmla="*/ 1 h 120"/>
                <a:gd name="T14" fmla="*/ 118 w 128"/>
                <a:gd name="T15" fmla="*/ 4 h 120"/>
                <a:gd name="T16" fmla="*/ 118 w 128"/>
                <a:gd name="T17" fmla="*/ 4 h 120"/>
                <a:gd name="T18" fmla="*/ 112 w 128"/>
                <a:gd name="T19" fmla="*/ 15 h 120"/>
                <a:gd name="T20" fmla="*/ 113 w 128"/>
                <a:gd name="T21" fmla="*/ 21 h 120"/>
                <a:gd name="T22" fmla="*/ 101 w 128"/>
                <a:gd name="T23" fmla="*/ 32 h 120"/>
                <a:gd name="T24" fmla="*/ 100 w 128"/>
                <a:gd name="T25" fmla="*/ 32 h 120"/>
                <a:gd name="T26" fmla="*/ 96 w 128"/>
                <a:gd name="T27" fmla="*/ 32 h 120"/>
                <a:gd name="T28" fmla="*/ 96 w 128"/>
                <a:gd name="T29" fmla="*/ 32 h 120"/>
                <a:gd name="T30" fmla="*/ 84 w 128"/>
                <a:gd name="T31" fmla="*/ 36 h 120"/>
                <a:gd name="T32" fmla="*/ 84 w 128"/>
                <a:gd name="T33" fmla="*/ 36 h 120"/>
                <a:gd name="T34" fmla="*/ 84 w 128"/>
                <a:gd name="T35" fmla="*/ 36 h 120"/>
                <a:gd name="T36" fmla="*/ 84 w 128"/>
                <a:gd name="T37" fmla="*/ 36 h 120"/>
                <a:gd name="T38" fmla="*/ 0 w 128"/>
                <a:gd name="T39" fmla="*/ 36 h 120"/>
                <a:gd name="T40" fmla="*/ 3 w 128"/>
                <a:gd name="T41" fmla="*/ 45 h 120"/>
                <a:gd name="T42" fmla="*/ 75 w 128"/>
                <a:gd name="T43" fmla="*/ 45 h 120"/>
                <a:gd name="T44" fmla="*/ 30 w 128"/>
                <a:gd name="T45" fmla="*/ 110 h 120"/>
                <a:gd name="T46" fmla="*/ 9 w 128"/>
                <a:gd name="T47" fmla="*/ 110 h 120"/>
                <a:gd name="T48" fmla="*/ 8 w 128"/>
                <a:gd name="T49" fmla="*/ 120 h 120"/>
                <a:gd name="T50" fmla="*/ 33 w 128"/>
                <a:gd name="T51" fmla="*/ 120 h 120"/>
                <a:gd name="T52" fmla="*/ 37 w 128"/>
                <a:gd name="T53" fmla="*/ 118 h 120"/>
                <a:gd name="T54" fmla="*/ 83 w 128"/>
                <a:gd name="T55" fmla="*/ 50 h 120"/>
                <a:gd name="T56" fmla="*/ 115 w 128"/>
                <a:gd name="T57" fmla="*/ 117 h 120"/>
                <a:gd name="T58" fmla="*/ 119 w 128"/>
                <a:gd name="T5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20">
                  <a:moveTo>
                    <a:pt x="119" y="120"/>
                  </a:moveTo>
                  <a:cubicBezTo>
                    <a:pt x="120" y="120"/>
                    <a:pt x="120" y="120"/>
                    <a:pt x="121" y="119"/>
                  </a:cubicBezTo>
                  <a:cubicBezTo>
                    <a:pt x="124" y="118"/>
                    <a:pt x="125" y="115"/>
                    <a:pt x="123" y="113"/>
                  </a:cubicBezTo>
                  <a:cubicBezTo>
                    <a:pt x="91" y="44"/>
                    <a:pt x="91" y="44"/>
                    <a:pt x="91" y="44"/>
                  </a:cubicBezTo>
                  <a:cubicBezTo>
                    <a:pt x="94" y="44"/>
                    <a:pt x="97" y="42"/>
                    <a:pt x="101" y="40"/>
                  </a:cubicBezTo>
                  <a:cubicBezTo>
                    <a:pt x="109" y="35"/>
                    <a:pt x="119" y="25"/>
                    <a:pt x="127" y="8"/>
                  </a:cubicBezTo>
                  <a:cubicBezTo>
                    <a:pt x="128" y="5"/>
                    <a:pt x="127" y="3"/>
                    <a:pt x="125" y="1"/>
                  </a:cubicBezTo>
                  <a:cubicBezTo>
                    <a:pt x="122" y="0"/>
                    <a:pt x="120" y="1"/>
                    <a:pt x="118" y="4"/>
                  </a:cubicBezTo>
                  <a:cubicBezTo>
                    <a:pt x="118" y="4"/>
                    <a:pt x="118" y="4"/>
                    <a:pt x="118" y="4"/>
                  </a:cubicBezTo>
                  <a:cubicBezTo>
                    <a:pt x="116" y="8"/>
                    <a:pt x="114" y="12"/>
                    <a:pt x="112" y="15"/>
                  </a:cubicBezTo>
                  <a:cubicBezTo>
                    <a:pt x="113" y="17"/>
                    <a:pt x="113" y="19"/>
                    <a:pt x="113" y="21"/>
                  </a:cubicBezTo>
                  <a:cubicBezTo>
                    <a:pt x="113" y="27"/>
                    <a:pt x="108" y="32"/>
                    <a:pt x="101" y="32"/>
                  </a:cubicBezTo>
                  <a:cubicBezTo>
                    <a:pt x="101" y="32"/>
                    <a:pt x="101" y="32"/>
                    <a:pt x="100" y="32"/>
                  </a:cubicBezTo>
                  <a:cubicBezTo>
                    <a:pt x="99" y="32"/>
                    <a:pt x="98" y="32"/>
                    <a:pt x="96" y="32"/>
                  </a:cubicBezTo>
                  <a:cubicBezTo>
                    <a:pt x="96" y="32"/>
                    <a:pt x="96" y="32"/>
                    <a:pt x="96" y="32"/>
                  </a:cubicBezTo>
                  <a:cubicBezTo>
                    <a:pt x="89" y="36"/>
                    <a:pt x="85" y="36"/>
                    <a:pt x="84" y="36"/>
                  </a:cubicBezTo>
                  <a:cubicBezTo>
                    <a:pt x="84" y="36"/>
                    <a:pt x="84" y="36"/>
                    <a:pt x="84" y="36"/>
                  </a:cubicBezTo>
                  <a:cubicBezTo>
                    <a:pt x="84" y="36"/>
                    <a:pt x="84" y="36"/>
                    <a:pt x="84" y="36"/>
                  </a:cubicBezTo>
                  <a:cubicBezTo>
                    <a:pt x="84" y="36"/>
                    <a:pt x="84" y="36"/>
                    <a:pt x="84" y="36"/>
                  </a:cubicBezTo>
                  <a:cubicBezTo>
                    <a:pt x="0" y="36"/>
                    <a:pt x="0" y="36"/>
                    <a:pt x="0" y="36"/>
                  </a:cubicBezTo>
                  <a:cubicBezTo>
                    <a:pt x="1" y="39"/>
                    <a:pt x="2" y="42"/>
                    <a:pt x="3" y="45"/>
                  </a:cubicBezTo>
                  <a:cubicBezTo>
                    <a:pt x="75" y="45"/>
                    <a:pt x="75" y="45"/>
                    <a:pt x="75" y="45"/>
                  </a:cubicBezTo>
                  <a:cubicBezTo>
                    <a:pt x="30" y="110"/>
                    <a:pt x="30" y="110"/>
                    <a:pt x="30" y="110"/>
                  </a:cubicBezTo>
                  <a:cubicBezTo>
                    <a:pt x="9" y="110"/>
                    <a:pt x="9" y="110"/>
                    <a:pt x="9" y="110"/>
                  </a:cubicBezTo>
                  <a:cubicBezTo>
                    <a:pt x="9" y="113"/>
                    <a:pt x="9" y="117"/>
                    <a:pt x="8" y="120"/>
                  </a:cubicBezTo>
                  <a:cubicBezTo>
                    <a:pt x="33" y="120"/>
                    <a:pt x="33" y="120"/>
                    <a:pt x="33" y="120"/>
                  </a:cubicBezTo>
                  <a:cubicBezTo>
                    <a:pt x="34" y="120"/>
                    <a:pt x="36" y="119"/>
                    <a:pt x="37" y="118"/>
                  </a:cubicBezTo>
                  <a:cubicBezTo>
                    <a:pt x="83" y="50"/>
                    <a:pt x="83" y="50"/>
                    <a:pt x="83" y="50"/>
                  </a:cubicBezTo>
                  <a:cubicBezTo>
                    <a:pt x="115" y="117"/>
                    <a:pt x="115" y="117"/>
                    <a:pt x="115" y="117"/>
                  </a:cubicBezTo>
                  <a:cubicBezTo>
                    <a:pt x="116" y="119"/>
                    <a:pt x="117" y="120"/>
                    <a:pt x="119" y="120"/>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1"/>
            <p:cNvSpPr>
              <a:spLocks/>
            </p:cNvSpPr>
            <p:nvPr/>
          </p:nvSpPr>
          <p:spPr bwMode="auto">
            <a:xfrm>
              <a:off x="8605838" y="728662"/>
              <a:ext cx="184150" cy="361950"/>
            </a:xfrm>
            <a:custGeom>
              <a:avLst/>
              <a:gdLst>
                <a:gd name="T0" fmla="*/ 56 w 99"/>
                <a:gd name="T1" fmla="*/ 143 h 194"/>
                <a:gd name="T2" fmla="*/ 44 w 99"/>
                <a:gd name="T3" fmla="*/ 85 h 194"/>
                <a:gd name="T4" fmla="*/ 41 w 99"/>
                <a:gd name="T5" fmla="*/ 77 h 194"/>
                <a:gd name="T6" fmla="*/ 80 w 99"/>
                <a:gd name="T7" fmla="*/ 47 h 194"/>
                <a:gd name="T8" fmla="*/ 66 w 99"/>
                <a:gd name="T9" fmla="*/ 29 h 194"/>
                <a:gd name="T10" fmla="*/ 65 w 99"/>
                <a:gd name="T11" fmla="*/ 20 h 194"/>
                <a:gd name="T12" fmla="*/ 71 w 99"/>
                <a:gd name="T13" fmla="*/ 13 h 194"/>
                <a:gd name="T14" fmla="*/ 77 w 99"/>
                <a:gd name="T15" fmla="*/ 11 h 194"/>
                <a:gd name="T16" fmla="*/ 87 w 99"/>
                <a:gd name="T17" fmla="*/ 17 h 194"/>
                <a:gd name="T18" fmla="*/ 88 w 99"/>
                <a:gd name="T19" fmla="*/ 18 h 194"/>
                <a:gd name="T20" fmla="*/ 88 w 99"/>
                <a:gd name="T21" fmla="*/ 19 h 194"/>
                <a:gd name="T22" fmla="*/ 91 w 99"/>
                <a:gd name="T23" fmla="*/ 23 h 194"/>
                <a:gd name="T24" fmla="*/ 97 w 99"/>
                <a:gd name="T25" fmla="*/ 30 h 194"/>
                <a:gd name="T26" fmla="*/ 97 w 99"/>
                <a:gd name="T27" fmla="*/ 16 h 194"/>
                <a:gd name="T28" fmla="*/ 60 w 99"/>
                <a:gd name="T29" fmla="*/ 8 h 194"/>
                <a:gd name="T30" fmla="*/ 8 w 99"/>
                <a:gd name="T31" fmla="*/ 50 h 194"/>
                <a:gd name="T32" fmla="*/ 11 w 99"/>
                <a:gd name="T33" fmla="*/ 86 h 194"/>
                <a:gd name="T34" fmla="*/ 26 w 99"/>
                <a:gd name="T35" fmla="*/ 143 h 194"/>
                <a:gd name="T36" fmla="*/ 22 w 99"/>
                <a:gd name="T37" fmla="*/ 175 h 194"/>
                <a:gd name="T38" fmla="*/ 34 w 99"/>
                <a:gd name="T39" fmla="*/ 193 h 194"/>
                <a:gd name="T40" fmla="*/ 37 w 99"/>
                <a:gd name="T41" fmla="*/ 194 h 194"/>
                <a:gd name="T42" fmla="*/ 51 w 99"/>
                <a:gd name="T43" fmla="*/ 182 h 194"/>
                <a:gd name="T44" fmla="*/ 56 w 99"/>
                <a:gd name="T45" fmla="*/ 14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94">
                  <a:moveTo>
                    <a:pt x="56" y="143"/>
                  </a:moveTo>
                  <a:cubicBezTo>
                    <a:pt x="56" y="119"/>
                    <a:pt x="50" y="99"/>
                    <a:pt x="44" y="85"/>
                  </a:cubicBezTo>
                  <a:cubicBezTo>
                    <a:pt x="43" y="82"/>
                    <a:pt x="42" y="80"/>
                    <a:pt x="41" y="77"/>
                  </a:cubicBezTo>
                  <a:cubicBezTo>
                    <a:pt x="52" y="65"/>
                    <a:pt x="67" y="55"/>
                    <a:pt x="80" y="47"/>
                  </a:cubicBezTo>
                  <a:cubicBezTo>
                    <a:pt x="72" y="38"/>
                    <a:pt x="67" y="31"/>
                    <a:pt x="66" y="29"/>
                  </a:cubicBezTo>
                  <a:cubicBezTo>
                    <a:pt x="65" y="26"/>
                    <a:pt x="64" y="23"/>
                    <a:pt x="65" y="20"/>
                  </a:cubicBezTo>
                  <a:cubicBezTo>
                    <a:pt x="66" y="17"/>
                    <a:pt x="68" y="14"/>
                    <a:pt x="71" y="13"/>
                  </a:cubicBezTo>
                  <a:cubicBezTo>
                    <a:pt x="73" y="12"/>
                    <a:pt x="75" y="11"/>
                    <a:pt x="77" y="11"/>
                  </a:cubicBezTo>
                  <a:cubicBezTo>
                    <a:pt x="81" y="11"/>
                    <a:pt x="85" y="14"/>
                    <a:pt x="87" y="17"/>
                  </a:cubicBezTo>
                  <a:cubicBezTo>
                    <a:pt x="88" y="18"/>
                    <a:pt x="88" y="18"/>
                    <a:pt x="88" y="18"/>
                  </a:cubicBezTo>
                  <a:cubicBezTo>
                    <a:pt x="88" y="18"/>
                    <a:pt x="88" y="18"/>
                    <a:pt x="88" y="19"/>
                  </a:cubicBezTo>
                  <a:cubicBezTo>
                    <a:pt x="89" y="20"/>
                    <a:pt x="90" y="21"/>
                    <a:pt x="91" y="23"/>
                  </a:cubicBezTo>
                  <a:cubicBezTo>
                    <a:pt x="93" y="25"/>
                    <a:pt x="94" y="28"/>
                    <a:pt x="97" y="30"/>
                  </a:cubicBezTo>
                  <a:cubicBezTo>
                    <a:pt x="99" y="25"/>
                    <a:pt x="99" y="20"/>
                    <a:pt x="97" y="16"/>
                  </a:cubicBezTo>
                  <a:cubicBezTo>
                    <a:pt x="91" y="7"/>
                    <a:pt x="77" y="0"/>
                    <a:pt x="60" y="8"/>
                  </a:cubicBezTo>
                  <a:cubicBezTo>
                    <a:pt x="37" y="19"/>
                    <a:pt x="25" y="29"/>
                    <a:pt x="8" y="50"/>
                  </a:cubicBezTo>
                  <a:cubicBezTo>
                    <a:pt x="0" y="61"/>
                    <a:pt x="8" y="81"/>
                    <a:pt x="11" y="86"/>
                  </a:cubicBezTo>
                  <a:cubicBezTo>
                    <a:pt x="17" y="94"/>
                    <a:pt x="26" y="114"/>
                    <a:pt x="26" y="143"/>
                  </a:cubicBezTo>
                  <a:cubicBezTo>
                    <a:pt x="26" y="153"/>
                    <a:pt x="25" y="164"/>
                    <a:pt x="22" y="175"/>
                  </a:cubicBezTo>
                  <a:cubicBezTo>
                    <a:pt x="20" y="183"/>
                    <a:pt x="25" y="191"/>
                    <a:pt x="34" y="193"/>
                  </a:cubicBezTo>
                  <a:cubicBezTo>
                    <a:pt x="35" y="193"/>
                    <a:pt x="36" y="194"/>
                    <a:pt x="37" y="194"/>
                  </a:cubicBezTo>
                  <a:cubicBezTo>
                    <a:pt x="44" y="194"/>
                    <a:pt x="50" y="189"/>
                    <a:pt x="51" y="182"/>
                  </a:cubicBezTo>
                  <a:cubicBezTo>
                    <a:pt x="55" y="168"/>
                    <a:pt x="56" y="155"/>
                    <a:pt x="56" y="143"/>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2"/>
            <p:cNvSpPr>
              <a:spLocks/>
            </p:cNvSpPr>
            <p:nvPr/>
          </p:nvSpPr>
          <p:spPr bwMode="auto">
            <a:xfrm>
              <a:off x="8728075" y="750887"/>
              <a:ext cx="174625" cy="128588"/>
            </a:xfrm>
            <a:custGeom>
              <a:avLst/>
              <a:gdLst>
                <a:gd name="T0" fmla="*/ 23 w 93"/>
                <a:gd name="T1" fmla="*/ 12 h 69"/>
                <a:gd name="T2" fmla="*/ 20 w 93"/>
                <a:gd name="T3" fmla="*/ 8 h 69"/>
                <a:gd name="T4" fmla="*/ 19 w 93"/>
                <a:gd name="T5" fmla="*/ 7 h 69"/>
                <a:gd name="T6" fmla="*/ 19 w 93"/>
                <a:gd name="T7" fmla="*/ 7 h 69"/>
                <a:gd name="T8" fmla="*/ 19 w 93"/>
                <a:gd name="T9" fmla="*/ 7 h 69"/>
                <a:gd name="T10" fmla="*/ 6 w 93"/>
                <a:gd name="T11" fmla="*/ 3 h 69"/>
                <a:gd name="T12" fmla="*/ 2 w 93"/>
                <a:gd name="T13" fmla="*/ 16 h 69"/>
                <a:gd name="T14" fmla="*/ 2 w 93"/>
                <a:gd name="T15" fmla="*/ 16 h 69"/>
                <a:gd name="T16" fmla="*/ 22 w 93"/>
                <a:gd name="T17" fmla="*/ 40 h 69"/>
                <a:gd name="T18" fmla="*/ 82 w 93"/>
                <a:gd name="T19" fmla="*/ 69 h 69"/>
                <a:gd name="T20" fmla="*/ 83 w 93"/>
                <a:gd name="T21" fmla="*/ 69 h 69"/>
                <a:gd name="T22" fmla="*/ 93 w 93"/>
                <a:gd name="T23" fmla="*/ 60 h 69"/>
                <a:gd name="T24" fmla="*/ 84 w 93"/>
                <a:gd name="T25" fmla="*/ 49 h 69"/>
                <a:gd name="T26" fmla="*/ 35 w 93"/>
                <a:gd name="T27" fmla="*/ 26 h 69"/>
                <a:gd name="T28" fmla="*/ 23 w 93"/>
                <a:gd name="T2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69">
                  <a:moveTo>
                    <a:pt x="23" y="12"/>
                  </a:moveTo>
                  <a:cubicBezTo>
                    <a:pt x="22" y="11"/>
                    <a:pt x="21" y="9"/>
                    <a:pt x="20" y="8"/>
                  </a:cubicBezTo>
                  <a:cubicBezTo>
                    <a:pt x="20" y="7"/>
                    <a:pt x="20" y="7"/>
                    <a:pt x="19" y="7"/>
                  </a:cubicBezTo>
                  <a:cubicBezTo>
                    <a:pt x="19" y="7"/>
                    <a:pt x="19" y="7"/>
                    <a:pt x="19" y="7"/>
                  </a:cubicBezTo>
                  <a:cubicBezTo>
                    <a:pt x="19" y="7"/>
                    <a:pt x="19" y="7"/>
                    <a:pt x="19" y="7"/>
                  </a:cubicBezTo>
                  <a:cubicBezTo>
                    <a:pt x="17" y="2"/>
                    <a:pt x="11" y="0"/>
                    <a:pt x="6" y="3"/>
                  </a:cubicBezTo>
                  <a:cubicBezTo>
                    <a:pt x="2" y="5"/>
                    <a:pt x="0" y="11"/>
                    <a:pt x="2" y="16"/>
                  </a:cubicBezTo>
                  <a:cubicBezTo>
                    <a:pt x="2" y="16"/>
                    <a:pt x="2" y="16"/>
                    <a:pt x="2" y="16"/>
                  </a:cubicBezTo>
                  <a:cubicBezTo>
                    <a:pt x="3" y="16"/>
                    <a:pt x="9" y="28"/>
                    <a:pt x="22" y="40"/>
                  </a:cubicBezTo>
                  <a:cubicBezTo>
                    <a:pt x="35" y="53"/>
                    <a:pt x="55" y="66"/>
                    <a:pt x="82" y="69"/>
                  </a:cubicBezTo>
                  <a:cubicBezTo>
                    <a:pt x="83" y="69"/>
                    <a:pt x="83" y="69"/>
                    <a:pt x="83" y="69"/>
                  </a:cubicBezTo>
                  <a:cubicBezTo>
                    <a:pt x="88" y="69"/>
                    <a:pt x="92" y="65"/>
                    <a:pt x="93" y="60"/>
                  </a:cubicBezTo>
                  <a:cubicBezTo>
                    <a:pt x="93" y="55"/>
                    <a:pt x="89" y="50"/>
                    <a:pt x="84" y="49"/>
                  </a:cubicBezTo>
                  <a:cubicBezTo>
                    <a:pt x="63" y="48"/>
                    <a:pt x="46" y="37"/>
                    <a:pt x="35" y="26"/>
                  </a:cubicBezTo>
                  <a:cubicBezTo>
                    <a:pt x="30" y="21"/>
                    <a:pt x="26" y="16"/>
                    <a:pt x="23" y="12"/>
                  </a:cubicBezTo>
                  <a:close/>
                </a:path>
              </a:pathLst>
            </a:custGeom>
            <a:solidFill>
              <a:srgbClr val="396560"/>
            </a:solidFill>
            <a:ln>
              <a:solidFill>
                <a:srgbClr val="396560"/>
              </a:solid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GrpSpPr/>
          <p:nvPr/>
        </p:nvGrpSpPr>
        <p:grpSpPr>
          <a:xfrm flipH="1">
            <a:off x="1062659" y="5666526"/>
            <a:ext cx="4249338" cy="732512"/>
            <a:chOff x="2814309" y="1722515"/>
            <a:chExt cx="3298660" cy="606522"/>
          </a:xfrm>
        </p:grpSpPr>
        <p:sp>
          <p:nvSpPr>
            <p:cNvPr id="95" name="矩形 94"/>
            <p:cNvSpPr/>
            <p:nvPr/>
          </p:nvSpPr>
          <p:spPr>
            <a:xfrm>
              <a:off x="3046876" y="2048713"/>
              <a:ext cx="2947868" cy="280324"/>
            </a:xfrm>
            <a:prstGeom prst="rect">
              <a:avLst/>
            </a:prstGeom>
          </p:spPr>
          <p:txBody>
            <a:bodyPr wrap="square">
              <a:spAutoFit/>
            </a:bodyPr>
            <a:lstStyle/>
            <a:p>
              <a:pPr algn="ctr"/>
              <a:endParaRPr lang="zh-CN" altLang="en-US" sz="1600" dirty="0" smtClean="0"/>
            </a:p>
          </p:txBody>
        </p:sp>
        <p:sp>
          <p:nvSpPr>
            <p:cNvPr id="96" name="矩形 95"/>
            <p:cNvSpPr/>
            <p:nvPr/>
          </p:nvSpPr>
          <p:spPr>
            <a:xfrm>
              <a:off x="2814309" y="1722515"/>
              <a:ext cx="3298660" cy="586132"/>
            </a:xfrm>
            <a:prstGeom prst="rect">
              <a:avLst/>
            </a:prstGeom>
          </p:spPr>
          <p:txBody>
            <a:bodyPr wrap="square">
              <a:spAutoFit/>
            </a:bodyPr>
            <a:lstStyle/>
            <a:p>
              <a:r>
                <a:rPr lang="zh-CN" altLang="en-US" sz="2000" b="1" dirty="0">
                  <a:solidFill>
                    <a:schemeClr val="tx1">
                      <a:lumMod val="85000"/>
                      <a:lumOff val="15000"/>
                    </a:schemeClr>
                  </a:solidFill>
                  <a:ea typeface="Roboto" panose="02000000000000000000" pitchFamily="2" charset="0"/>
                </a:rPr>
                <a:t>吴淞江行洪工程可研协调汇总项目</a:t>
              </a:r>
            </a:p>
          </p:txBody>
        </p:sp>
      </p:grpSp>
      <p:sp>
        <p:nvSpPr>
          <p:cNvPr id="109" name="e7d195523061f1c0" descr="e7d195523061f1c02a8984ea39f38d3d74b49142017a368e4B0EABC5EBE010B9A4ECE7BA379F33BF3143BA9A7090092CF2F94BC5DEEAD62EC9F0766D2C803D16C5CAC4845EBE0C7184E7075C02B888AD4FE9D47ED33581768EAE8BF72CFEC3CD24D25E72D8052DE10C97EFD3A6F4AC5B2AC8CAE6020D42807CD1FC823ED6F6D41F84936D0323E134" hidden="1"/>
          <p:cNvSpPr txBox="1"/>
          <p:nvPr/>
        </p:nvSpPr>
        <p:spPr>
          <a:xfrm>
            <a:off x="-355600" y="1803400"/>
            <a:ext cx="262251" cy="1016000"/>
          </a:xfrm>
          <a:prstGeom prst="rect">
            <a:avLst/>
          </a:prstGeom>
          <a:noFill/>
        </p:spPr>
        <p:txBody>
          <a:bodyPr vert="wordArtVert" rtlCol="0">
            <a:spAutoFit/>
          </a:bodyPr>
          <a:lstStyle/>
          <a:p>
            <a:r>
              <a:rPr lang="en-US" altLang="zh-CN" sz="100" smtClean="0"/>
              <a:t>e7d195523061f1c02a8984ea39f38d3d74b49142017a368e4B0EABC5EBE010B9A4ECE7BA379F33BF3143BA9A7090092CF2F94BC5DEEAD62EC9F0766D2C803D16C5CAC4845EBE0C7184E7075C02B888AD4FE9D47ED33581768EAE8BF72CFEC3CD24D25E72D8052DE10C97EFD3A6F4AC5B2AC8CAE6020D42807CD1FC823ED6F6D41F84936D0323E134</a:t>
            </a:r>
            <a:endParaRPr lang="zh-CN" altLang="en-US" sz="10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491" y="1832708"/>
            <a:ext cx="3520597" cy="2505538"/>
          </a:xfrm>
          <a:prstGeom prst="rect">
            <a:avLst/>
          </a:prstGeom>
        </p:spPr>
      </p:pic>
      <p:sp>
        <p:nvSpPr>
          <p:cNvPr id="103" name="矩形 102"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10001865" y="4130963"/>
            <a:ext cx="339634" cy="339634"/>
          </a:xfrm>
          <a:prstGeom prst="rect">
            <a:avLst/>
          </a:prstGeom>
          <a:solidFill>
            <a:srgbClr val="396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华文细黑" panose="02010600040101010101" pitchFamily="2" charset="-122"/>
                <a:ea typeface="华文细黑" panose="02010600040101010101" pitchFamily="2" charset="-122"/>
              </a:rPr>
              <a:t>1</a:t>
            </a:r>
            <a:endParaRPr lang="zh-CN" altLang="en-US" dirty="0">
              <a:latin typeface="华文细黑" panose="02010600040101010101" pitchFamily="2" charset="-122"/>
              <a:ea typeface="华文细黑" panose="02010600040101010101" pitchFamily="2" charset="-122"/>
            </a:endParaRPr>
          </a:p>
        </p:txBody>
      </p:sp>
      <p:pic>
        <p:nvPicPr>
          <p:cNvPr id="60" name="图片 59"/>
          <p:cNvPicPr>
            <a:picLocks noChangeAspect="1"/>
          </p:cNvPicPr>
          <p:nvPr/>
        </p:nvPicPr>
        <p:blipFill rotWithShape="1">
          <a:blip r:embed="rId4"/>
          <a:srcRect l="1045" t="2441" r="1516" b="2560"/>
          <a:stretch/>
        </p:blipFill>
        <p:spPr>
          <a:xfrm>
            <a:off x="1325551" y="1840243"/>
            <a:ext cx="3473030" cy="2498003"/>
          </a:xfrm>
          <a:prstGeom prst="rect">
            <a:avLst/>
          </a:prstGeom>
        </p:spPr>
      </p:pic>
      <p:sp>
        <p:nvSpPr>
          <p:cNvPr id="105" name="矩形 104" descr="e7d195523061f1c02a8984ea39f38d3d74b49142017a368e4B0EABC5EBE010B9A4ECE7BA379F33BF3143BA9A7090092CF2F94BC5DEEAD62EC9F0766D2C803D16C5CAC4845EBE0C7184E7075C02B888AD4FE9D47ED33581768EAE8BF72CFEC3CD24D25E72D8052DE10C97EFD3A6F4AC5B2AC8CAE6020D42807CD1FC823ED6F6D41F84936D0323E134"/>
          <p:cNvSpPr/>
          <p:nvPr/>
        </p:nvSpPr>
        <p:spPr>
          <a:xfrm>
            <a:off x="4620424" y="4140699"/>
            <a:ext cx="339634" cy="339634"/>
          </a:xfrm>
          <a:prstGeom prst="rect">
            <a:avLst/>
          </a:prstGeom>
          <a:solidFill>
            <a:srgbClr val="396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华文细黑" panose="02010600040101010101" pitchFamily="2" charset="-122"/>
                <a:ea typeface="华文细黑" panose="02010600040101010101" pitchFamily="2" charset="-122"/>
              </a:rPr>
              <a:t>2</a:t>
            </a:r>
            <a:endParaRPr lang="zh-CN" altLang="en-US" dirty="0">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757817622"/>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7d195523061f1c0 xmlns="http://e7d195523061f1c0/custom/data/def">
  <_7b1dac89e7d195523061f1c0316ecb71 xmlns="">e7d195523061f1c02a8984ea39f38d3d74b49142017a368e4B0EABC5EBE010B9A4ECE7BA379F33BF3143BA9A7090092CF2F94BC5DEEAD62EC9F0766D2C803D16C5CAC4845EBE0C7184E7075C02B888AD4FE9D47ED33581768EAE8BF72CFEC3CD24D25E72D8052DE10C97EFD3A6F4AC5B2AC8CAE6020D42807CD1FC823ED6F6D41F84936D0323E134</_7b1dac89e7d195523061f1c0316ecb71>
</e7d195523061f1c0>
</file>

<file path=customXml/itemProps1.xml><?xml version="1.0" encoding="utf-8"?>
<ds:datastoreItem xmlns:ds="http://schemas.openxmlformats.org/officeDocument/2006/customXml" ds:itemID="{50319690-EB9F-4AF9-A0E1-7F480D8D9075}">
  <ds:schemaRefs>
    <ds:schemaRef ds:uri="http://e7d195523061f1c0/custom/data/def"/>
    <ds:schemaRef ds:uri=""/>
  </ds:schemaRefs>
</ds:datastoreItem>
</file>

<file path=docProps/app.xml><?xml version="1.0" encoding="utf-8"?>
<Properties xmlns="http://schemas.openxmlformats.org/officeDocument/2006/extended-properties" xmlns:vt="http://schemas.openxmlformats.org/officeDocument/2006/docPropsVTypes">
  <TotalTime>5452</TotalTime>
  <Words>2476</Words>
  <Application>Microsoft Office PowerPoint</Application>
  <PresentationFormat>宽屏</PresentationFormat>
  <Paragraphs>213</Paragraphs>
  <Slides>21</Slides>
  <Notes>21</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21</vt:i4>
      </vt:variant>
    </vt:vector>
  </HeadingPairs>
  <TitlesOfParts>
    <vt:vector size="40" baseType="lpstr">
      <vt:lpstr>Arimo</vt:lpstr>
      <vt:lpstr>Lato</vt:lpstr>
      <vt:lpstr>Lato Regular</vt:lpstr>
      <vt:lpstr>Open Sans</vt:lpstr>
      <vt:lpstr>Open Sans Light</vt:lpstr>
      <vt:lpstr>Roboto</vt:lpstr>
      <vt:lpstr>等线</vt:lpstr>
      <vt:lpstr>等线 Light</vt:lpstr>
      <vt:lpstr>方正姚体</vt:lpstr>
      <vt:lpstr>华文细黑</vt:lpstr>
      <vt:lpstr>宋体</vt:lpstr>
      <vt:lpstr>微软雅黑</vt:lpstr>
      <vt:lpstr>Arial</vt:lpstr>
      <vt:lpstr>Calibri</vt:lpstr>
      <vt:lpstr>Calibri Light</vt:lpstr>
      <vt:lpstr>Times New Roman</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©PPTSTORE</dc:creator>
  <dc:description>©PPTSTORE 版权所有</dc:description>
  <cp:lastModifiedBy>zcm</cp:lastModifiedBy>
  <cp:revision>229</cp:revision>
  <dcterms:created xsi:type="dcterms:W3CDTF">2016-07-21T13:51:35Z</dcterms:created>
  <dcterms:modified xsi:type="dcterms:W3CDTF">2016-08-02T10:50:40Z</dcterms:modified>
</cp:coreProperties>
</file>