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Lst>
  <p:notesMasterIdLst>
    <p:notesMasterId r:id="rId14"/>
  </p:notesMasterIdLst>
  <p:sldIdLst>
    <p:sldId id="300" r:id="rId4"/>
    <p:sldId id="302" r:id="rId5"/>
    <p:sldId id="303" r:id="rId6"/>
    <p:sldId id="304" r:id="rId7"/>
    <p:sldId id="305" r:id="rId8"/>
    <p:sldId id="307" r:id="rId9"/>
    <p:sldId id="308" r:id="rId10"/>
    <p:sldId id="309" r:id="rId11"/>
    <p:sldId id="299" r:id="rId12"/>
    <p:sldId id="297"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1842" autoAdjust="0"/>
  </p:normalViewPr>
  <p:slideViewPr>
    <p:cSldViewPr>
      <p:cViewPr varScale="1">
        <p:scale>
          <a:sx n="54" d="100"/>
          <a:sy n="54" d="100"/>
        </p:scale>
        <p:origin x="-18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272E4-B9AC-476A-A7F4-2231E19E8092}" type="datetimeFigureOut">
              <a:rPr lang="zh-CN" altLang="en-US" smtClean="0"/>
              <a:t>2016/8/15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12899-572A-4D1A-AADE-64A1EAA59ACF}" type="slidenum">
              <a:rPr lang="zh-CN" altLang="en-US" smtClean="0"/>
              <a:t>‹#›</a:t>
            </a:fld>
            <a:endParaRPr lang="zh-CN" altLang="en-US"/>
          </a:p>
        </p:txBody>
      </p:sp>
    </p:spTree>
    <p:extLst>
      <p:ext uri="{BB962C8B-B14F-4D97-AF65-F5344CB8AC3E}">
        <p14:creationId xmlns:p14="http://schemas.microsoft.com/office/powerpoint/2010/main" val="14666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t>各位领导、各位新同事，大家上午好，很高兴能够站在这里和大家分享我这一年来的经历和感悟。这一年，在中心和科室领导的指导下，在各部门同事的帮助与支持下，我完成了从一个太湖局事业中心的新人到逐步熟悉科室工作，直至开始牵头负责重要项目的蜕变，一路走来，磕磕绊绊，在完成工作任务的同时，感触良多，收获良多。现就这一年的工作向各位领导和同事做集中汇报。</a:t>
            </a:r>
            <a:endParaRPr lang="zh-CN" altLang="en-US" dirty="0"/>
          </a:p>
        </p:txBody>
      </p:sp>
      <p:sp>
        <p:nvSpPr>
          <p:cNvPr id="4" name="灯片编号占位符 3"/>
          <p:cNvSpPr>
            <a:spLocks noGrp="1"/>
          </p:cNvSpPr>
          <p:nvPr>
            <p:ph type="sldNum" sz="quarter" idx="10"/>
          </p:nvPr>
        </p:nvSpPr>
        <p:spPr/>
        <p:txBody>
          <a:bodyPr/>
          <a:lstStyle/>
          <a:p>
            <a:fld id="{3C212899-572A-4D1A-AADE-64A1EAA59ACF}" type="slidenum">
              <a:rPr lang="zh-CN" altLang="en-US" smtClean="0"/>
              <a:t>1</a:t>
            </a:fld>
            <a:endParaRPr lang="zh-CN" altLang="en-US"/>
          </a:p>
        </p:txBody>
      </p:sp>
    </p:spTree>
    <p:extLst>
      <p:ext uri="{BB962C8B-B14F-4D97-AF65-F5344CB8AC3E}">
        <p14:creationId xmlns:p14="http://schemas.microsoft.com/office/powerpoint/2010/main" val="68113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以上是我个人入职一年来的体会和小结，不到之处，请大家批评指正，谢谢！</a:t>
            </a:r>
          </a:p>
          <a:p>
            <a:endParaRPr lang="zh-CN" altLang="en-US" b="1" dirty="0"/>
          </a:p>
        </p:txBody>
      </p:sp>
      <p:sp>
        <p:nvSpPr>
          <p:cNvPr id="4" name="灯片编号占位符 3"/>
          <p:cNvSpPr>
            <a:spLocks noGrp="1"/>
          </p:cNvSpPr>
          <p:nvPr>
            <p:ph type="sldNum" sz="quarter" idx="10"/>
          </p:nvPr>
        </p:nvSpPr>
        <p:spPr/>
        <p:txBody>
          <a:bodyPr/>
          <a:lstStyle/>
          <a:p>
            <a:fld id="{3C212899-572A-4D1A-AADE-64A1EAA59ACF}" type="slidenum">
              <a:rPr lang="zh-CN" altLang="en-US" smtClean="0"/>
              <a:t>10</a:t>
            </a:fld>
            <a:endParaRPr lang="zh-CN" altLang="en-US"/>
          </a:p>
        </p:txBody>
      </p:sp>
    </p:spTree>
    <p:extLst>
      <p:ext uri="{BB962C8B-B14F-4D97-AF65-F5344CB8AC3E}">
        <p14:creationId xmlns:p14="http://schemas.microsoft.com/office/powerpoint/2010/main" val="144530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我的汇报，以时间但不全以时间为轴，可分为大致五个篇章，即求识篇 实干篇 拓展篇 感悟篇和展望篇</a:t>
            </a:r>
            <a:endParaRPr lang="zh-CN" altLang="en-US" b="1" dirty="0"/>
          </a:p>
        </p:txBody>
      </p:sp>
      <p:sp>
        <p:nvSpPr>
          <p:cNvPr id="4" name="灯片编号占位符 3"/>
          <p:cNvSpPr>
            <a:spLocks noGrp="1"/>
          </p:cNvSpPr>
          <p:nvPr>
            <p:ph type="sldNum" sz="quarter" idx="10"/>
          </p:nvPr>
        </p:nvSpPr>
        <p:spPr/>
        <p:txBody>
          <a:bodyPr/>
          <a:lstStyle/>
          <a:p>
            <a:fld id="{3C212899-572A-4D1A-AADE-64A1EAA59ACF}" type="slidenum">
              <a:rPr lang="zh-CN" altLang="en-US" smtClean="0"/>
              <a:t>2</a:t>
            </a:fld>
            <a:endParaRPr lang="zh-CN" altLang="en-US"/>
          </a:p>
        </p:txBody>
      </p:sp>
    </p:spTree>
    <p:extLst>
      <p:ext uri="{BB962C8B-B14F-4D97-AF65-F5344CB8AC3E}">
        <p14:creationId xmlns:p14="http://schemas.microsoft.com/office/powerpoint/2010/main" val="309169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FF0000"/>
                </a:solidFill>
              </a:rPr>
              <a:t>所谓求识篇，是我们在座的各位所必须经历的一篇。初入太湖局，对太湖流域管理局工作职能、组织架构，我们各自所在单位、处室的具体职能以至个人在各自部门的角色定位，工作任务，所要具备的专业技能，相关素质，乃至个人职业发展等等，都需要一步步了解学习的。想起去年的培训，回忆满满，短短一周，内容着实不少，涉及局各部门工作的方方面面。</a:t>
            </a:r>
            <a:r>
              <a:rPr lang="zh-CN" altLang="en-US" sz="1200" b="1" dirty="0" smtClean="0">
                <a:latin typeface="华文行楷" panose="02010800040101010101" pitchFamily="2" charset="-122"/>
                <a:ea typeface="华文行楷" panose="02010800040101010101" pitchFamily="2" charset="-122"/>
              </a:rPr>
              <a:t>从组织文化到置房安家，从水源保护到流域条例，从防汛抗旱到流域规划。其间穿插新人辩论赛和太湖局直管工程的参观。学员们纷纷表示内容极为丰富，暂时消化不了的都是笔记本兜着走。</a:t>
            </a:r>
          </a:p>
          <a:p>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6EC7204B-64E4-4FB6-B5A4-92730F9C2FCE}" type="slidenum">
              <a:rPr lang="zh-CN" altLang="en-US" smtClean="0"/>
              <a:t>3</a:t>
            </a:fld>
            <a:endParaRPr lang="zh-CN" altLang="en-US"/>
          </a:p>
        </p:txBody>
      </p:sp>
    </p:spTree>
    <p:extLst>
      <p:ext uri="{BB962C8B-B14F-4D97-AF65-F5344CB8AC3E}">
        <p14:creationId xmlns:p14="http://schemas.microsoft.com/office/powerpoint/2010/main" val="270493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r>
              <a:rPr lang="zh-CN" altLang="en-US" b="1" dirty="0" smtClean="0"/>
              <a:t>说实话，从求识到实干的转变对我来说不是很顺利，因为很多东西都是新的，没做过的，这就需要一点一滴去学习积累，但时间不等人，这就要边学边做，时时反思总结。其实关键是要有个计划，这个计划就是个人职业规划，这个规划个人编制不来，要靠组织。太湖局倡导导师制的原因即在于此，但师傅领进门，修行在个人。我们还要做的是自己去学着综合结合部门规划与充分学习总结导师乃至全单位的经验智慧来为为自身确定发展规划，重点锻炼相关业务素质。</a:t>
            </a:r>
            <a:endParaRPr lang="en-US" altLang="zh-CN" b="1" dirty="0" smtClean="0"/>
          </a:p>
          <a:p>
            <a:r>
              <a:rPr lang="zh-CN" altLang="en-US" b="1" dirty="0" smtClean="0"/>
              <a:t>   拿我个人来讲，依着这个规划，中心及科室领导安排我从小工程入手，逐渐积累相关经验，并口传心授。使我很快成长起来。来太湖局的一年中，除了日常工作外，我主要负责两个工程的建设管理工作，荣振大厦十一楼装饰装修工程和太湖局职工食堂改造工程。一个工程的建设涉及方方面面，有着大量的协调与管理工作。这要求专业知识和管理经验并重。我经验缺乏，错误没少犯，幸有良师辅导，使我在错误中总结经验，我的导师在工作上给了我很多指导，他的很多工作方法给了我很大启示，比如每次项目例会，会前收集问题及解决问题的方法，会中听取各个负责人及分包的总结，及时梳理，现场解决问题，极大地提高了办事效率。我后来总结发现，做一个工程必须从全局的角度去层层推进，要从整个项目出发，提前谋划，并切实解决好项目推进过程中的一些新问题。这是一个不断发现问题，提出问题并解决问题的过程。要时刻保持积极、求实、负责的工作态度。纸上得来终觉浅，绝知此事要躬行，这一切都要建立在积极实践的基础上。做到知行合一。</a:t>
            </a:r>
            <a:endParaRPr lang="zh-CN" altLang="en-US" b="1" dirty="0"/>
          </a:p>
        </p:txBody>
      </p:sp>
      <p:sp>
        <p:nvSpPr>
          <p:cNvPr id="4" name="灯片编号占位符 3"/>
          <p:cNvSpPr>
            <a:spLocks noGrp="1"/>
          </p:cNvSpPr>
          <p:nvPr>
            <p:ph type="sldNum" sz="quarter" idx="10"/>
          </p:nvPr>
        </p:nvSpPr>
        <p:spPr/>
        <p:txBody>
          <a:bodyPr/>
          <a:lstStyle/>
          <a:p>
            <a:fld id="{3C212899-572A-4D1A-AADE-64A1EAA59ACF}" type="slidenum">
              <a:rPr lang="zh-CN" altLang="en-US" smtClean="0"/>
              <a:t>4</a:t>
            </a:fld>
            <a:endParaRPr lang="zh-CN" altLang="en-US"/>
          </a:p>
        </p:txBody>
      </p:sp>
    </p:spTree>
    <p:extLst>
      <p:ext uri="{BB962C8B-B14F-4D97-AF65-F5344CB8AC3E}">
        <p14:creationId xmlns:p14="http://schemas.microsoft.com/office/powerpoint/2010/main" val="420697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除了日常工作外，我还积极参加局里组织各类活动，如今年早些时候的第八届苏州园博会志愿者，上海科技馆暑期进社区活动，参与了局</a:t>
            </a:r>
            <a:r>
              <a:rPr lang="en-US" altLang="zh-CN" b="1" dirty="0" smtClean="0"/>
              <a:t>2015</a:t>
            </a:r>
            <a:r>
              <a:rPr lang="zh-CN" altLang="en-US" b="1" dirty="0" smtClean="0"/>
              <a:t>年迎新春联欢会的主持工作，在积极展示自我的同时，也是对自己的能力锻炼与自信心的提升。同时也认识了更多的人，丰富了工作之余的生活，也借此机会去向他人交流学习。</a:t>
            </a:r>
            <a:endParaRPr lang="zh-CN" altLang="en-US" b="1" dirty="0"/>
          </a:p>
        </p:txBody>
      </p:sp>
      <p:sp>
        <p:nvSpPr>
          <p:cNvPr id="4" name="灯片编号占位符 3"/>
          <p:cNvSpPr>
            <a:spLocks noGrp="1"/>
          </p:cNvSpPr>
          <p:nvPr>
            <p:ph type="sldNum" sz="quarter" idx="10"/>
          </p:nvPr>
        </p:nvSpPr>
        <p:spPr/>
        <p:txBody>
          <a:bodyPr/>
          <a:lstStyle/>
          <a:p>
            <a:fld id="{3C212899-572A-4D1A-AADE-64A1EAA59ACF}" type="slidenum">
              <a:rPr lang="zh-CN" altLang="en-US" smtClean="0"/>
              <a:t>5</a:t>
            </a:fld>
            <a:endParaRPr lang="zh-CN" altLang="en-US"/>
          </a:p>
        </p:txBody>
      </p:sp>
    </p:spTree>
    <p:extLst>
      <p:ext uri="{BB962C8B-B14F-4D97-AF65-F5344CB8AC3E}">
        <p14:creationId xmlns:p14="http://schemas.microsoft.com/office/powerpoint/2010/main" val="420697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latin typeface="Arial" charset="0"/>
              </a:rPr>
              <a:t>三点感悟。</a:t>
            </a:r>
            <a:endParaRPr lang="en-US" altLang="zh-CN" b="1" dirty="0" smtClean="0">
              <a:latin typeface="Arial" charset="0"/>
            </a:endParaRPr>
          </a:p>
          <a:p>
            <a:r>
              <a:rPr lang="en-US" altLang="zh-CN" b="1" dirty="0" smtClean="0">
                <a:latin typeface="Arial" charset="0"/>
              </a:rPr>
              <a:t>    </a:t>
            </a:r>
            <a:r>
              <a:rPr lang="zh-CN" altLang="en-US" b="1" dirty="0" smtClean="0">
                <a:latin typeface="Arial" charset="0"/>
              </a:rPr>
              <a:t>一是需要进一步加强业务知识的学习。工程业务纷繁复杂，需要丰富的经验及相对的理论知识，特别是随着工作的不断深入，更加感觉业务知识的学习与业务素养的锤炼是一切事业开展的基础。今后要切实加强业务知识的学习及业务技能的拓展。</a:t>
            </a:r>
          </a:p>
          <a:p>
            <a:r>
              <a:rPr lang="zh-CN" altLang="en-US" b="1" dirty="0" smtClean="0">
                <a:latin typeface="Arial" charset="0"/>
              </a:rPr>
              <a:t>   二是需要进一步提高工作积极性。面对太湖局及中心十三五规划和局各项业务的展开，各项任务必将更加紧凑充实，需要以更加饱满的热情和勤奋务实的工作理念。注重真抓实干、雷厉风行。</a:t>
            </a:r>
          </a:p>
          <a:p>
            <a:r>
              <a:rPr lang="zh-CN" altLang="en-US" b="1" dirty="0" smtClean="0">
                <a:latin typeface="Arial" charset="0"/>
              </a:rPr>
              <a:t>   三是需要进一步淬炼思想觉悟。水利工作无小事，必须具有高度负责乃至吹毛求疵的工作态度。作为一个水利部门的从业者，是要有些独特的气质的。水在中国文化的拼图中，代表的是坎坷、泥泞、挫折，而我们是治水的，是最不应怕困难与不顺的一批人。要敢于迎难而上，当仁不让。这就要求我们有着不屈不挠的坚强意志、敢为人先的非凡勇气</a:t>
            </a:r>
          </a:p>
        </p:txBody>
      </p:sp>
      <p:sp>
        <p:nvSpPr>
          <p:cNvPr id="21508" name="日期占位符 3"/>
          <p:cNvSpPr>
            <a:spLocks noGrp="1"/>
          </p:cNvSpPr>
          <p:nvPr>
            <p:ph type="dt" sz="quarter" idx="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C6343AF2-5CD0-4C94-9127-42D8236B2C09}" type="datetime1">
              <a:rPr lang="zh-CN" altLang="en-US" smtClean="0"/>
              <a:pPr eaLnBrk="1" hangingPunct="1"/>
              <a:t>2016/8/15</a:t>
            </a:fld>
            <a:endParaRPr lang="zh-CN" altLang="en-US" smtClean="0"/>
          </a:p>
        </p:txBody>
      </p:sp>
      <p:sp>
        <p:nvSpPr>
          <p:cNvPr id="21509" name="灯片编号占位符 4"/>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99BAFE7D-71D0-4A1F-86BC-979E0C2AC9DC}" type="slidenum">
              <a:rPr lang="zh-CN" altLang="en-US" smtClean="0"/>
              <a:pPr eaLnBrk="1" hangingPunct="1"/>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Arial" charset="0"/>
              </a:rPr>
              <a:t>再回到刚才提到的话题，计划。</a:t>
            </a:r>
            <a:r>
              <a:rPr lang="zh-CN" altLang="zh-CN" b="1" dirty="0" smtClean="0">
                <a:latin typeface="Arial" charset="0"/>
              </a:rPr>
              <a:t>借此机会，</a:t>
            </a:r>
            <a:r>
              <a:rPr lang="zh-CN" altLang="en-US" b="1" dirty="0" smtClean="0">
                <a:latin typeface="Arial" charset="0"/>
              </a:rPr>
              <a:t>也</a:t>
            </a:r>
            <a:r>
              <a:rPr lang="zh-CN" altLang="zh-CN" b="1" dirty="0" smtClean="0">
                <a:latin typeface="Arial" charset="0"/>
              </a:rPr>
              <a:t>跟大家分享我的职业规划，</a:t>
            </a:r>
            <a:r>
              <a:rPr lang="zh-CN" altLang="en-US" b="1" dirty="0" smtClean="0">
                <a:latin typeface="Arial" charset="0"/>
              </a:rPr>
              <a:t>概括来讲。</a:t>
            </a:r>
            <a:r>
              <a:rPr lang="en-US" altLang="zh-CN" b="1" dirty="0" smtClean="0">
                <a:latin typeface="Arial" charset="0"/>
              </a:rPr>
              <a:t>3</a:t>
            </a:r>
            <a:r>
              <a:rPr lang="zh-CN" altLang="zh-CN" b="1" dirty="0" smtClean="0">
                <a:latin typeface="Arial" charset="0"/>
              </a:rPr>
              <a:t>年内：做好本职工作的同时，紧抓专业不放松，加强专业技能培养，力争成为一名专业人才。</a:t>
            </a:r>
            <a:r>
              <a:rPr lang="en-US" altLang="zh-CN" b="1" dirty="0" smtClean="0">
                <a:latin typeface="Arial" charset="0"/>
              </a:rPr>
              <a:t>3-5</a:t>
            </a:r>
            <a:r>
              <a:rPr lang="zh-CN" altLang="zh-CN" b="1" dirty="0" smtClean="0">
                <a:latin typeface="Arial" charset="0"/>
              </a:rPr>
              <a:t>年内：立足本职工作，增强宏观思维能力，培养处理综合事务的能力，在综合管理上能独当一面，努力成为部门骨干</a:t>
            </a:r>
            <a:r>
              <a:rPr lang="zh-CN" altLang="en-US" b="1" dirty="0" smtClean="0">
                <a:latin typeface="Arial" charset="0"/>
              </a:rPr>
              <a:t>。</a:t>
            </a:r>
          </a:p>
        </p:txBody>
      </p:sp>
      <p:sp>
        <p:nvSpPr>
          <p:cNvPr id="23556" name="日期占位符 3"/>
          <p:cNvSpPr>
            <a:spLocks noGrp="1"/>
          </p:cNvSpPr>
          <p:nvPr>
            <p:ph type="dt" sz="quarter" idx="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1AC36EA-09B2-4108-84D0-A459CFB04C7E}" type="datetime1">
              <a:rPr lang="zh-CN" altLang="en-US" smtClean="0"/>
              <a:pPr eaLnBrk="1" hangingPunct="1"/>
              <a:t>2016/8/15</a:t>
            </a:fld>
            <a:endParaRPr lang="zh-CN" altLang="en-US" smtClean="0"/>
          </a:p>
        </p:txBody>
      </p:sp>
      <p:sp>
        <p:nvSpPr>
          <p:cNvPr id="23557" name="灯片编号占位符 4"/>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9EAD3342-0AD8-41E9-8DDC-6637058C31B8}" type="slidenum">
              <a:rPr lang="zh-CN" altLang="en-US" smtClean="0"/>
              <a:pPr eaLnBrk="1" hangingPunct="1"/>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b="1" dirty="0" smtClean="0">
                <a:latin typeface="Arial" charset="0"/>
              </a:rPr>
              <a:t>最后</a:t>
            </a:r>
            <a:r>
              <a:rPr lang="zh-CN" altLang="en-US" b="1" dirty="0" smtClean="0">
                <a:latin typeface="Arial" charset="0"/>
              </a:rPr>
              <a:t>是感谢。</a:t>
            </a:r>
            <a:endParaRPr lang="en-US" altLang="zh-CN" b="1" dirty="0" smtClean="0">
              <a:latin typeface="Arial" charset="0"/>
            </a:endParaRPr>
          </a:p>
          <a:p>
            <a:r>
              <a:rPr lang="en-US" altLang="zh-CN" b="1" dirty="0" smtClean="0">
                <a:latin typeface="Arial" charset="0"/>
              </a:rPr>
              <a:t>  </a:t>
            </a:r>
            <a:r>
              <a:rPr lang="zh-CN" altLang="zh-CN" b="1" dirty="0" smtClean="0">
                <a:latin typeface="Arial" charset="0"/>
              </a:rPr>
              <a:t>感谢太湖局为我们提供了广阔的发展平台！感谢</a:t>
            </a:r>
            <a:r>
              <a:rPr lang="zh-CN" altLang="en-US" b="1" dirty="0" smtClean="0">
                <a:latin typeface="Arial" charset="0"/>
              </a:rPr>
              <a:t>事业中心</a:t>
            </a:r>
            <a:r>
              <a:rPr lang="zh-CN" altLang="zh-CN" b="1" dirty="0" smtClean="0">
                <a:latin typeface="Arial" charset="0"/>
              </a:rPr>
              <a:t>领导对我的培养！感谢导师对我悉心的指导！感谢各位同事一年来在工作、学习和生活上对我的关心！</a:t>
            </a:r>
          </a:p>
          <a:p>
            <a:endParaRPr lang="zh-CN" altLang="en-US" b="1" dirty="0" smtClean="0">
              <a:latin typeface="Arial" charset="0"/>
            </a:endParaRPr>
          </a:p>
        </p:txBody>
      </p:sp>
      <p:sp>
        <p:nvSpPr>
          <p:cNvPr id="24580" name="日期占位符 3"/>
          <p:cNvSpPr>
            <a:spLocks noGrp="1"/>
          </p:cNvSpPr>
          <p:nvPr>
            <p:ph type="dt" sz="quarter" idx="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23DB21E3-4BFB-4DA5-B597-48AEDBE60E01}" type="datetime1">
              <a:rPr lang="zh-CN" altLang="en-US" smtClean="0"/>
              <a:pPr eaLnBrk="1" hangingPunct="1"/>
              <a:t>2016/8/15</a:t>
            </a:fld>
            <a:endParaRPr lang="zh-CN" altLang="en-US" smtClean="0"/>
          </a:p>
        </p:txBody>
      </p:sp>
      <p:sp>
        <p:nvSpPr>
          <p:cNvPr id="24581" name="灯片编号占位符 4"/>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A615070-27EB-48ED-A8F0-7BDBB70B8CC9}" type="slidenum">
              <a:rPr lang="zh-CN" altLang="en-US" smtClean="0"/>
              <a:pPr eaLnBrk="1" hangingPunct="1"/>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在最最后分享一张图片，这是我们这一届的全体人员，短短一周的交流让我们结下了友谊，这一年来的共同工作更是培养出我们深深的战斗情谊。我所希望讲的是和谐的人际关系是我们开展一切工作的基础。我们的同事都是我们的贵人，是我们互相促进得以不断进步的人，希望我们珍惜身边的同事情谊，团结互助，特别是一届的，在古代我们这就叫做同窗同年啊。</a:t>
            </a:r>
          </a:p>
        </p:txBody>
      </p:sp>
      <p:sp>
        <p:nvSpPr>
          <p:cNvPr id="4" name="灯片编号占位符 3"/>
          <p:cNvSpPr>
            <a:spLocks noGrp="1"/>
          </p:cNvSpPr>
          <p:nvPr>
            <p:ph type="sldNum" sz="quarter" idx="10"/>
          </p:nvPr>
        </p:nvSpPr>
        <p:spPr/>
        <p:txBody>
          <a:bodyPr/>
          <a:lstStyle/>
          <a:p>
            <a:fld id="{3C212899-572A-4D1A-AADE-64A1EAA59ACF}" type="slidenum">
              <a:rPr lang="zh-CN" altLang="en-US" smtClean="0"/>
              <a:t>9</a:t>
            </a:fld>
            <a:endParaRPr lang="zh-CN" altLang="en-US"/>
          </a:p>
        </p:txBody>
      </p:sp>
    </p:spTree>
    <p:extLst>
      <p:ext uri="{BB962C8B-B14F-4D97-AF65-F5344CB8AC3E}">
        <p14:creationId xmlns:p14="http://schemas.microsoft.com/office/powerpoint/2010/main" val="213757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Master" Target="../slideMasters/slideMaster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2"/>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7"/>
            <a:ext cx="9144000" cy="6855551"/>
          </a:xfrm>
          <a:prstGeom prst="rect">
            <a:avLst/>
          </a:prstGeom>
        </p:spPr>
      </p:pic>
      <p:sp>
        <p:nvSpPr>
          <p:cNvPr id="3" name="TextBox 2"/>
          <p:cNvSpPr txBox="1"/>
          <p:nvPr userDrawn="1"/>
        </p:nvSpPr>
        <p:spPr>
          <a:xfrm>
            <a:off x="1043619" y="164637"/>
            <a:ext cx="1620957" cy="523220"/>
          </a:xfrm>
          <a:prstGeom prst="rect">
            <a:avLst/>
          </a:prstGeom>
          <a:noFill/>
        </p:spPr>
        <p:txBody>
          <a:bodyPr wrap="non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汇报提纲</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99" name="TextBox 98"/>
          <p:cNvSpPr txBox="1"/>
          <p:nvPr userDrawn="1"/>
        </p:nvSpPr>
        <p:spPr>
          <a:xfrm>
            <a:off x="7956387"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
        <p:nvSpPr>
          <p:cNvPr id="100" name="矩形 99"/>
          <p:cNvSpPr/>
          <p:nvPr userDrawn="1"/>
        </p:nvSpPr>
        <p:spPr>
          <a:xfrm>
            <a:off x="1043608" y="836719"/>
            <a:ext cx="5976664" cy="6095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540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4696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13" name="组合 12"/>
          <p:cNvGrpSpPr/>
          <p:nvPr userDrawn="1"/>
        </p:nvGrpSpPr>
        <p:grpSpPr>
          <a:xfrm>
            <a:off x="-30613" y="3791"/>
            <a:ext cx="9180512" cy="6858001"/>
            <a:chOff x="180528" y="-1"/>
            <a:chExt cx="9180512" cy="5143501"/>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0358"/>
            <a:stretch/>
          </p:blipFill>
          <p:spPr>
            <a:xfrm>
              <a:off x="180528" y="-1"/>
              <a:ext cx="9180512" cy="5143501"/>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8384" y="1935"/>
              <a:ext cx="11144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副标题 2"/>
          <p:cNvSpPr>
            <a:spLocks noGrp="1"/>
          </p:cNvSpPr>
          <p:nvPr>
            <p:ph type="subTitle" idx="1" hasCustomPrompt="1"/>
          </p:nvPr>
        </p:nvSpPr>
        <p:spPr>
          <a:xfrm>
            <a:off x="2195736" y="4389109"/>
            <a:ext cx="4824536" cy="672075"/>
          </a:xfrm>
        </p:spPr>
        <p:txBody>
          <a:bodyPr>
            <a:normAutofit/>
          </a:bodyPr>
          <a:lstStyle>
            <a:lvl1pPr marL="0" indent="0" algn="ctr">
              <a:buNone/>
              <a:defRPr sz="2800" b="1">
                <a:solidFill>
                  <a:schemeClr val="tx1"/>
                </a:solidFill>
                <a:latin typeface="华文行楷" panose="02010800040101010101" pitchFamily="2" charset="-122"/>
                <a:ea typeface="华文行楷" panose="0201080004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水利部太湖流域管理局</a:t>
            </a:r>
            <a:endParaRPr lang="en-US" altLang="zh-CN" dirty="0" smtClean="0"/>
          </a:p>
        </p:txBody>
      </p:sp>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41" y="-1"/>
            <a:ext cx="1404316" cy="1988841"/>
          </a:xfrm>
          <a:prstGeom prst="rect">
            <a:avLst/>
          </a:prstGeom>
        </p:spPr>
      </p:pic>
      <p:sp>
        <p:nvSpPr>
          <p:cNvPr id="2" name="标题 1"/>
          <p:cNvSpPr>
            <a:spLocks noGrp="1"/>
          </p:cNvSpPr>
          <p:nvPr userDrawn="1">
            <p:ph type="ctrTitle" hasCustomPrompt="1"/>
          </p:nvPr>
        </p:nvSpPr>
        <p:spPr>
          <a:xfrm>
            <a:off x="827584" y="836717"/>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8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defRPr>
            </a:lvl1pPr>
          </a:lstStyle>
          <a:p>
            <a:r>
              <a:rPr lang="zh-CN" altLang="en-US" dirty="0" smtClean="0"/>
              <a:t>汇报标题</a:t>
            </a:r>
            <a:endParaRPr lang="zh-CN" altLang="en-US" dirty="0"/>
          </a:p>
        </p:txBody>
      </p:sp>
    </p:spTree>
    <p:extLst>
      <p:ext uri="{BB962C8B-B14F-4D97-AF65-F5344CB8AC3E}">
        <p14:creationId xmlns:p14="http://schemas.microsoft.com/office/powerpoint/2010/main" val="36279441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5"/>
            <a:ext cx="9144000" cy="6855551"/>
          </a:xfrm>
          <a:prstGeom prst="rect">
            <a:avLst/>
          </a:prstGeom>
        </p:spPr>
      </p:pic>
      <p:sp>
        <p:nvSpPr>
          <p:cNvPr id="3" name="TextBox 2"/>
          <p:cNvSpPr txBox="1"/>
          <p:nvPr userDrawn="1"/>
        </p:nvSpPr>
        <p:spPr>
          <a:xfrm>
            <a:off x="1043615" y="164637"/>
            <a:ext cx="1620957" cy="523220"/>
          </a:xfrm>
          <a:prstGeom prst="rect">
            <a:avLst/>
          </a:prstGeom>
          <a:noFill/>
        </p:spPr>
        <p:txBody>
          <a:bodyPr wrap="non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汇报提纲</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99" name="TextBox 98"/>
          <p:cNvSpPr txBox="1"/>
          <p:nvPr userDrawn="1"/>
        </p:nvSpPr>
        <p:spPr>
          <a:xfrm>
            <a:off x="7956383"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
        <p:nvSpPr>
          <p:cNvPr id="100" name="矩形 99"/>
          <p:cNvSpPr/>
          <p:nvPr userDrawn="1"/>
        </p:nvSpPr>
        <p:spPr>
          <a:xfrm>
            <a:off x="1043608" y="836716"/>
            <a:ext cx="5976664" cy="6095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82901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太湖局">
    <p:spTree>
      <p:nvGrpSpPr>
        <p:cNvPr id="1" name=""/>
        <p:cNvGrpSpPr/>
        <p:nvPr/>
      </p:nvGrpSpPr>
      <p:grpSpPr>
        <a:xfrm>
          <a:off x="0" y="0"/>
          <a:ext cx="0" cy="0"/>
          <a:chOff x="0" y="0"/>
          <a:chExt cx="0" cy="0"/>
        </a:xfrm>
      </p:grpSpPr>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5"/>
            <a:ext cx="9144000" cy="6855551"/>
          </a:xfrm>
          <a:prstGeom prst="rect">
            <a:avLst/>
          </a:prstGeom>
        </p:spPr>
      </p:pic>
      <p:sp>
        <p:nvSpPr>
          <p:cNvPr id="2" name="标题 1"/>
          <p:cNvSpPr>
            <a:spLocks noGrp="1"/>
          </p:cNvSpPr>
          <p:nvPr>
            <p:ph type="title"/>
          </p:nvPr>
        </p:nvSpPr>
        <p:spPr/>
        <p:txBody>
          <a:bodyPr>
            <a:normAutofit/>
          </a:bodyPr>
          <a:lstStyle>
            <a:lvl1pPr>
              <a:defRPr sz="3600" b="0">
                <a:solidFill>
                  <a:srgbClr val="FF0000"/>
                </a:solidFill>
                <a:latin typeface="华文行楷" panose="02010800040101010101" pitchFamily="2" charset="-122"/>
                <a:ea typeface="华文行楷" panose="02010800040101010101" pitchFamily="2" charset="-122"/>
              </a:defRPr>
            </a:lvl1pPr>
          </a:lstStyle>
          <a:p>
            <a:endParaRPr lang="zh-CN" altLang="en-US" dirty="0" smtClean="0"/>
          </a:p>
        </p:txBody>
      </p:sp>
      <p:sp>
        <p:nvSpPr>
          <p:cNvPr id="3" name="内容占位符 2"/>
          <p:cNvSpPr>
            <a:spLocks noGrp="1"/>
          </p:cNvSpPr>
          <p:nvPr>
            <p:ph idx="1"/>
          </p:nvPr>
        </p:nvSpPr>
        <p:spPr>
          <a:xfrm>
            <a:off x="457200" y="1700809"/>
            <a:ext cx="8229600" cy="4525963"/>
          </a:xfrm>
        </p:spPr>
        <p:txBody>
          <a:bodyPr>
            <a:normAutofit/>
          </a:bodyPr>
          <a:lstStyle>
            <a:lvl1pPr marL="342900" indent="-342900">
              <a:lnSpc>
                <a:spcPct val="150000"/>
              </a:lnSpc>
              <a:buFont typeface="Wingdings" panose="05000000000000000000" pitchFamily="2" charset="2"/>
              <a:buChar char="Ø"/>
              <a:defRPr sz="2400">
                <a:solidFill>
                  <a:srgbClr val="002060"/>
                </a:solidFill>
                <a:latin typeface="微软雅黑" panose="020B0503020204020204" pitchFamily="34" charset="-122"/>
                <a:ea typeface="微软雅黑" panose="020B0503020204020204" pitchFamily="34" charset="-122"/>
              </a:defRPr>
            </a:lvl1pPr>
          </a:lstStyle>
          <a:p>
            <a:pPr lvl="0"/>
            <a:endParaRPr lang="zh-CN" altLang="en-US" dirty="0" smtClean="0"/>
          </a:p>
        </p:txBody>
      </p:sp>
      <p:sp>
        <p:nvSpPr>
          <p:cNvPr id="5" name="页脚占位符 4"/>
          <p:cNvSpPr>
            <a:spLocks noGrp="1"/>
          </p:cNvSpPr>
          <p:nvPr>
            <p:ph type="ftr" sz="quarter" idx="11"/>
          </p:nvPr>
        </p:nvSpPr>
        <p:spPr>
          <a:xfrm>
            <a:off x="7884368" y="6328240"/>
            <a:ext cx="1087760" cy="365125"/>
          </a:xfrm>
          <a:prstGeom prst="rect">
            <a:avLst/>
          </a:prstGeom>
        </p:spPr>
        <p:txBody>
          <a:bodyPr/>
          <a:lstStyle/>
          <a:p>
            <a:endParaRPr lang="zh-CN" altLang="en-US" dirty="0">
              <a:solidFill>
                <a:prstClr val="black"/>
              </a:solidFill>
            </a:endParaRPr>
          </a:p>
        </p:txBody>
      </p:sp>
      <p:sp>
        <p:nvSpPr>
          <p:cNvPr id="19" name="TextBox 18"/>
          <p:cNvSpPr txBox="1"/>
          <p:nvPr userDrawn="1"/>
        </p:nvSpPr>
        <p:spPr>
          <a:xfrm>
            <a:off x="7956383"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3242476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5"/>
            <a:ext cx="9144000" cy="6855551"/>
          </a:xfrm>
          <a:prstGeom prst="rect">
            <a:avLst/>
          </a:prstGeom>
        </p:spPr>
      </p:pic>
      <p:sp>
        <p:nvSpPr>
          <p:cNvPr id="2" name="标题 1"/>
          <p:cNvSpPr>
            <a:spLocks noGrp="1"/>
          </p:cNvSpPr>
          <p:nvPr>
            <p:ph type="title"/>
          </p:nvPr>
        </p:nvSpPr>
        <p:spPr/>
        <p:txBody>
          <a:bodyPr>
            <a:normAutofit/>
          </a:bodyPr>
          <a:lstStyle>
            <a:lvl1pPr algn="ctr" defTabSz="914400" rtl="0" eaLnBrk="1" latinLnBrk="0" hangingPunct="1">
              <a:spcBef>
                <a:spcPct val="0"/>
              </a:spcBef>
              <a:buNone/>
              <a:defRPr lang="zh-CN" altLang="en-US" sz="3600" b="0" kern="1200" dirty="0">
                <a:solidFill>
                  <a:srgbClr val="FF0000"/>
                </a:solidFill>
                <a:latin typeface="华文行楷" panose="02010800040101010101" pitchFamily="2" charset="-122"/>
                <a:ea typeface="华文行楷" panose="02010800040101010101" pitchFamily="2" charset="-122"/>
                <a:cs typeface="+mj-cs"/>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2" name="TextBox 11"/>
          <p:cNvSpPr txBox="1"/>
          <p:nvPr userDrawn="1"/>
        </p:nvSpPr>
        <p:spPr>
          <a:xfrm>
            <a:off x="7956383"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342996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5"/>
            <a:ext cx="9144000" cy="6855551"/>
          </a:xfrm>
          <a:prstGeom prst="rect">
            <a:avLst/>
          </a:prstGeom>
        </p:spPr>
      </p:pic>
      <p:sp>
        <p:nvSpPr>
          <p:cNvPr id="2" name="标题 1"/>
          <p:cNvSpPr>
            <a:spLocks noGrp="1"/>
          </p:cNvSpPr>
          <p:nvPr>
            <p:ph type="title"/>
          </p:nvPr>
        </p:nvSpPr>
        <p:spPr/>
        <p:txBody>
          <a:bodyPr>
            <a:normAutofit/>
          </a:bodyPr>
          <a:lstStyle>
            <a:lvl1pPr>
              <a:defRPr sz="3600">
                <a:solidFill>
                  <a:srgbClr val="FF0000"/>
                </a:solidFill>
                <a:latin typeface="华文行楷" panose="02010800040101010101" pitchFamily="2" charset="-122"/>
                <a:ea typeface="华文行楷" panose="02010800040101010101" pitchFamily="2"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4584"/>
            <a:ext cx="4040188" cy="641349"/>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ltLang="zh-CN" dirty="0" smtClean="0"/>
          </a:p>
        </p:txBody>
      </p:sp>
      <p:sp>
        <p:nvSpPr>
          <p:cNvPr id="4" name="内容占位符 3"/>
          <p:cNvSpPr>
            <a:spLocks noGrp="1"/>
          </p:cNvSpPr>
          <p:nvPr>
            <p:ph sz="half" idx="2"/>
          </p:nvPr>
        </p:nvSpPr>
        <p:spPr>
          <a:xfrm>
            <a:off x="457200" y="2175935"/>
            <a:ext cx="4040188" cy="3949700"/>
          </a:xfrm>
        </p:spPr>
        <p:txBody>
          <a:bodyPr/>
          <a:lstStyle>
            <a:lvl1pPr marL="342900" marR="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2400">
                <a:latin typeface="华文行楷" panose="02010800040101010101" pitchFamily="2" charset="-122"/>
                <a:ea typeface="华文行楷" panose="02010800040101010101" pitchFamily="2" charset="-122"/>
              </a:defRPr>
            </a:lvl1pPr>
            <a:lvl2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2pPr>
            <a:lvl3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3pPr>
            <a:lvl4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4pPr>
            <a:lvl5pPr marL="1828800" indent="0" algn="l">
              <a:lnSpc>
                <a:spcPct val="150000"/>
              </a:lnSpc>
              <a:buNone/>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lvl="4"/>
            <a:endParaRPr lang="zh-CN" altLang="en-US" dirty="0"/>
          </a:p>
        </p:txBody>
      </p:sp>
      <p:sp>
        <p:nvSpPr>
          <p:cNvPr id="5" name="文本占位符 4"/>
          <p:cNvSpPr>
            <a:spLocks noGrp="1"/>
          </p:cNvSpPr>
          <p:nvPr>
            <p:ph type="body" sz="quarter" idx="3"/>
          </p:nvPr>
        </p:nvSpPr>
        <p:spPr>
          <a:xfrm>
            <a:off x="4645032" y="1534584"/>
            <a:ext cx="4041775" cy="641349"/>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CN" altLang="en-US" dirty="0" smtClean="0"/>
          </a:p>
        </p:txBody>
      </p:sp>
      <p:sp>
        <p:nvSpPr>
          <p:cNvPr id="6" name="内容占位符 5"/>
          <p:cNvSpPr>
            <a:spLocks noGrp="1"/>
          </p:cNvSpPr>
          <p:nvPr>
            <p:ph sz="quarter" idx="4"/>
          </p:nvPr>
        </p:nvSpPr>
        <p:spPr>
          <a:xfrm>
            <a:off x="4645032" y="2175935"/>
            <a:ext cx="4041775" cy="3949700"/>
          </a:xfrm>
        </p:spPr>
        <p:txBody>
          <a:bodyPr>
            <a:normAutofit/>
          </a:bodyPr>
          <a:lstStyle>
            <a:lvl1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1pPr>
            <a:lvl2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2pPr>
            <a:lvl3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3pPr>
            <a:lvl4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4pPr>
            <a:lvl5pPr>
              <a:defRPr lang="zh-CN" altLang="en-US" sz="2400" kern="1200" dirty="0">
                <a:solidFill>
                  <a:schemeClr val="tx1"/>
                </a:solidFill>
                <a:latin typeface="华文行楷" panose="02010800040101010101" pitchFamily="2" charset="-122"/>
                <a:ea typeface="华文行楷" panose="02010800040101010101" pitchFamily="2" charset="-122"/>
                <a:cs typeface="+mn-cs"/>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4" name="TextBox 13"/>
          <p:cNvSpPr txBox="1"/>
          <p:nvPr userDrawn="1"/>
        </p:nvSpPr>
        <p:spPr>
          <a:xfrm>
            <a:off x="7956383"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4192554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2970" b="2320"/>
          <a:stretch/>
        </p:blipFill>
        <p:spPr>
          <a:xfrm>
            <a:off x="-36512" y="-27384"/>
            <a:ext cx="9180512" cy="6885384"/>
          </a:xfrm>
          <a:prstGeom prst="rect">
            <a:avLst/>
          </a:prstGeom>
        </p:spPr>
      </p:pic>
      <p:sp>
        <p:nvSpPr>
          <p:cNvPr id="2" name="标题 1"/>
          <p:cNvSpPr>
            <a:spLocks noGrp="1"/>
          </p:cNvSpPr>
          <p:nvPr>
            <p:ph type="title" hasCustomPrompt="1"/>
          </p:nvPr>
        </p:nvSpPr>
        <p:spPr>
          <a:xfrm>
            <a:off x="539552" y="3525013"/>
            <a:ext cx="6120680" cy="1248139"/>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defRPr>
            </a:lvl1pPr>
          </a:lstStyle>
          <a:p>
            <a:r>
              <a:rPr lang="zh-CN" altLang="en-US" dirty="0" smtClean="0"/>
              <a:t>谢谢大家！</a:t>
            </a:r>
            <a:endParaRPr lang="zh-CN" altLang="en-US" dirty="0"/>
          </a:p>
        </p:txBody>
      </p:sp>
      <p:pic>
        <p:nvPicPr>
          <p:cNvPr id="409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2" t="909" r="4476" b="4736"/>
          <a:stretch/>
        </p:blipFill>
        <p:spPr bwMode="auto">
          <a:xfrm>
            <a:off x="8028391" y="101688"/>
            <a:ext cx="1029821" cy="1326957"/>
          </a:xfrm>
          <a:prstGeom prst="ellipse">
            <a:avLst/>
          </a:prstGeom>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六边形 9"/>
          <p:cNvSpPr/>
          <p:nvPr userDrawn="1"/>
        </p:nvSpPr>
        <p:spPr>
          <a:xfrm>
            <a:off x="1763688" y="260648"/>
            <a:ext cx="1656184" cy="192021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六边形 11"/>
          <p:cNvSpPr/>
          <p:nvPr userDrawn="1"/>
        </p:nvSpPr>
        <p:spPr>
          <a:xfrm>
            <a:off x="4572000" y="164640"/>
            <a:ext cx="1728192" cy="1920213"/>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六边形 13"/>
          <p:cNvSpPr/>
          <p:nvPr userDrawn="1"/>
        </p:nvSpPr>
        <p:spPr>
          <a:xfrm>
            <a:off x="3170996" y="1316768"/>
            <a:ext cx="1689036" cy="1920213"/>
          </a:xfrm>
          <a:prstGeom prst="hexagon">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六边形 16"/>
          <p:cNvSpPr/>
          <p:nvPr userDrawn="1"/>
        </p:nvSpPr>
        <p:spPr>
          <a:xfrm>
            <a:off x="6084168" y="1220756"/>
            <a:ext cx="1728192" cy="1920213"/>
          </a:xfrm>
          <a:prstGeom prst="hexagon">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六边形 17"/>
          <p:cNvSpPr/>
          <p:nvPr userDrawn="1"/>
        </p:nvSpPr>
        <p:spPr>
          <a:xfrm>
            <a:off x="251520" y="1316768"/>
            <a:ext cx="1728192" cy="1920213"/>
          </a:xfrm>
          <a:prstGeom prst="hexagon">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userDrawn="1"/>
        </p:nvSpPr>
        <p:spPr>
          <a:xfrm>
            <a:off x="8204926" y="1412781"/>
            <a:ext cx="615553" cy="3485891"/>
          </a:xfrm>
          <a:prstGeom prst="rect">
            <a:avLst/>
          </a:prstGeom>
          <a:noFill/>
        </p:spPr>
        <p:txBody>
          <a:bodyPr vert="eaVert" wrap="none" rtlCol="0">
            <a:spAutoFit/>
          </a:bodyPr>
          <a:lstStyle/>
          <a:p>
            <a:r>
              <a:rPr lang="zh-CN" altLang="en-US" sz="2800" dirty="0" smtClean="0">
                <a:solidFill>
                  <a:srgbClr val="FF0000"/>
                </a:solidFill>
                <a:latin typeface="华文行楷" panose="02010800040101010101" pitchFamily="2" charset="-122"/>
                <a:ea typeface="华文行楷" panose="02010800040101010101" pitchFamily="2" charset="-122"/>
              </a:rPr>
              <a:t>筑梦太湖   扬帆起航</a:t>
            </a:r>
            <a:endParaRPr lang="zh-CN" altLang="en-US" sz="2800" dirty="0">
              <a:solidFill>
                <a:srgbClr val="FF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7874850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2"/>
            <a:ext cx="2133600" cy="365125"/>
          </a:xfrm>
          <a:prstGeom prst="rect">
            <a:avLst/>
          </a:prstGeom>
        </p:spPr>
        <p:txBody>
          <a:bodyPr/>
          <a:lstStyle/>
          <a:p>
            <a:fld id="{264B25D8-9401-41D0-A35F-0907E4C02C7D}" type="datetime1">
              <a:rPr lang="zh-CN" altLang="en-US" smtClean="0">
                <a:solidFill>
                  <a:prstClr val="black"/>
                </a:solidFill>
              </a:rPr>
              <a:pPr/>
              <a:t>2016/8/15</a:t>
            </a:fld>
            <a:endParaRPr lang="zh-CN" altLang="en-US">
              <a:solidFill>
                <a:prstClr val="black"/>
              </a:solidFill>
            </a:endParaRPr>
          </a:p>
        </p:txBody>
      </p:sp>
      <p:sp>
        <p:nvSpPr>
          <p:cNvPr id="3" name="页脚占位符 2"/>
          <p:cNvSpPr>
            <a:spLocks noGrp="1"/>
          </p:cNvSpPr>
          <p:nvPr>
            <p:ph type="ftr" sz="quarter" idx="11"/>
          </p:nvPr>
        </p:nvSpPr>
        <p:spPr>
          <a:xfrm>
            <a:off x="8100392" y="6328240"/>
            <a:ext cx="871736"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6356352"/>
            <a:ext cx="2133600" cy="365125"/>
          </a:xfrm>
          <a:prstGeom prst="rect">
            <a:avLst/>
          </a:prstGeom>
        </p:spPr>
        <p:txBody>
          <a:bodyPr/>
          <a:lstStyle/>
          <a:p>
            <a:fld id="{0C913308-F349-4B6D-A68A-DD1791B4A57B}"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1903381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13" name="组合 12"/>
          <p:cNvGrpSpPr/>
          <p:nvPr userDrawn="1"/>
        </p:nvGrpSpPr>
        <p:grpSpPr>
          <a:xfrm>
            <a:off x="-30613" y="3788"/>
            <a:ext cx="9180512" cy="6858001"/>
            <a:chOff x="180528" y="-1"/>
            <a:chExt cx="9180512" cy="5143501"/>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0358"/>
            <a:stretch/>
          </p:blipFill>
          <p:spPr>
            <a:xfrm>
              <a:off x="180528" y="-1"/>
              <a:ext cx="9180512" cy="5143501"/>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8384" y="1935"/>
              <a:ext cx="11144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副标题 2"/>
          <p:cNvSpPr>
            <a:spLocks noGrp="1"/>
          </p:cNvSpPr>
          <p:nvPr>
            <p:ph type="subTitle" idx="1" hasCustomPrompt="1"/>
          </p:nvPr>
        </p:nvSpPr>
        <p:spPr>
          <a:xfrm>
            <a:off x="2195736" y="4389107"/>
            <a:ext cx="4824536" cy="672075"/>
          </a:xfrm>
        </p:spPr>
        <p:txBody>
          <a:bodyPr>
            <a:normAutofit/>
          </a:bodyPr>
          <a:lstStyle>
            <a:lvl1pPr marL="0" indent="0" algn="ctr">
              <a:buNone/>
              <a:defRPr sz="2800" b="1">
                <a:solidFill>
                  <a:schemeClr val="tx1"/>
                </a:solidFill>
                <a:latin typeface="华文行楷" panose="02010800040101010101" pitchFamily="2" charset="-122"/>
                <a:ea typeface="华文行楷" panose="0201080004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水利部太湖流域管理局</a:t>
            </a:r>
            <a:endParaRPr lang="en-US" altLang="zh-CN" dirty="0" smtClean="0"/>
          </a:p>
        </p:txBody>
      </p:sp>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41" y="-1"/>
            <a:ext cx="1404316" cy="1988841"/>
          </a:xfrm>
          <a:prstGeom prst="rect">
            <a:avLst/>
          </a:prstGeom>
        </p:spPr>
      </p:pic>
      <p:sp>
        <p:nvSpPr>
          <p:cNvPr id="2" name="标题 1"/>
          <p:cNvSpPr>
            <a:spLocks noGrp="1"/>
          </p:cNvSpPr>
          <p:nvPr userDrawn="1">
            <p:ph type="ctrTitle" hasCustomPrompt="1"/>
          </p:nvPr>
        </p:nvSpPr>
        <p:spPr>
          <a:xfrm>
            <a:off x="827584" y="836713"/>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8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defRPr>
            </a:lvl1pPr>
          </a:lstStyle>
          <a:p>
            <a:r>
              <a:rPr lang="zh-CN" altLang="en-US" dirty="0" smtClean="0"/>
              <a:t>汇报标题</a:t>
            </a:r>
            <a:endParaRPr lang="zh-CN" altLang="en-US" dirty="0"/>
          </a:p>
        </p:txBody>
      </p:sp>
    </p:spTree>
    <p:extLst>
      <p:ext uri="{BB962C8B-B14F-4D97-AF65-F5344CB8AC3E}">
        <p14:creationId xmlns:p14="http://schemas.microsoft.com/office/powerpoint/2010/main" val="37883545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1"/>
            <a:ext cx="9144000" cy="6855551"/>
          </a:xfrm>
          <a:prstGeom prst="rect">
            <a:avLst/>
          </a:prstGeom>
        </p:spPr>
      </p:pic>
      <p:sp>
        <p:nvSpPr>
          <p:cNvPr id="3" name="TextBox 2"/>
          <p:cNvSpPr txBox="1"/>
          <p:nvPr userDrawn="1"/>
        </p:nvSpPr>
        <p:spPr>
          <a:xfrm>
            <a:off x="1043609" y="164637"/>
            <a:ext cx="1620957" cy="523220"/>
          </a:xfrm>
          <a:prstGeom prst="rect">
            <a:avLst/>
          </a:prstGeom>
          <a:noFill/>
        </p:spPr>
        <p:txBody>
          <a:bodyPr wrap="non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汇报提纲</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99" name="TextBox 98"/>
          <p:cNvSpPr txBox="1"/>
          <p:nvPr userDrawn="1"/>
        </p:nvSpPr>
        <p:spPr>
          <a:xfrm>
            <a:off x="7956377"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
        <p:nvSpPr>
          <p:cNvPr id="100" name="矩形 99"/>
          <p:cNvSpPr/>
          <p:nvPr userDrawn="1"/>
        </p:nvSpPr>
        <p:spPr>
          <a:xfrm>
            <a:off x="1043608" y="836713"/>
            <a:ext cx="5976664" cy="6095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45605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太湖局">
    <p:spTree>
      <p:nvGrpSpPr>
        <p:cNvPr id="1" name=""/>
        <p:cNvGrpSpPr/>
        <p:nvPr/>
      </p:nvGrpSpPr>
      <p:grpSpPr>
        <a:xfrm>
          <a:off x="0" y="0"/>
          <a:ext cx="0" cy="0"/>
          <a:chOff x="0" y="0"/>
          <a:chExt cx="0" cy="0"/>
        </a:xfrm>
      </p:grpSpPr>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1"/>
            <a:ext cx="9144000" cy="6855551"/>
          </a:xfrm>
          <a:prstGeom prst="rect">
            <a:avLst/>
          </a:prstGeom>
        </p:spPr>
      </p:pic>
      <p:sp>
        <p:nvSpPr>
          <p:cNvPr id="2" name="标题 1"/>
          <p:cNvSpPr>
            <a:spLocks noGrp="1"/>
          </p:cNvSpPr>
          <p:nvPr>
            <p:ph type="title"/>
          </p:nvPr>
        </p:nvSpPr>
        <p:spPr/>
        <p:txBody>
          <a:bodyPr>
            <a:normAutofit/>
          </a:bodyPr>
          <a:lstStyle>
            <a:lvl1pPr>
              <a:defRPr sz="3600" b="0">
                <a:solidFill>
                  <a:srgbClr val="FF0000"/>
                </a:solidFill>
                <a:latin typeface="华文行楷" panose="02010800040101010101" pitchFamily="2" charset="-122"/>
                <a:ea typeface="华文行楷" panose="02010800040101010101" pitchFamily="2" charset="-122"/>
              </a:defRPr>
            </a:lvl1pPr>
          </a:lstStyle>
          <a:p>
            <a:endParaRPr lang="zh-CN" altLang="en-US" dirty="0" smtClean="0"/>
          </a:p>
        </p:txBody>
      </p:sp>
      <p:sp>
        <p:nvSpPr>
          <p:cNvPr id="3" name="内容占位符 2"/>
          <p:cNvSpPr>
            <a:spLocks noGrp="1"/>
          </p:cNvSpPr>
          <p:nvPr>
            <p:ph idx="1"/>
          </p:nvPr>
        </p:nvSpPr>
        <p:spPr>
          <a:xfrm>
            <a:off x="457200" y="1700808"/>
            <a:ext cx="8229600" cy="4525963"/>
          </a:xfrm>
        </p:spPr>
        <p:txBody>
          <a:bodyPr>
            <a:normAutofit/>
          </a:bodyPr>
          <a:lstStyle>
            <a:lvl1pPr marL="342900" indent="-342900">
              <a:lnSpc>
                <a:spcPct val="150000"/>
              </a:lnSpc>
              <a:buFont typeface="Wingdings" panose="05000000000000000000" pitchFamily="2" charset="2"/>
              <a:buChar char="Ø"/>
              <a:defRPr sz="2400">
                <a:solidFill>
                  <a:srgbClr val="002060"/>
                </a:solidFill>
                <a:latin typeface="微软雅黑" panose="020B0503020204020204" pitchFamily="34" charset="-122"/>
                <a:ea typeface="微软雅黑" panose="020B0503020204020204" pitchFamily="34" charset="-122"/>
              </a:defRPr>
            </a:lvl1pPr>
          </a:lstStyle>
          <a:p>
            <a:pPr lvl="0"/>
            <a:endParaRPr lang="zh-CN" altLang="en-US" dirty="0" smtClean="0"/>
          </a:p>
        </p:txBody>
      </p:sp>
      <p:sp>
        <p:nvSpPr>
          <p:cNvPr id="5" name="页脚占位符 4"/>
          <p:cNvSpPr>
            <a:spLocks noGrp="1"/>
          </p:cNvSpPr>
          <p:nvPr>
            <p:ph type="ftr" sz="quarter" idx="11"/>
          </p:nvPr>
        </p:nvSpPr>
        <p:spPr>
          <a:xfrm>
            <a:off x="7884368" y="6328238"/>
            <a:ext cx="1087760" cy="365125"/>
          </a:xfrm>
          <a:prstGeom prst="rect">
            <a:avLst/>
          </a:prstGeom>
        </p:spPr>
        <p:txBody>
          <a:bodyPr/>
          <a:lstStyle/>
          <a:p>
            <a:endParaRPr lang="zh-CN" altLang="en-US" dirty="0">
              <a:solidFill>
                <a:prstClr val="black"/>
              </a:solidFill>
            </a:endParaRPr>
          </a:p>
        </p:txBody>
      </p:sp>
      <p:sp>
        <p:nvSpPr>
          <p:cNvPr id="19" name="TextBox 18"/>
          <p:cNvSpPr txBox="1"/>
          <p:nvPr userDrawn="1"/>
        </p:nvSpPr>
        <p:spPr>
          <a:xfrm>
            <a:off x="7956377"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6350187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1"/>
            <a:ext cx="9144000" cy="6855551"/>
          </a:xfrm>
          <a:prstGeom prst="rect">
            <a:avLst/>
          </a:prstGeom>
        </p:spPr>
      </p:pic>
      <p:sp>
        <p:nvSpPr>
          <p:cNvPr id="2" name="标题 1"/>
          <p:cNvSpPr>
            <a:spLocks noGrp="1"/>
          </p:cNvSpPr>
          <p:nvPr>
            <p:ph type="title"/>
          </p:nvPr>
        </p:nvSpPr>
        <p:spPr/>
        <p:txBody>
          <a:bodyPr>
            <a:normAutofit/>
          </a:bodyPr>
          <a:lstStyle>
            <a:lvl1pPr algn="ctr" defTabSz="914400" rtl="0" eaLnBrk="1" latinLnBrk="0" hangingPunct="1">
              <a:spcBef>
                <a:spcPct val="0"/>
              </a:spcBef>
              <a:buNone/>
              <a:defRPr lang="zh-CN" altLang="en-US" sz="3600" b="0" kern="1200" dirty="0">
                <a:solidFill>
                  <a:srgbClr val="FF0000"/>
                </a:solidFill>
                <a:latin typeface="华文行楷" panose="02010800040101010101" pitchFamily="2" charset="-122"/>
                <a:ea typeface="华文行楷" panose="02010800040101010101" pitchFamily="2" charset="-122"/>
                <a:cs typeface="+mj-cs"/>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2" name="TextBox 11"/>
          <p:cNvSpPr txBox="1"/>
          <p:nvPr userDrawn="1"/>
        </p:nvSpPr>
        <p:spPr>
          <a:xfrm>
            <a:off x="7956377"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0178505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18017"/>
          <a:stretch/>
        </p:blipFill>
        <p:spPr>
          <a:xfrm>
            <a:off x="0" y="1"/>
            <a:ext cx="9144000" cy="6855551"/>
          </a:xfrm>
          <a:prstGeom prst="rect">
            <a:avLst/>
          </a:prstGeom>
        </p:spPr>
      </p:pic>
      <p:sp>
        <p:nvSpPr>
          <p:cNvPr id="2" name="标题 1"/>
          <p:cNvSpPr>
            <a:spLocks noGrp="1"/>
          </p:cNvSpPr>
          <p:nvPr>
            <p:ph type="title"/>
          </p:nvPr>
        </p:nvSpPr>
        <p:spPr/>
        <p:txBody>
          <a:bodyPr>
            <a:normAutofit/>
          </a:bodyPr>
          <a:lstStyle>
            <a:lvl1pPr>
              <a:defRPr sz="3600">
                <a:solidFill>
                  <a:srgbClr val="FF0000"/>
                </a:solidFill>
                <a:latin typeface="华文行楷" panose="02010800040101010101" pitchFamily="2" charset="-122"/>
                <a:ea typeface="华文行楷" panose="02010800040101010101" pitchFamily="2"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4584"/>
            <a:ext cx="4040188" cy="641349"/>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ltLang="zh-CN" dirty="0" smtClean="0"/>
          </a:p>
        </p:txBody>
      </p:sp>
      <p:sp>
        <p:nvSpPr>
          <p:cNvPr id="4" name="内容占位符 3"/>
          <p:cNvSpPr>
            <a:spLocks noGrp="1"/>
          </p:cNvSpPr>
          <p:nvPr>
            <p:ph sz="half" idx="2"/>
          </p:nvPr>
        </p:nvSpPr>
        <p:spPr>
          <a:xfrm>
            <a:off x="457200" y="2175934"/>
            <a:ext cx="4040188" cy="3949700"/>
          </a:xfrm>
        </p:spPr>
        <p:txBody>
          <a:bodyPr/>
          <a:lstStyle>
            <a:lvl1pPr marL="342900" marR="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2400">
                <a:latin typeface="华文行楷" panose="02010800040101010101" pitchFamily="2" charset="-122"/>
                <a:ea typeface="华文行楷" panose="02010800040101010101" pitchFamily="2" charset="-122"/>
              </a:defRPr>
            </a:lvl1pPr>
            <a:lvl2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2pPr>
            <a:lvl3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3pPr>
            <a:lvl4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4pPr>
            <a:lvl5pPr marL="1828800" indent="0" algn="l">
              <a:lnSpc>
                <a:spcPct val="150000"/>
              </a:lnSpc>
              <a:buNone/>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lvl="4"/>
            <a:endParaRPr lang="zh-CN" altLang="en-US" dirty="0"/>
          </a:p>
        </p:txBody>
      </p:sp>
      <p:sp>
        <p:nvSpPr>
          <p:cNvPr id="5" name="文本占位符 4"/>
          <p:cNvSpPr>
            <a:spLocks noGrp="1"/>
          </p:cNvSpPr>
          <p:nvPr>
            <p:ph type="body" sz="quarter" idx="3"/>
          </p:nvPr>
        </p:nvSpPr>
        <p:spPr>
          <a:xfrm>
            <a:off x="4645026" y="1534584"/>
            <a:ext cx="4041775" cy="641349"/>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CN" altLang="en-US" dirty="0" smtClean="0"/>
          </a:p>
        </p:txBody>
      </p:sp>
      <p:sp>
        <p:nvSpPr>
          <p:cNvPr id="6" name="内容占位符 5"/>
          <p:cNvSpPr>
            <a:spLocks noGrp="1"/>
          </p:cNvSpPr>
          <p:nvPr>
            <p:ph sz="quarter" idx="4"/>
          </p:nvPr>
        </p:nvSpPr>
        <p:spPr>
          <a:xfrm>
            <a:off x="4645026" y="2175934"/>
            <a:ext cx="4041775" cy="3949700"/>
          </a:xfrm>
        </p:spPr>
        <p:txBody>
          <a:bodyPr>
            <a:normAutofit/>
          </a:bodyPr>
          <a:lstStyle>
            <a:lvl1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1pPr>
            <a:lvl2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2pPr>
            <a:lvl3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3pPr>
            <a:lvl4pPr>
              <a:defRPr lang="zh-CN" altLang="en-US" sz="2400" kern="1200" dirty="0" smtClean="0">
                <a:solidFill>
                  <a:schemeClr val="tx1"/>
                </a:solidFill>
                <a:latin typeface="华文行楷" panose="02010800040101010101" pitchFamily="2" charset="-122"/>
                <a:ea typeface="华文行楷" panose="02010800040101010101" pitchFamily="2" charset="-122"/>
                <a:cs typeface="+mn-cs"/>
              </a:defRPr>
            </a:lvl4pPr>
            <a:lvl5pPr>
              <a:defRPr lang="zh-CN" altLang="en-US" sz="2400" kern="1200" dirty="0">
                <a:solidFill>
                  <a:schemeClr val="tx1"/>
                </a:solidFill>
                <a:latin typeface="华文行楷" panose="02010800040101010101" pitchFamily="2" charset="-122"/>
                <a:ea typeface="华文行楷" panose="02010800040101010101" pitchFamily="2" charset="-122"/>
                <a:cs typeface="+mn-cs"/>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4" name="TextBox 13"/>
          <p:cNvSpPr txBox="1"/>
          <p:nvPr userDrawn="1"/>
        </p:nvSpPr>
        <p:spPr>
          <a:xfrm>
            <a:off x="7956377" y="114942"/>
            <a:ext cx="788999" cy="523220"/>
          </a:xfrm>
          <a:prstGeom prst="rect">
            <a:avLst/>
          </a:prstGeom>
          <a:noFill/>
        </p:spPr>
        <p:txBody>
          <a:bodyPr wrap="none" rtlCol="0">
            <a:spAutoFit/>
          </a:bodyPr>
          <a:lstStyle/>
          <a:p>
            <a:r>
              <a:rPr lang="en-US" altLang="zh-CN" sz="2800" b="1" dirty="0" smtClean="0">
                <a:solidFill>
                  <a:srgbClr val="0070C0"/>
                </a:solidFill>
                <a:latin typeface="华文琥珀" panose="02010800040101010101" pitchFamily="2" charset="-122"/>
                <a:ea typeface="华文琥珀" panose="02010800040101010101" pitchFamily="2" charset="-122"/>
              </a:rPr>
              <a:t>TBA</a:t>
            </a:r>
            <a:endParaRPr lang="zh-CN" altLang="en-US" sz="2800" b="1" dirty="0">
              <a:solidFill>
                <a:srgbClr val="0070C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5346410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2970" b="2320"/>
          <a:stretch/>
        </p:blipFill>
        <p:spPr>
          <a:xfrm>
            <a:off x="-36512" y="-27384"/>
            <a:ext cx="9180512" cy="6885384"/>
          </a:xfrm>
          <a:prstGeom prst="rect">
            <a:avLst/>
          </a:prstGeom>
        </p:spPr>
      </p:pic>
      <p:sp>
        <p:nvSpPr>
          <p:cNvPr id="2" name="标题 1"/>
          <p:cNvSpPr>
            <a:spLocks noGrp="1"/>
          </p:cNvSpPr>
          <p:nvPr>
            <p:ph type="title" hasCustomPrompt="1"/>
          </p:nvPr>
        </p:nvSpPr>
        <p:spPr>
          <a:xfrm>
            <a:off x="539552" y="3525011"/>
            <a:ext cx="6120680" cy="1248139"/>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defRPr>
            </a:lvl1pPr>
          </a:lstStyle>
          <a:p>
            <a:r>
              <a:rPr lang="zh-CN" altLang="en-US" dirty="0" smtClean="0"/>
              <a:t>谢谢大家！</a:t>
            </a:r>
            <a:endParaRPr lang="zh-CN" altLang="en-US" dirty="0"/>
          </a:p>
        </p:txBody>
      </p:sp>
      <p:pic>
        <p:nvPicPr>
          <p:cNvPr id="409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2" t="909" r="4476" b="4736"/>
          <a:stretch/>
        </p:blipFill>
        <p:spPr bwMode="auto">
          <a:xfrm>
            <a:off x="8028385" y="101688"/>
            <a:ext cx="1029821" cy="1326957"/>
          </a:xfrm>
          <a:prstGeom prst="ellipse">
            <a:avLst/>
          </a:prstGeom>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六边形 9"/>
          <p:cNvSpPr/>
          <p:nvPr userDrawn="1"/>
        </p:nvSpPr>
        <p:spPr>
          <a:xfrm>
            <a:off x="1763688" y="260648"/>
            <a:ext cx="1656184" cy="192021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六边形 11"/>
          <p:cNvSpPr/>
          <p:nvPr userDrawn="1"/>
        </p:nvSpPr>
        <p:spPr>
          <a:xfrm>
            <a:off x="4572000" y="164638"/>
            <a:ext cx="1728192" cy="1920213"/>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六边形 13"/>
          <p:cNvSpPr/>
          <p:nvPr userDrawn="1"/>
        </p:nvSpPr>
        <p:spPr>
          <a:xfrm>
            <a:off x="3170996" y="1316766"/>
            <a:ext cx="1689036" cy="1920213"/>
          </a:xfrm>
          <a:prstGeom prst="hexagon">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六边形 16"/>
          <p:cNvSpPr/>
          <p:nvPr userDrawn="1"/>
        </p:nvSpPr>
        <p:spPr>
          <a:xfrm>
            <a:off x="6084168" y="1220755"/>
            <a:ext cx="1728192" cy="1920213"/>
          </a:xfrm>
          <a:prstGeom prst="hexagon">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六边形 17"/>
          <p:cNvSpPr/>
          <p:nvPr userDrawn="1"/>
        </p:nvSpPr>
        <p:spPr>
          <a:xfrm>
            <a:off x="251520" y="1316766"/>
            <a:ext cx="1728192" cy="1920213"/>
          </a:xfrm>
          <a:prstGeom prst="hexagon">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userDrawn="1"/>
        </p:nvSpPr>
        <p:spPr>
          <a:xfrm>
            <a:off x="8204920" y="1412777"/>
            <a:ext cx="615553" cy="3485891"/>
          </a:xfrm>
          <a:prstGeom prst="rect">
            <a:avLst/>
          </a:prstGeom>
          <a:noFill/>
        </p:spPr>
        <p:txBody>
          <a:bodyPr vert="eaVert" wrap="none" rtlCol="0">
            <a:spAutoFit/>
          </a:bodyPr>
          <a:lstStyle/>
          <a:p>
            <a:r>
              <a:rPr lang="zh-CN" altLang="en-US" sz="2800" dirty="0" smtClean="0">
                <a:solidFill>
                  <a:srgbClr val="FF0000"/>
                </a:solidFill>
                <a:latin typeface="华文行楷" panose="02010800040101010101" pitchFamily="2" charset="-122"/>
                <a:ea typeface="华文行楷" panose="02010800040101010101" pitchFamily="2" charset="-122"/>
              </a:rPr>
              <a:t>筑梦太湖   扬帆起航</a:t>
            </a:r>
            <a:endParaRPr lang="zh-CN" altLang="en-US" sz="2800" dirty="0">
              <a:solidFill>
                <a:srgbClr val="FF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6241970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1"/>
            <a:ext cx="2133600" cy="365125"/>
          </a:xfrm>
          <a:prstGeom prst="rect">
            <a:avLst/>
          </a:prstGeom>
        </p:spPr>
        <p:txBody>
          <a:bodyPr/>
          <a:lstStyle/>
          <a:p>
            <a:fld id="{264B25D8-9401-41D0-A35F-0907E4C02C7D}" type="datetime1">
              <a:rPr lang="zh-CN" altLang="en-US" smtClean="0">
                <a:solidFill>
                  <a:prstClr val="black"/>
                </a:solidFill>
              </a:rPr>
              <a:pPr/>
              <a:t>2016/8/15</a:t>
            </a:fld>
            <a:endParaRPr lang="zh-CN" altLang="en-US">
              <a:solidFill>
                <a:prstClr val="black"/>
              </a:solidFill>
            </a:endParaRPr>
          </a:p>
        </p:txBody>
      </p:sp>
      <p:sp>
        <p:nvSpPr>
          <p:cNvPr id="3" name="页脚占位符 2"/>
          <p:cNvSpPr>
            <a:spLocks noGrp="1"/>
          </p:cNvSpPr>
          <p:nvPr>
            <p:ph type="ftr" sz="quarter" idx="11"/>
          </p:nvPr>
        </p:nvSpPr>
        <p:spPr>
          <a:xfrm>
            <a:off x="8100392" y="6328238"/>
            <a:ext cx="871736"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6356351"/>
            <a:ext cx="2133600" cy="365125"/>
          </a:xfrm>
          <a:prstGeom prst="rect">
            <a:avLst/>
          </a:prstGeom>
        </p:spPr>
        <p:txBody>
          <a:bodyPr/>
          <a:lstStyle/>
          <a:p>
            <a:fld id="{0C913308-F349-4B6D-A68A-DD1791B4A57B}"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540212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0"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60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2016/8/15</a:t>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60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TextBox 15"/>
          <p:cNvSpPr txBox="1"/>
          <p:nvPr userDrawn="1"/>
        </p:nvSpPr>
        <p:spPr>
          <a:xfrm>
            <a:off x="107504" y="6213310"/>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TextBox 12"/>
          <p:cNvSpPr txBox="1"/>
          <p:nvPr userDrawn="1"/>
        </p:nvSpPr>
        <p:spPr>
          <a:xfrm>
            <a:off x="8262052" y="164642"/>
            <a:ext cx="702436" cy="461665"/>
          </a:xfrm>
          <a:prstGeom prst="rect">
            <a:avLst/>
          </a:prstGeom>
          <a:noFill/>
        </p:spPr>
        <p:txBody>
          <a:bodyPr wrap="none" rtlCol="0">
            <a:spAutoFit/>
          </a:bodyPr>
          <a:lstStyle/>
          <a:p>
            <a:r>
              <a:rPr lang="en-US" altLang="zh-CN" sz="2400" b="1" dirty="0" smtClean="0">
                <a:solidFill>
                  <a:srgbClr val="0070C0"/>
                </a:solidFill>
                <a:latin typeface="华文琥珀" panose="02010800040101010101" pitchFamily="2" charset="-122"/>
                <a:ea typeface="华文琥珀" panose="02010800040101010101" pitchFamily="2" charset="-122"/>
              </a:rPr>
              <a:t>TBA</a:t>
            </a:r>
            <a:endParaRPr lang="zh-CN" altLang="en-US" sz="2400" b="1" dirty="0">
              <a:solidFill>
                <a:srgbClr val="0070C0"/>
              </a:solidFill>
              <a:latin typeface="华文琥珀" panose="02010800040101010101" pitchFamily="2" charset="-122"/>
              <a:ea typeface="华文琥珀" panose="02010800040101010101" pitchFamily="2" charset="-122"/>
            </a:endParaRPr>
          </a:p>
        </p:txBody>
      </p:sp>
      <p:grpSp>
        <p:nvGrpSpPr>
          <p:cNvPr id="14" name="组合 13"/>
          <p:cNvGrpSpPr/>
          <p:nvPr userDrawn="1"/>
        </p:nvGrpSpPr>
        <p:grpSpPr>
          <a:xfrm>
            <a:off x="179519" y="6267065"/>
            <a:ext cx="505215" cy="480000"/>
            <a:chOff x="179512" y="4700299"/>
            <a:chExt cx="505215" cy="360000"/>
          </a:xfrm>
        </p:grpSpPr>
        <p:sp>
          <p:nvSpPr>
            <p:cNvPr id="10" name="椭圆 9"/>
            <p:cNvSpPr/>
            <p:nvPr userDrawn="1"/>
          </p:nvSpPr>
          <p:spPr>
            <a:xfrm>
              <a:off x="252719" y="4700299"/>
              <a:ext cx="360000" cy="360000"/>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solidFill>
                  <a:prstClr val="black"/>
                </a:solidFill>
                <a:latin typeface="微软雅黑" pitchFamily="34" charset="-122"/>
                <a:ea typeface="微软雅黑" pitchFamily="34" charset="-122"/>
              </a:endParaRPr>
            </a:p>
          </p:txBody>
        </p:sp>
        <p:sp>
          <p:nvSpPr>
            <p:cNvPr id="11" name="TextBox 15"/>
            <p:cNvSpPr txBox="1"/>
            <p:nvPr userDrawn="1"/>
          </p:nvSpPr>
          <p:spPr>
            <a:xfrm>
              <a:off x="179512" y="4700299"/>
              <a:ext cx="505215" cy="253916"/>
            </a:xfrm>
            <a:prstGeom prst="rect">
              <a:avLst/>
            </a:prstGeom>
            <a:noFill/>
          </p:spPr>
          <p:txBody>
            <a:bodyPr wrap="square" rtlCol="0">
              <a:spAutoFit/>
            </a:bodyPr>
            <a:lstStyle/>
            <a:p>
              <a:pPr algn="ctr"/>
              <a:fld id="{00104DE5-318F-4357-956E-FDC056626E06}"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Tree>
    <p:extLst>
      <p:ext uri="{BB962C8B-B14F-4D97-AF65-F5344CB8AC3E}">
        <p14:creationId xmlns:p14="http://schemas.microsoft.com/office/powerpoint/2010/main" val="1289580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60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TextBox 15"/>
          <p:cNvSpPr txBox="1"/>
          <p:nvPr userDrawn="1"/>
        </p:nvSpPr>
        <p:spPr>
          <a:xfrm>
            <a:off x="107504" y="6213310"/>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TextBox 12"/>
          <p:cNvSpPr txBox="1"/>
          <p:nvPr userDrawn="1"/>
        </p:nvSpPr>
        <p:spPr>
          <a:xfrm>
            <a:off x="8262052" y="164638"/>
            <a:ext cx="702436" cy="461665"/>
          </a:xfrm>
          <a:prstGeom prst="rect">
            <a:avLst/>
          </a:prstGeom>
          <a:noFill/>
        </p:spPr>
        <p:txBody>
          <a:bodyPr wrap="none" rtlCol="0">
            <a:spAutoFit/>
          </a:bodyPr>
          <a:lstStyle/>
          <a:p>
            <a:r>
              <a:rPr lang="en-US" altLang="zh-CN" sz="2400" b="1" dirty="0" smtClean="0">
                <a:solidFill>
                  <a:srgbClr val="0070C0"/>
                </a:solidFill>
                <a:latin typeface="华文琥珀" panose="02010800040101010101" pitchFamily="2" charset="-122"/>
                <a:ea typeface="华文琥珀" panose="02010800040101010101" pitchFamily="2" charset="-122"/>
              </a:rPr>
              <a:t>TBA</a:t>
            </a:r>
            <a:endParaRPr lang="zh-CN" altLang="en-US" sz="2400" b="1" dirty="0">
              <a:solidFill>
                <a:srgbClr val="0070C0"/>
              </a:solidFill>
              <a:latin typeface="华文琥珀" panose="02010800040101010101" pitchFamily="2" charset="-122"/>
              <a:ea typeface="华文琥珀" panose="02010800040101010101" pitchFamily="2" charset="-122"/>
            </a:endParaRPr>
          </a:p>
        </p:txBody>
      </p:sp>
      <p:grpSp>
        <p:nvGrpSpPr>
          <p:cNvPr id="14" name="组合 13"/>
          <p:cNvGrpSpPr/>
          <p:nvPr userDrawn="1"/>
        </p:nvGrpSpPr>
        <p:grpSpPr>
          <a:xfrm>
            <a:off x="179513" y="6267065"/>
            <a:ext cx="505215" cy="480000"/>
            <a:chOff x="179512" y="4700299"/>
            <a:chExt cx="505215" cy="360000"/>
          </a:xfrm>
        </p:grpSpPr>
        <p:sp>
          <p:nvSpPr>
            <p:cNvPr id="10" name="椭圆 9"/>
            <p:cNvSpPr/>
            <p:nvPr userDrawn="1"/>
          </p:nvSpPr>
          <p:spPr>
            <a:xfrm>
              <a:off x="252719" y="4700299"/>
              <a:ext cx="360000" cy="360000"/>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solidFill>
                  <a:prstClr val="black"/>
                </a:solidFill>
                <a:latin typeface="微软雅黑" pitchFamily="34" charset="-122"/>
                <a:ea typeface="微软雅黑" pitchFamily="34" charset="-122"/>
              </a:endParaRPr>
            </a:p>
          </p:txBody>
        </p:sp>
        <p:sp>
          <p:nvSpPr>
            <p:cNvPr id="11" name="TextBox 15"/>
            <p:cNvSpPr txBox="1"/>
            <p:nvPr userDrawn="1"/>
          </p:nvSpPr>
          <p:spPr>
            <a:xfrm>
              <a:off x="179512" y="4700299"/>
              <a:ext cx="505215" cy="253916"/>
            </a:xfrm>
            <a:prstGeom prst="rect">
              <a:avLst/>
            </a:prstGeom>
            <a:noFill/>
          </p:spPr>
          <p:txBody>
            <a:bodyPr wrap="square" rtlCol="0">
              <a:spAutoFit/>
            </a:bodyPr>
            <a:lstStyle/>
            <a:p>
              <a:pPr algn="ctr"/>
              <a:fld id="{00104DE5-318F-4357-956E-FDC056626E06}"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Tree>
    <p:extLst>
      <p:ext uri="{BB962C8B-B14F-4D97-AF65-F5344CB8AC3E}">
        <p14:creationId xmlns:p14="http://schemas.microsoft.com/office/powerpoint/2010/main" val="18683936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1835696" y="3645024"/>
            <a:ext cx="5400600" cy="672075"/>
          </a:xfrm>
        </p:spPr>
        <p:txBody>
          <a:bodyPr>
            <a:noAutofit/>
          </a:bodyPr>
          <a:lstStyle/>
          <a:p>
            <a:r>
              <a:rPr lang="zh-CN" altLang="en-US" sz="3200" dirty="0" smtClean="0"/>
              <a:t>综合事业发展中心</a:t>
            </a:r>
            <a:endParaRPr lang="zh-CN" altLang="en-US" sz="3200" dirty="0"/>
          </a:p>
        </p:txBody>
      </p:sp>
      <p:sp>
        <p:nvSpPr>
          <p:cNvPr id="3" name="标题 2"/>
          <p:cNvSpPr>
            <a:spLocks noGrp="1"/>
          </p:cNvSpPr>
          <p:nvPr>
            <p:ph type="ctrTitle"/>
          </p:nvPr>
        </p:nvSpPr>
        <p:spPr>
          <a:xfrm>
            <a:off x="2123728" y="1700808"/>
            <a:ext cx="4896453" cy="1152128"/>
          </a:xfrm>
        </p:spPr>
        <p:txBody>
          <a:bodyPr>
            <a:normAutofit/>
          </a:bodyPr>
          <a:lstStyle/>
          <a:p>
            <a:r>
              <a:rPr lang="en-US" altLang="zh-CN" sz="3600" dirty="0" smtClean="0">
                <a:solidFill>
                  <a:srgbClr val="FF0000"/>
                </a:solidFill>
                <a:latin typeface="华文楷体" panose="02010600040101010101" pitchFamily="2" charset="-122"/>
                <a:ea typeface="华文楷体" panose="02010600040101010101" pitchFamily="2" charset="-122"/>
              </a:rPr>
              <a:t>2015</a:t>
            </a:r>
            <a:r>
              <a:rPr lang="zh-CN" altLang="en-US" sz="3600" dirty="0" smtClean="0">
                <a:solidFill>
                  <a:srgbClr val="FF0000"/>
                </a:solidFill>
                <a:latin typeface="华文楷体" panose="02010600040101010101" pitchFamily="2" charset="-122"/>
                <a:ea typeface="华文楷体" panose="02010600040101010101" pitchFamily="2" charset="-122"/>
              </a:rPr>
              <a:t>新进人员成果交流</a:t>
            </a:r>
            <a:endParaRPr lang="zh-CN" altLang="en-US" sz="3600" dirty="0">
              <a:solidFill>
                <a:srgbClr val="FF0000"/>
              </a:solidFill>
              <a:latin typeface="华文楷体" panose="02010600040101010101" pitchFamily="2" charset="-122"/>
              <a:ea typeface="华文楷体" panose="02010600040101010101" pitchFamily="2" charset="-122"/>
            </a:endParaRPr>
          </a:p>
        </p:txBody>
      </p:sp>
      <p:sp>
        <p:nvSpPr>
          <p:cNvPr id="4" name="TextBox 3"/>
          <p:cNvSpPr txBox="1"/>
          <p:nvPr/>
        </p:nvSpPr>
        <p:spPr>
          <a:xfrm>
            <a:off x="3275856" y="5925277"/>
            <a:ext cx="2160422" cy="369332"/>
          </a:xfrm>
          <a:prstGeom prst="rect">
            <a:avLst/>
          </a:prstGeom>
        </p:spPr>
        <p:txBody>
          <a:bodyPr wrap="square" rtlCol="0">
            <a:spAutoFit/>
          </a:bodyPr>
          <a:lstStyle/>
          <a:p>
            <a:pPr algn="ctr"/>
            <a:r>
              <a:rPr lang="en-US" altLang="zh-CN" b="1" dirty="0" smtClean="0">
                <a:solidFill>
                  <a:prstClr val="black"/>
                </a:solidFill>
                <a:latin typeface="Times New Roman" panose="02020603050405020304" pitchFamily="18" charset="0"/>
                <a:ea typeface="华文行楷" panose="02010800040101010101" pitchFamily="2" charset="-122"/>
                <a:cs typeface="Times New Roman" panose="02020603050405020304" pitchFamily="18" charset="0"/>
              </a:rPr>
              <a:t>2016</a:t>
            </a:r>
            <a:r>
              <a:rPr lang="zh-CN" altLang="en-US" b="1" dirty="0" smtClean="0">
                <a:solidFill>
                  <a:prstClr val="black"/>
                </a:solidFill>
                <a:latin typeface="Times New Roman" panose="02020603050405020304" pitchFamily="18" charset="0"/>
                <a:ea typeface="华文行楷" panose="02010800040101010101" pitchFamily="2" charset="-122"/>
                <a:cs typeface="Times New Roman" panose="02020603050405020304" pitchFamily="18" charset="0"/>
              </a:rPr>
              <a:t>年</a:t>
            </a:r>
            <a:r>
              <a:rPr lang="en-US" altLang="zh-CN" b="1" dirty="0" smtClean="0">
                <a:solidFill>
                  <a:prstClr val="black"/>
                </a:solidFill>
                <a:latin typeface="Times New Roman" panose="02020603050405020304" pitchFamily="18" charset="0"/>
                <a:ea typeface="华文行楷" panose="02010800040101010101" pitchFamily="2" charset="-122"/>
                <a:cs typeface="Times New Roman" panose="02020603050405020304" pitchFamily="18" charset="0"/>
              </a:rPr>
              <a:t>8</a:t>
            </a:r>
            <a:r>
              <a:rPr lang="zh-CN" altLang="en-US" b="1" dirty="0" smtClean="0">
                <a:solidFill>
                  <a:prstClr val="black"/>
                </a:solidFill>
                <a:latin typeface="Times New Roman" panose="02020603050405020304" pitchFamily="18" charset="0"/>
                <a:ea typeface="华文行楷" panose="02010800040101010101" pitchFamily="2" charset="-122"/>
                <a:cs typeface="Times New Roman" panose="02020603050405020304" pitchFamily="18" charset="0"/>
              </a:rPr>
              <a:t>月</a:t>
            </a:r>
            <a:r>
              <a:rPr lang="en-US" altLang="zh-CN" b="1" dirty="0" smtClean="0">
                <a:solidFill>
                  <a:prstClr val="black"/>
                </a:solidFill>
                <a:latin typeface="Times New Roman" panose="02020603050405020304" pitchFamily="18" charset="0"/>
                <a:ea typeface="华文行楷" panose="02010800040101010101" pitchFamily="2" charset="-122"/>
                <a:cs typeface="Times New Roman" panose="02020603050405020304" pitchFamily="18" charset="0"/>
              </a:rPr>
              <a:t>13</a:t>
            </a:r>
            <a:r>
              <a:rPr lang="zh-CN" altLang="en-US" b="1" dirty="0" smtClean="0">
                <a:solidFill>
                  <a:prstClr val="black"/>
                </a:solidFill>
                <a:latin typeface="Times New Roman" panose="02020603050405020304" pitchFamily="18" charset="0"/>
                <a:ea typeface="华文行楷" panose="02010800040101010101" pitchFamily="2" charset="-122"/>
                <a:cs typeface="Times New Roman" panose="02020603050405020304" pitchFamily="18" charset="0"/>
              </a:rPr>
              <a:t>日</a:t>
            </a:r>
            <a:endParaRPr lang="zh-CN" altLang="en-US" b="1" dirty="0">
              <a:solidFill>
                <a:prstClr val="black"/>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5" name="副标题 1"/>
          <p:cNvSpPr txBox="1">
            <a:spLocks/>
          </p:cNvSpPr>
          <p:nvPr/>
        </p:nvSpPr>
        <p:spPr>
          <a:xfrm>
            <a:off x="2699792" y="4653760"/>
            <a:ext cx="3690156" cy="13675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b="1" kern="1200">
                <a:solidFill>
                  <a:schemeClr val="tx1"/>
                </a:solidFill>
                <a:latin typeface="华文行楷" panose="02010800040101010101" pitchFamily="2" charset="-122"/>
                <a:ea typeface="华文行楷" panose="02010800040101010101" pitchFamily="2" charset="-122"/>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CN" altLang="en-US" sz="2000" dirty="0" smtClean="0">
                <a:latin typeface="微软雅黑" panose="020B0503020204020204" pitchFamily="34" charset="-122"/>
                <a:ea typeface="微软雅黑" panose="020B0503020204020204" pitchFamily="34" charset="-122"/>
              </a:rPr>
              <a:t>          汇报人：  张玮</a:t>
            </a:r>
            <a:endParaRPr lang="en-US" altLang="zh-CN" sz="2000" dirty="0" smtClean="0">
              <a:latin typeface="微软雅黑" panose="020B0503020204020204" pitchFamily="34" charset="-122"/>
              <a:ea typeface="微软雅黑" panose="020B0503020204020204" pitchFamily="34" charset="-122"/>
            </a:endParaRPr>
          </a:p>
          <a:p>
            <a:pPr algn="l"/>
            <a:r>
              <a:rPr lang="zh-CN" altLang="en-US" sz="2000" dirty="0" smtClean="0">
                <a:latin typeface="微软雅黑" panose="020B0503020204020204" pitchFamily="34" charset="-122"/>
                <a:ea typeface="微软雅黑" panose="020B0503020204020204" pitchFamily="34" charset="-122"/>
              </a:rPr>
              <a:t>导   师 ： 丁皓   副主任</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高工</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743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621021"/>
            <a:ext cx="5184576" cy="1248139"/>
          </a:xfrm>
        </p:spPr>
        <p:txBody>
          <a:bodyPr>
            <a:normAutofit/>
          </a:bodyPr>
          <a:lstStyle/>
          <a:p>
            <a:r>
              <a:rPr lang="zh-CN" altLang="en-US" sz="5400" dirty="0"/>
              <a:t>谢谢</a:t>
            </a:r>
            <a:r>
              <a:rPr lang="zh-CN" altLang="en-US" sz="5400" dirty="0" smtClean="0"/>
              <a:t>大家！</a:t>
            </a:r>
            <a:endParaRPr lang="zh-CN" altLang="en-US" sz="5400" dirty="0"/>
          </a:p>
        </p:txBody>
      </p:sp>
    </p:spTree>
    <p:extLst>
      <p:ext uri="{BB962C8B-B14F-4D97-AF65-F5344CB8AC3E}">
        <p14:creationId xmlns:p14="http://schemas.microsoft.com/office/powerpoint/2010/main" val="4177100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3280" y="2427005"/>
            <a:ext cx="727932" cy="1754326"/>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求    识 篇</a:t>
            </a:r>
            <a:endParaRPr lang="zh-CN" altLang="en-US" sz="3600" b="1" dirty="0">
              <a:latin typeface="华文行楷" panose="02010800040101010101" pitchFamily="2" charset="-122"/>
              <a:ea typeface="华文行楷" panose="02010800040101010101" pitchFamily="2" charset="-122"/>
            </a:endParaRPr>
          </a:p>
        </p:txBody>
      </p:sp>
      <p:pic>
        <p:nvPicPr>
          <p:cNvPr id="6"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778797" y="4299433"/>
            <a:ext cx="1056899" cy="603731"/>
          </a:xfrm>
          <a:prstGeom prst="rect">
            <a:avLst/>
          </a:prstGeom>
          <a:solidFill>
            <a:schemeClr val="accent2"/>
          </a:solidFill>
        </p:spPr>
      </p:pic>
      <p:pic>
        <p:nvPicPr>
          <p:cNvPr id="7"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782659" y="1655437"/>
            <a:ext cx="1053037" cy="591245"/>
          </a:xfrm>
          <a:prstGeom prst="rect">
            <a:avLst/>
          </a:prstGeom>
          <a:solidFill>
            <a:schemeClr val="accent2"/>
          </a:solidFill>
        </p:spPr>
      </p:pic>
      <p:sp>
        <p:nvSpPr>
          <p:cNvPr id="8" name="TextBox 7"/>
          <p:cNvSpPr txBox="1"/>
          <p:nvPr/>
        </p:nvSpPr>
        <p:spPr>
          <a:xfrm>
            <a:off x="4429765" y="2456314"/>
            <a:ext cx="644854" cy="1754326"/>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拓展篇</a:t>
            </a:r>
            <a:endParaRPr lang="zh-CN" altLang="en-US" sz="3600" b="1" dirty="0">
              <a:latin typeface="华文行楷" panose="02010800040101010101" pitchFamily="2" charset="-122"/>
              <a:ea typeface="华文行楷" panose="02010800040101010101" pitchFamily="2" charset="-122"/>
            </a:endParaRPr>
          </a:p>
        </p:txBody>
      </p:sp>
      <p:pic>
        <p:nvPicPr>
          <p:cNvPr id="9"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4154868" y="4334849"/>
            <a:ext cx="1065204" cy="568315"/>
          </a:xfrm>
          <a:prstGeom prst="rect">
            <a:avLst/>
          </a:prstGeom>
          <a:solidFill>
            <a:schemeClr val="accent2"/>
          </a:solidFill>
        </p:spPr>
      </p:pic>
      <p:pic>
        <p:nvPicPr>
          <p:cNvPr id="10"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4154868" y="1618353"/>
            <a:ext cx="1065204" cy="628330"/>
          </a:xfrm>
          <a:prstGeom prst="rect">
            <a:avLst/>
          </a:prstGeom>
          <a:solidFill>
            <a:schemeClr val="accent2"/>
          </a:solidFill>
        </p:spPr>
      </p:pic>
      <p:sp>
        <p:nvSpPr>
          <p:cNvPr id="11" name="TextBox 10"/>
          <p:cNvSpPr txBox="1"/>
          <p:nvPr/>
        </p:nvSpPr>
        <p:spPr>
          <a:xfrm>
            <a:off x="5850075" y="2456314"/>
            <a:ext cx="742371" cy="1754326"/>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感</a:t>
            </a:r>
            <a:endParaRPr lang="en-US" altLang="zh-CN" sz="3600" b="1" dirty="0" smtClean="0">
              <a:latin typeface="华文行楷" panose="02010800040101010101" pitchFamily="2" charset="-122"/>
              <a:ea typeface="华文行楷" panose="02010800040101010101" pitchFamily="2" charset="-122"/>
            </a:endParaRPr>
          </a:p>
          <a:p>
            <a:r>
              <a:rPr lang="zh-CN" altLang="en-US" sz="3600" b="1" dirty="0" smtClean="0">
                <a:latin typeface="华文行楷" panose="02010800040101010101" pitchFamily="2" charset="-122"/>
                <a:ea typeface="华文行楷" panose="02010800040101010101" pitchFamily="2" charset="-122"/>
              </a:rPr>
              <a:t>悟</a:t>
            </a:r>
            <a:endParaRPr lang="en-US" altLang="zh-CN" sz="3600" b="1" dirty="0" smtClean="0">
              <a:latin typeface="华文行楷" panose="02010800040101010101" pitchFamily="2" charset="-122"/>
              <a:ea typeface="华文行楷" panose="02010800040101010101" pitchFamily="2" charset="-122"/>
            </a:endParaRPr>
          </a:p>
          <a:p>
            <a:r>
              <a:rPr lang="zh-CN" altLang="en-US" sz="3600" b="1" dirty="0" smtClean="0">
                <a:latin typeface="华文行楷" panose="02010800040101010101" pitchFamily="2" charset="-122"/>
                <a:ea typeface="华文行楷" panose="02010800040101010101" pitchFamily="2" charset="-122"/>
              </a:rPr>
              <a:t>篇</a:t>
            </a:r>
            <a:endParaRPr lang="zh-CN" altLang="en-US" sz="3600" b="1" dirty="0">
              <a:latin typeface="华文行楷" panose="02010800040101010101" pitchFamily="2" charset="-122"/>
              <a:ea typeface="华文行楷" panose="02010800040101010101" pitchFamily="2" charset="-122"/>
            </a:endParaRPr>
          </a:p>
        </p:txBody>
      </p:sp>
      <p:pic>
        <p:nvPicPr>
          <p:cNvPr id="12"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5576250" y="4334849"/>
            <a:ext cx="1078062" cy="586512"/>
          </a:xfrm>
          <a:prstGeom prst="rect">
            <a:avLst/>
          </a:prstGeom>
          <a:solidFill>
            <a:schemeClr val="accent2"/>
          </a:solidFill>
        </p:spPr>
      </p:pic>
      <p:pic>
        <p:nvPicPr>
          <p:cNvPr id="13"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5580112" y="1618353"/>
            <a:ext cx="1074792" cy="628330"/>
          </a:xfrm>
          <a:prstGeom prst="rect">
            <a:avLst/>
          </a:prstGeom>
          <a:solidFill>
            <a:schemeClr val="accent2"/>
          </a:solidFill>
        </p:spPr>
      </p:pic>
      <p:sp>
        <p:nvSpPr>
          <p:cNvPr id="14" name="TextBox 13"/>
          <p:cNvSpPr txBox="1"/>
          <p:nvPr/>
        </p:nvSpPr>
        <p:spPr>
          <a:xfrm>
            <a:off x="2733042" y="2456314"/>
            <a:ext cx="686830" cy="1754326"/>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实干篇</a:t>
            </a:r>
            <a:endParaRPr lang="zh-CN" altLang="en-US" sz="3600" b="1" dirty="0">
              <a:latin typeface="华文行楷" panose="02010800040101010101" pitchFamily="2" charset="-122"/>
              <a:ea typeface="华文行楷" panose="02010800040101010101" pitchFamily="2" charset="-122"/>
            </a:endParaRPr>
          </a:p>
        </p:txBody>
      </p:sp>
      <p:pic>
        <p:nvPicPr>
          <p:cNvPr id="15"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2480188" y="4334849"/>
            <a:ext cx="1131369" cy="568315"/>
          </a:xfrm>
          <a:prstGeom prst="rect">
            <a:avLst/>
          </a:prstGeom>
          <a:solidFill>
            <a:schemeClr val="accent2"/>
          </a:solidFill>
        </p:spPr>
      </p:pic>
      <p:pic>
        <p:nvPicPr>
          <p:cNvPr id="16"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2484050" y="1655438"/>
            <a:ext cx="1127507" cy="591244"/>
          </a:xfrm>
          <a:prstGeom prst="rect">
            <a:avLst/>
          </a:prstGeom>
          <a:solidFill>
            <a:schemeClr val="accent2"/>
          </a:solidFill>
        </p:spPr>
      </p:pic>
      <p:sp>
        <p:nvSpPr>
          <p:cNvPr id="22" name="矩形 21"/>
          <p:cNvSpPr/>
          <p:nvPr/>
        </p:nvSpPr>
        <p:spPr>
          <a:xfrm>
            <a:off x="202758" y="332656"/>
            <a:ext cx="2376000" cy="57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汇报提纲</a:t>
            </a:r>
            <a:endParaRPr lang="zh-CN" alt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8" name="TextBox 17"/>
          <p:cNvSpPr txBox="1"/>
          <p:nvPr/>
        </p:nvSpPr>
        <p:spPr>
          <a:xfrm>
            <a:off x="7506259" y="2406190"/>
            <a:ext cx="742371" cy="1754326"/>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展望篇</a:t>
            </a:r>
            <a:endParaRPr lang="zh-CN" altLang="en-US" sz="3600" b="1" dirty="0">
              <a:latin typeface="华文行楷" panose="02010800040101010101" pitchFamily="2" charset="-122"/>
              <a:ea typeface="华文行楷" panose="02010800040101010101" pitchFamily="2" charset="-122"/>
            </a:endParaRPr>
          </a:p>
        </p:txBody>
      </p:sp>
      <p:pic>
        <p:nvPicPr>
          <p:cNvPr id="23"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7232434" y="4334848"/>
            <a:ext cx="1078062" cy="586513"/>
          </a:xfrm>
          <a:prstGeom prst="rect">
            <a:avLst/>
          </a:prstGeom>
          <a:solidFill>
            <a:schemeClr val="accent2"/>
          </a:solidFill>
        </p:spPr>
      </p:pic>
      <p:pic>
        <p:nvPicPr>
          <p:cNvPr id="24"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7236296" y="1618353"/>
            <a:ext cx="1074792" cy="598857"/>
          </a:xfrm>
          <a:prstGeom prst="rect">
            <a:avLst/>
          </a:prstGeom>
          <a:solidFill>
            <a:schemeClr val="accent2"/>
          </a:solidFill>
        </p:spPr>
      </p:pic>
    </p:spTree>
    <p:extLst>
      <p:ext uri="{BB962C8B-B14F-4D97-AF65-F5344CB8AC3E}">
        <p14:creationId xmlns:p14="http://schemas.microsoft.com/office/powerpoint/2010/main" val="316159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591" y="2276872"/>
            <a:ext cx="720080" cy="1754326"/>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求识篇</a:t>
            </a:r>
            <a:endParaRPr lang="zh-CN" altLang="en-US" sz="3600" b="1" dirty="0">
              <a:latin typeface="华文行楷" panose="02010800040101010101" pitchFamily="2" charset="-122"/>
              <a:ea typeface="华文行楷" panose="02010800040101010101" pitchFamily="2" charset="-122"/>
            </a:endParaRPr>
          </a:p>
        </p:txBody>
      </p:sp>
      <p:pic>
        <p:nvPicPr>
          <p:cNvPr id="2052"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112319" y="4440380"/>
            <a:ext cx="763352" cy="528059"/>
          </a:xfrm>
          <a:prstGeom prst="rect">
            <a:avLst/>
          </a:prstGeom>
          <a:solidFill>
            <a:schemeClr val="accent2"/>
          </a:solidFill>
        </p:spPr>
      </p:pic>
      <p:pic>
        <p:nvPicPr>
          <p:cNvPr id="8"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112320" y="1412775"/>
            <a:ext cx="763351" cy="578759"/>
          </a:xfrm>
          <a:prstGeom prst="rect">
            <a:avLst/>
          </a:prstGeom>
          <a:solidFill>
            <a:schemeClr val="accent2"/>
          </a:solidFill>
        </p:spPr>
      </p:pic>
      <p:sp>
        <p:nvSpPr>
          <p:cNvPr id="2" name="TextBox 1"/>
          <p:cNvSpPr txBox="1"/>
          <p:nvPr/>
        </p:nvSpPr>
        <p:spPr>
          <a:xfrm>
            <a:off x="1130423" y="3466620"/>
            <a:ext cx="3775393"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聆听叶局长“关于组织文化的交流”专题讲座</a:t>
            </a:r>
            <a:endParaRPr lang="zh-CN" altLang="en-US" sz="1400" b="1" dirty="0">
              <a:latin typeface="微软雅黑" panose="020B0503020204020204" pitchFamily="34" charset="-122"/>
              <a:ea typeface="微软雅黑" panose="020B0503020204020204" pitchFamily="34" charset="-122"/>
            </a:endParaRPr>
          </a:p>
        </p:txBody>
      </p:sp>
      <p:sp>
        <p:nvSpPr>
          <p:cNvPr id="14" name="TextBox 13"/>
          <p:cNvSpPr txBox="1"/>
          <p:nvPr/>
        </p:nvSpPr>
        <p:spPr>
          <a:xfrm>
            <a:off x="2395593" y="6413006"/>
            <a:ext cx="1082348"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新人辩论赛</a:t>
            </a:r>
            <a:endParaRPr lang="zh-CN" altLang="en-US" sz="14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6426205" y="6413005"/>
            <a:ext cx="1441420"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太浦闸实地调研</a:t>
            </a:r>
            <a:endParaRPr lang="zh-CN" altLang="en-US" sz="1400" b="1"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3861048"/>
            <a:ext cx="3888432" cy="2448273"/>
          </a:xfrm>
          <a:prstGeom prst="rect">
            <a:avLst/>
          </a:prstGeom>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690" y="3861047"/>
            <a:ext cx="3817342" cy="246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690" y="908720"/>
            <a:ext cx="3817341" cy="2520281"/>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908721"/>
            <a:ext cx="3888432" cy="2520280"/>
          </a:xfrm>
          <a:prstGeom prst="rect">
            <a:avLst/>
          </a:prstGeom>
        </p:spPr>
      </p:pic>
      <p:sp>
        <p:nvSpPr>
          <p:cNvPr id="18" name="TextBox 17"/>
          <p:cNvSpPr txBox="1"/>
          <p:nvPr/>
        </p:nvSpPr>
        <p:spPr>
          <a:xfrm>
            <a:off x="6657037" y="3489430"/>
            <a:ext cx="902811"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自由交流</a:t>
            </a:r>
            <a:endParaRPr lang="zh-CN" altLang="en-US" sz="1400" b="1" dirty="0">
              <a:latin typeface="微软雅黑" panose="020B0503020204020204" pitchFamily="34" charset="-122"/>
              <a:ea typeface="微软雅黑" panose="020B0503020204020204" pitchFamily="34" charset="-122"/>
            </a:endParaRPr>
          </a:p>
        </p:txBody>
      </p:sp>
      <p:sp>
        <p:nvSpPr>
          <p:cNvPr id="19" name="圆角矩形 4"/>
          <p:cNvSpPr/>
          <p:nvPr/>
        </p:nvSpPr>
        <p:spPr>
          <a:xfrm>
            <a:off x="611638" y="232613"/>
            <a:ext cx="3528314"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2244" tIns="0" rIns="202244" bIns="0" numCol="1" spcCol="1270" anchor="ctr" anchorCtr="0">
            <a:noAutofit/>
          </a:bodyPr>
          <a:lstStyle/>
          <a:p>
            <a:pPr lvl="0" algn="l" defTabSz="889000">
              <a:lnSpc>
                <a:spcPct val="90000"/>
              </a:lnSpc>
              <a:spcBef>
                <a:spcPct val="0"/>
              </a:spcBef>
              <a:spcAft>
                <a:spcPct val="35000"/>
              </a:spcAft>
            </a:pPr>
            <a:endParaRPr lang="zh-CN" altLang="en-US" sz="2000" kern="1200" dirty="0"/>
          </a:p>
        </p:txBody>
      </p:sp>
      <p:sp>
        <p:nvSpPr>
          <p:cNvPr id="20" name="TextBox 19"/>
          <p:cNvSpPr txBox="1"/>
          <p:nvPr/>
        </p:nvSpPr>
        <p:spPr>
          <a:xfrm>
            <a:off x="827584"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一、学有所思</a:t>
            </a:r>
            <a:endParaRPr lang="zh-CN" altLang="en-US" sz="2800" b="1" dirty="0">
              <a:latin typeface="华文行楷" panose="02010800040101010101" pitchFamily="2" charset="-122"/>
              <a:ea typeface="华文行楷" panose="02010800040101010101" pitchFamily="2" charset="-122"/>
            </a:endParaRPr>
          </a:p>
        </p:txBody>
      </p:sp>
      <p:sp>
        <p:nvSpPr>
          <p:cNvPr id="22" name="圆角矩形 21"/>
          <p:cNvSpPr/>
          <p:nvPr/>
        </p:nvSpPr>
        <p:spPr>
          <a:xfrm>
            <a:off x="395545" y="205233"/>
            <a:ext cx="3564797" cy="560880"/>
          </a:xfrm>
          <a:prstGeom prst="roundRect">
            <a:avLst/>
          </a:prstGeom>
        </p:spPr>
        <p:style>
          <a:lnRef idx="1">
            <a:schemeClr val="accent5"/>
          </a:lnRef>
          <a:fillRef idx="3">
            <a:schemeClr val="accent5"/>
          </a:fillRef>
          <a:effectRef idx="2">
            <a:schemeClr val="accent5"/>
          </a:effectRef>
          <a:fontRef idx="minor">
            <a:schemeClr val="lt1"/>
          </a:fontRef>
        </p:style>
        <p:txBody>
          <a:bodyPr/>
          <a:lstStyle/>
          <a:p>
            <a:endParaRPr lang="zh-CN" altLang="en-US" dirty="0"/>
          </a:p>
        </p:txBody>
      </p:sp>
      <p:sp>
        <p:nvSpPr>
          <p:cNvPr id="24" name="TextBox 23"/>
          <p:cNvSpPr txBox="1"/>
          <p:nvPr/>
        </p:nvSpPr>
        <p:spPr>
          <a:xfrm>
            <a:off x="875671"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从理论中来</a:t>
            </a:r>
            <a:endParaRPr lang="zh-CN" altLang="en-US" sz="28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495394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250" y="2519354"/>
            <a:ext cx="738664" cy="1573508"/>
          </a:xfrm>
          <a:prstGeom prst="rect">
            <a:avLst/>
          </a:prstGeom>
          <a:noFill/>
        </p:spPr>
        <p:txBody>
          <a:bodyPr vert="eaVert" wrap="none" rtlCol="0">
            <a:spAutoFit/>
          </a:bodyPr>
          <a:lstStyle/>
          <a:p>
            <a:r>
              <a:rPr lang="zh-CN" altLang="en-US" sz="3600" b="1" dirty="0" smtClean="0">
                <a:latin typeface="华文行楷" panose="02010800040101010101" pitchFamily="2" charset="-122"/>
                <a:ea typeface="华文行楷" panose="02010800040101010101" pitchFamily="2" charset="-122"/>
              </a:rPr>
              <a:t>实干篇</a:t>
            </a:r>
            <a:endParaRPr lang="zh-CN" altLang="en-US" sz="3600" b="1" dirty="0">
              <a:latin typeface="华文行楷" panose="02010800040101010101" pitchFamily="2" charset="-122"/>
              <a:ea typeface="华文行楷" panose="02010800040101010101" pitchFamily="2" charset="-122"/>
            </a:endParaRPr>
          </a:p>
        </p:txBody>
      </p:sp>
      <p:pic>
        <p:nvPicPr>
          <p:cNvPr id="6"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212112" y="4653137"/>
            <a:ext cx="831496" cy="537012"/>
          </a:xfrm>
          <a:prstGeom prst="rect">
            <a:avLst/>
          </a:prstGeom>
          <a:solidFill>
            <a:schemeClr val="accent2"/>
          </a:solidFill>
        </p:spPr>
      </p:pic>
      <p:pic>
        <p:nvPicPr>
          <p:cNvPr id="7"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212112" y="1436537"/>
            <a:ext cx="831496" cy="624311"/>
          </a:xfrm>
          <a:prstGeom prst="rect">
            <a:avLst/>
          </a:prstGeom>
          <a:solidFill>
            <a:schemeClr val="accent2"/>
          </a:solidFill>
        </p:spPr>
      </p:pic>
      <p:sp>
        <p:nvSpPr>
          <p:cNvPr id="2" name="TextBox 1"/>
          <p:cNvSpPr txBox="1"/>
          <p:nvPr/>
        </p:nvSpPr>
        <p:spPr>
          <a:xfrm>
            <a:off x="1405877" y="1052736"/>
            <a:ext cx="33101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理论结合实践 切忌纸上谈兵</a:t>
            </a:r>
            <a:endParaRPr lang="en-US" altLang="zh-CN" b="1" dirty="0" smtClean="0">
              <a:latin typeface="微软雅黑" panose="020B0503020204020204" pitchFamily="34" charset="-122"/>
              <a:ea typeface="微软雅黑" panose="020B0503020204020204" pitchFamily="34" charset="-122"/>
            </a:endParaRPr>
          </a:p>
        </p:txBody>
      </p:sp>
      <p:sp>
        <p:nvSpPr>
          <p:cNvPr id="17" name="TextBox 16"/>
          <p:cNvSpPr txBox="1"/>
          <p:nvPr/>
        </p:nvSpPr>
        <p:spPr>
          <a:xfrm>
            <a:off x="827584"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一、学有所思</a:t>
            </a:r>
            <a:endParaRPr lang="zh-CN" altLang="en-US" sz="2800" b="1" dirty="0">
              <a:latin typeface="华文行楷" panose="02010800040101010101" pitchFamily="2" charset="-122"/>
              <a:ea typeface="华文行楷" panose="02010800040101010101" pitchFamily="2" charset="-122"/>
            </a:endParaRPr>
          </a:p>
        </p:txBody>
      </p:sp>
      <p:sp>
        <p:nvSpPr>
          <p:cNvPr id="18" name="圆角矩形 17"/>
          <p:cNvSpPr/>
          <p:nvPr/>
        </p:nvSpPr>
        <p:spPr>
          <a:xfrm>
            <a:off x="395545" y="205233"/>
            <a:ext cx="3564797" cy="560880"/>
          </a:xfrm>
          <a:prstGeom prst="roundRect">
            <a:avLst/>
          </a:prstGeom>
        </p:spPr>
        <p:style>
          <a:lnRef idx="1">
            <a:schemeClr val="accent5"/>
          </a:lnRef>
          <a:fillRef idx="3">
            <a:schemeClr val="accent5"/>
          </a:fillRef>
          <a:effectRef idx="2">
            <a:schemeClr val="accent5"/>
          </a:effectRef>
          <a:fontRef idx="minor">
            <a:schemeClr val="lt1"/>
          </a:fontRef>
        </p:style>
        <p:txBody>
          <a:bodyPr/>
          <a:lstStyle/>
          <a:p>
            <a:endParaRPr lang="zh-CN" altLang="en-US" dirty="0"/>
          </a:p>
        </p:txBody>
      </p:sp>
      <p:sp>
        <p:nvSpPr>
          <p:cNvPr id="19" name="TextBox 18"/>
          <p:cNvSpPr txBox="1"/>
          <p:nvPr/>
        </p:nvSpPr>
        <p:spPr>
          <a:xfrm>
            <a:off x="875671"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到实践中去</a:t>
            </a:r>
            <a:endParaRPr lang="zh-CN" altLang="en-US" sz="2800" b="1" dirty="0">
              <a:latin typeface="华文行楷" panose="02010800040101010101" pitchFamily="2" charset="-122"/>
              <a:ea typeface="华文行楷" panose="02010800040101010101" pitchFamily="2" charset="-122"/>
            </a:endParaRPr>
          </a:p>
        </p:txBody>
      </p:sp>
      <p:pic>
        <p:nvPicPr>
          <p:cNvPr id="1026" name="Picture 2" descr="C:\Users\Administrator\Desktop\食堂\食堂现场照片\DSC021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1422068"/>
            <a:ext cx="3635896" cy="376808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5868144" y="5517232"/>
            <a:ext cx="25922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职工食堂改造</a:t>
            </a:r>
            <a:endParaRPr lang="zh-CN" altLang="en-US" dirty="0"/>
          </a:p>
        </p:txBody>
      </p:sp>
      <p:pic>
        <p:nvPicPr>
          <p:cNvPr id="1027" name="Picture 3" descr="C:\Users\Administrator\Desktop\单位资料\十一楼现场\DSC011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1436536"/>
            <a:ext cx="3591716" cy="37680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1619671" y="5517232"/>
            <a:ext cx="2907033"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十一楼办公用房改造</a:t>
            </a:r>
            <a:endParaRPr lang="zh-CN" altLang="en-US" dirty="0"/>
          </a:p>
        </p:txBody>
      </p:sp>
    </p:spTree>
    <p:extLst>
      <p:ext uri="{BB962C8B-B14F-4D97-AF65-F5344CB8AC3E}">
        <p14:creationId xmlns:p14="http://schemas.microsoft.com/office/powerpoint/2010/main" val="3609968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250" y="2371360"/>
            <a:ext cx="738664" cy="1876038"/>
          </a:xfrm>
          <a:prstGeom prst="rect">
            <a:avLst/>
          </a:prstGeom>
          <a:noFill/>
        </p:spPr>
        <p:txBody>
          <a:bodyPr vert="eaVert" wrap="square" rtlCol="0">
            <a:spAutoFit/>
          </a:bodyPr>
          <a:lstStyle/>
          <a:p>
            <a:r>
              <a:rPr lang="zh-CN" altLang="en-US" sz="3600" b="1" dirty="0" smtClean="0">
                <a:latin typeface="华文行楷" panose="02010800040101010101" pitchFamily="2" charset="-122"/>
                <a:ea typeface="华文行楷" panose="02010800040101010101" pitchFamily="2" charset="-122"/>
              </a:rPr>
              <a:t>活动篇</a:t>
            </a:r>
            <a:endParaRPr lang="zh-CN" altLang="en-US" sz="3600" b="1" dirty="0">
              <a:latin typeface="华文行楷" panose="02010800040101010101" pitchFamily="2" charset="-122"/>
              <a:ea typeface="华文行楷" panose="02010800040101010101" pitchFamily="2" charset="-122"/>
            </a:endParaRPr>
          </a:p>
        </p:txBody>
      </p:sp>
      <p:pic>
        <p:nvPicPr>
          <p:cNvPr id="6"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212112" y="4705040"/>
            <a:ext cx="903504" cy="524160"/>
          </a:xfrm>
          <a:prstGeom prst="rect">
            <a:avLst/>
          </a:prstGeom>
          <a:solidFill>
            <a:schemeClr val="accent2"/>
          </a:solidFill>
        </p:spPr>
      </p:pic>
      <p:pic>
        <p:nvPicPr>
          <p:cNvPr id="7"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212112" y="1414143"/>
            <a:ext cx="903504" cy="576754"/>
          </a:xfrm>
          <a:prstGeom prst="rect">
            <a:avLst/>
          </a:prstGeom>
          <a:solidFill>
            <a:schemeClr val="accent2"/>
          </a:solidFill>
        </p:spPr>
      </p:pic>
      <p:sp>
        <p:nvSpPr>
          <p:cNvPr id="17" name="TextBox 16"/>
          <p:cNvSpPr txBox="1"/>
          <p:nvPr/>
        </p:nvSpPr>
        <p:spPr>
          <a:xfrm>
            <a:off x="827584"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一、学有所思</a:t>
            </a:r>
            <a:endParaRPr lang="zh-CN" altLang="en-US" sz="2800" b="1" dirty="0">
              <a:latin typeface="华文行楷" panose="02010800040101010101" pitchFamily="2" charset="-122"/>
              <a:ea typeface="华文行楷" panose="02010800040101010101" pitchFamily="2" charset="-122"/>
            </a:endParaRPr>
          </a:p>
        </p:txBody>
      </p:sp>
      <p:sp>
        <p:nvSpPr>
          <p:cNvPr id="18" name="圆角矩形 17"/>
          <p:cNvSpPr/>
          <p:nvPr/>
        </p:nvSpPr>
        <p:spPr>
          <a:xfrm>
            <a:off x="395545" y="205233"/>
            <a:ext cx="3564797" cy="560880"/>
          </a:xfrm>
          <a:prstGeom prst="roundRect">
            <a:avLst/>
          </a:prstGeom>
        </p:spPr>
        <p:style>
          <a:lnRef idx="1">
            <a:schemeClr val="accent5"/>
          </a:lnRef>
          <a:fillRef idx="3">
            <a:schemeClr val="accent5"/>
          </a:fillRef>
          <a:effectRef idx="2">
            <a:schemeClr val="accent5"/>
          </a:effectRef>
          <a:fontRef idx="minor">
            <a:schemeClr val="lt1"/>
          </a:fontRef>
        </p:style>
        <p:txBody>
          <a:bodyPr/>
          <a:lstStyle/>
          <a:p>
            <a:endParaRPr lang="zh-CN" altLang="en-US" dirty="0"/>
          </a:p>
        </p:txBody>
      </p:sp>
      <p:sp>
        <p:nvSpPr>
          <p:cNvPr id="19" name="TextBox 18"/>
          <p:cNvSpPr txBox="1"/>
          <p:nvPr/>
        </p:nvSpPr>
        <p:spPr>
          <a:xfrm>
            <a:off x="875671"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到舞台上去</a:t>
            </a:r>
            <a:endParaRPr lang="zh-CN" altLang="en-US" sz="2800" b="1" dirty="0">
              <a:latin typeface="华文行楷" panose="02010800040101010101" pitchFamily="2" charset="-122"/>
              <a:ea typeface="华文行楷" panose="02010800040101010101" pitchFamily="2" charset="-122"/>
            </a:endParaRPr>
          </a:p>
        </p:txBody>
      </p:sp>
      <p:sp>
        <p:nvSpPr>
          <p:cNvPr id="4" name="圆角矩形 3"/>
          <p:cNvSpPr/>
          <p:nvPr/>
        </p:nvSpPr>
        <p:spPr>
          <a:xfrm>
            <a:off x="5868144" y="5517232"/>
            <a:ext cx="25922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迎新春联欢会主持</a:t>
            </a:r>
            <a:endParaRPr lang="zh-CN" altLang="en-US" dirty="0"/>
          </a:p>
        </p:txBody>
      </p:sp>
      <p:sp>
        <p:nvSpPr>
          <p:cNvPr id="10" name="圆角矩形 9"/>
          <p:cNvSpPr/>
          <p:nvPr/>
        </p:nvSpPr>
        <p:spPr>
          <a:xfrm>
            <a:off x="1430361" y="5517232"/>
            <a:ext cx="30963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志愿者活动</a:t>
            </a:r>
            <a:endParaRPr lang="zh-CN" altLang="en-US"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1414142"/>
            <a:ext cx="3816424" cy="3790474"/>
          </a:xfrm>
          <a:prstGeom prst="rect">
            <a:avLst/>
          </a:prstGeom>
        </p:spPr>
      </p:pic>
      <p:pic>
        <p:nvPicPr>
          <p:cNvPr id="2050" name="Picture 2" descr="C:\Users\Administrator\Desktop\IMG_01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1414142"/>
            <a:ext cx="3514608" cy="379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940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椭圆 64"/>
          <p:cNvSpPr/>
          <p:nvPr/>
        </p:nvSpPr>
        <p:spPr>
          <a:xfrm>
            <a:off x="1727684" y="1219988"/>
            <a:ext cx="684076" cy="912101"/>
          </a:xfrm>
          <a:prstGeom prst="ellipse">
            <a:avLst/>
          </a:prstGeom>
          <a:solidFill>
            <a:srgbClr val="0070C0"/>
          </a:solidFill>
          <a:ln w="25400" cap="flat" cmpd="sng" algn="ctr">
            <a:noFill/>
            <a:prstDash val="solid"/>
          </a:ln>
          <a:effectLst>
            <a:reflection blurRad="228600" stA="31000" endPos="63000" dir="5400000" sy="-100000" algn="bl" rotWithShape="0"/>
          </a:effectLst>
          <a:scene3d>
            <a:camera prst="orthographicFront">
              <a:rot lat="0" lon="0" rev="0"/>
            </a:camera>
            <a:lightRig rig="threePt" dir="t"/>
          </a:scene3d>
          <a:sp3d z="387350" prstMaterial="softEdge">
            <a:bevelT w="381000" h="381000"/>
            <a:bevelB w="381000" h="381000"/>
          </a:sp3d>
        </p:spPr>
        <p:txBody>
          <a:bodyPr anchor="ctr"/>
          <a:lstStyle/>
          <a:p>
            <a:pPr algn="ctr" fontAlgn="auto">
              <a:spcBef>
                <a:spcPts val="0"/>
              </a:spcBef>
              <a:spcAft>
                <a:spcPts val="0"/>
              </a:spcAft>
              <a:defRPr/>
            </a:pPr>
            <a:endParaRPr lang="zh-CN" altLang="en-US" kern="0">
              <a:solidFill>
                <a:prstClr val="white"/>
              </a:solidFill>
              <a:latin typeface="Segoe UI"/>
              <a:ea typeface="微软雅黑"/>
            </a:endParaRPr>
          </a:p>
        </p:txBody>
      </p:sp>
      <p:sp>
        <p:nvSpPr>
          <p:cNvPr id="66" name="椭圆 65"/>
          <p:cNvSpPr/>
          <p:nvPr/>
        </p:nvSpPr>
        <p:spPr>
          <a:xfrm>
            <a:off x="1259632" y="3150125"/>
            <a:ext cx="1008112" cy="1344149"/>
          </a:xfrm>
          <a:prstGeom prst="ellipse">
            <a:avLst/>
          </a:prstGeom>
          <a:solidFill>
            <a:srgbClr val="00B0F0"/>
          </a:solidFill>
          <a:ln w="25400" cap="flat" cmpd="sng" algn="ctr">
            <a:noFill/>
            <a:prstDash val="solid"/>
          </a:ln>
          <a:effectLst>
            <a:reflection blurRad="228600" stA="31000" endPos="63000" dir="5400000" sy="-100000" algn="bl" rotWithShape="0"/>
          </a:effectLst>
          <a:scene3d>
            <a:camera prst="orthographicFront">
              <a:rot lat="0" lon="0" rev="0"/>
            </a:camera>
            <a:lightRig rig="threePt" dir="t"/>
          </a:scene3d>
          <a:sp3d z="495300" prstMaterial="softEdge">
            <a:bevelT w="495300" h="495300"/>
            <a:bevelB w="495300" h="495300"/>
          </a:sp3d>
        </p:spPr>
        <p:txBody>
          <a:bodyPr anchor="ctr"/>
          <a:lstStyle/>
          <a:p>
            <a:pPr algn="ctr" fontAlgn="auto">
              <a:spcBef>
                <a:spcPts val="0"/>
              </a:spcBef>
              <a:spcAft>
                <a:spcPts val="0"/>
              </a:spcAft>
              <a:defRPr/>
            </a:pPr>
            <a:endParaRPr lang="zh-CN" altLang="en-US" kern="0" dirty="0">
              <a:solidFill>
                <a:prstClr val="white"/>
              </a:solidFill>
              <a:latin typeface="Segoe UI"/>
              <a:ea typeface="微软雅黑"/>
            </a:endParaRPr>
          </a:p>
        </p:txBody>
      </p:sp>
      <p:sp>
        <p:nvSpPr>
          <p:cNvPr id="67" name="圆角矩形标注 66"/>
          <p:cNvSpPr/>
          <p:nvPr/>
        </p:nvSpPr>
        <p:spPr>
          <a:xfrm>
            <a:off x="2813167" y="1343655"/>
            <a:ext cx="3936574" cy="691412"/>
          </a:xfrm>
          <a:prstGeom prst="wedgeRoundRectCallout">
            <a:avLst>
              <a:gd name="adj1" fmla="val -57034"/>
              <a:gd name="adj2" fmla="val -21107"/>
              <a:gd name="adj3" fmla="val 16667"/>
            </a:avLst>
          </a:prstGeom>
          <a:gradFill>
            <a:gsLst>
              <a:gs pos="0">
                <a:sysClr val="window" lastClr="FFFFFF"/>
              </a:gs>
              <a:gs pos="100000">
                <a:sysClr val="window" lastClr="FFFFFF">
                  <a:lumMod val="75000"/>
                  <a:alpha val="76000"/>
                </a:sysClr>
              </a:gs>
            </a:gsLst>
            <a:lin ang="6600000" scaled="0"/>
          </a:gradFill>
          <a:ln w="25400" cap="flat" cmpd="sng" algn="ctr">
            <a:solidFill>
              <a:sysClr val="window" lastClr="FFFFFF"/>
            </a:solidFill>
            <a:prstDash val="solid"/>
          </a:ln>
          <a:effectLst>
            <a:outerShdw blurRad="139700" dist="12700" dir="5400000" algn="t" rotWithShape="0">
              <a:prstClr val="black">
                <a:alpha val="40000"/>
              </a:prstClr>
            </a:outerShdw>
          </a:effectLst>
          <a:scene3d>
            <a:camera prst="orthographicFront"/>
            <a:lightRig rig="threePt" dir="t"/>
          </a:scene3d>
          <a:sp3d prstMaterial="translucentPowder">
            <a:bevelT w="12700" h="12700"/>
          </a:sp3d>
        </p:spPr>
        <p:txBody>
          <a:bodyPr anchor="ctr"/>
          <a:lstStyle/>
          <a:p>
            <a:pPr algn="ctr" fontAlgn="auto">
              <a:spcBef>
                <a:spcPts val="0"/>
              </a:spcBef>
              <a:spcAft>
                <a:spcPts val="0"/>
              </a:spcAft>
              <a:defRPr/>
            </a:pPr>
            <a:r>
              <a:rPr lang="zh-CN" altLang="en-US" sz="2000" dirty="0">
                <a:latin typeface="Arial" charset="0"/>
              </a:rPr>
              <a:t>进一步加强业务知识的</a:t>
            </a:r>
            <a:r>
              <a:rPr lang="zh-CN" altLang="en-US" sz="2000" dirty="0" smtClean="0">
                <a:latin typeface="Arial" charset="0"/>
              </a:rPr>
              <a:t>学习</a:t>
            </a:r>
            <a:endParaRPr lang="zh-CN" altLang="en-US" sz="2000" kern="0" dirty="0">
              <a:solidFill>
                <a:prstClr val="black">
                  <a:lumMod val="75000"/>
                  <a:lumOff val="25000"/>
                </a:prstClr>
              </a:solidFill>
              <a:latin typeface="Segoe UI"/>
              <a:ea typeface="微软雅黑"/>
            </a:endParaRPr>
          </a:p>
        </p:txBody>
      </p:sp>
      <p:sp>
        <p:nvSpPr>
          <p:cNvPr id="68" name="圆角矩形标注 67"/>
          <p:cNvSpPr/>
          <p:nvPr/>
        </p:nvSpPr>
        <p:spPr>
          <a:xfrm>
            <a:off x="2795666" y="2703242"/>
            <a:ext cx="3852428" cy="893765"/>
          </a:xfrm>
          <a:prstGeom prst="wedgeRoundRectCallout">
            <a:avLst>
              <a:gd name="adj1" fmla="val -60500"/>
              <a:gd name="adj2" fmla="val 40311"/>
              <a:gd name="adj3" fmla="val 16667"/>
            </a:avLst>
          </a:prstGeom>
          <a:gradFill>
            <a:gsLst>
              <a:gs pos="0">
                <a:sysClr val="window" lastClr="FFFFFF"/>
              </a:gs>
              <a:gs pos="100000">
                <a:sysClr val="window" lastClr="FFFFFF">
                  <a:lumMod val="75000"/>
                  <a:alpha val="76000"/>
                </a:sysClr>
              </a:gs>
            </a:gsLst>
            <a:lin ang="6600000" scaled="0"/>
          </a:gradFill>
          <a:ln w="25400" cap="flat" cmpd="sng" algn="ctr">
            <a:solidFill>
              <a:sysClr val="window" lastClr="FFFFFF"/>
            </a:solidFill>
            <a:prstDash val="solid"/>
          </a:ln>
          <a:effectLst>
            <a:outerShdw blurRad="139700" dist="12700" dir="5400000" algn="t" rotWithShape="0">
              <a:prstClr val="black">
                <a:alpha val="40000"/>
              </a:prstClr>
            </a:outerShdw>
          </a:effectLst>
          <a:scene3d>
            <a:camera prst="orthographicFront"/>
            <a:lightRig rig="threePt" dir="t"/>
          </a:scene3d>
          <a:sp3d prstMaterial="translucentPowder">
            <a:bevelT w="12700" h="12700"/>
          </a:sp3d>
        </p:spPr>
        <p:txBody>
          <a:bodyPr anchor="ctr"/>
          <a:lstStyle/>
          <a:p>
            <a:pPr algn="ctr" fontAlgn="auto">
              <a:spcBef>
                <a:spcPts val="0"/>
              </a:spcBef>
              <a:spcAft>
                <a:spcPts val="0"/>
              </a:spcAft>
              <a:defRPr/>
            </a:pPr>
            <a:r>
              <a:rPr lang="zh-CN" altLang="en-US" sz="2000" dirty="0">
                <a:latin typeface="Arial" charset="0"/>
              </a:rPr>
              <a:t>进一步提高工作</a:t>
            </a:r>
            <a:r>
              <a:rPr lang="zh-CN" altLang="en-US" sz="2000" dirty="0" smtClean="0">
                <a:latin typeface="Arial" charset="0"/>
              </a:rPr>
              <a:t>积极性</a:t>
            </a:r>
            <a:endParaRPr lang="zh-CN" altLang="en-US" sz="2000" kern="0" dirty="0">
              <a:solidFill>
                <a:prstClr val="black">
                  <a:lumMod val="75000"/>
                  <a:lumOff val="25000"/>
                </a:prstClr>
              </a:solidFill>
              <a:latin typeface="Segoe UI"/>
              <a:ea typeface="微软雅黑"/>
            </a:endParaRPr>
          </a:p>
        </p:txBody>
      </p:sp>
      <p:sp>
        <p:nvSpPr>
          <p:cNvPr id="69" name="椭圆 68"/>
          <p:cNvSpPr/>
          <p:nvPr/>
        </p:nvSpPr>
        <p:spPr>
          <a:xfrm>
            <a:off x="2430448" y="4683951"/>
            <a:ext cx="1137070" cy="1516093"/>
          </a:xfrm>
          <a:prstGeom prst="ellipse">
            <a:avLst/>
          </a:prstGeom>
          <a:solidFill>
            <a:srgbClr val="CC0066"/>
          </a:solidFill>
          <a:ln w="25400" cap="flat" cmpd="sng" algn="ctr">
            <a:noFill/>
            <a:prstDash val="solid"/>
          </a:ln>
          <a:effectLst>
            <a:reflection blurRad="228600" stA="31000" endPos="63000" dir="5400000" sy="-100000" algn="bl" rotWithShape="0"/>
          </a:effectLst>
          <a:scene3d>
            <a:camera prst="orthographicFront">
              <a:rot lat="0" lon="0" rev="0"/>
            </a:camera>
            <a:lightRig rig="threePt" dir="t"/>
          </a:scene3d>
          <a:sp3d z="552450" prstMaterial="softEdge">
            <a:bevelT w="546100" h="546100"/>
            <a:bevelB w="546100" h="546100"/>
          </a:sp3d>
        </p:spPr>
        <p:txBody>
          <a:bodyPr anchor="ctr"/>
          <a:lstStyle/>
          <a:p>
            <a:pPr algn="ctr" fontAlgn="auto">
              <a:spcBef>
                <a:spcPts val="0"/>
              </a:spcBef>
              <a:spcAft>
                <a:spcPts val="0"/>
              </a:spcAft>
              <a:defRPr/>
            </a:pPr>
            <a:endParaRPr lang="zh-CN" altLang="en-US" kern="0">
              <a:solidFill>
                <a:prstClr val="white"/>
              </a:solidFill>
              <a:latin typeface="Segoe UI"/>
              <a:ea typeface="微软雅黑"/>
            </a:endParaRPr>
          </a:p>
        </p:txBody>
      </p:sp>
      <p:sp>
        <p:nvSpPr>
          <p:cNvPr id="70" name="圆角矩形标注 69"/>
          <p:cNvSpPr/>
          <p:nvPr/>
        </p:nvSpPr>
        <p:spPr>
          <a:xfrm>
            <a:off x="4153569" y="4439420"/>
            <a:ext cx="3888432" cy="1002578"/>
          </a:xfrm>
          <a:prstGeom prst="wedgeRoundRectCallout">
            <a:avLst>
              <a:gd name="adj1" fmla="val -59416"/>
              <a:gd name="adj2" fmla="val 27298"/>
              <a:gd name="adj3" fmla="val 16667"/>
            </a:avLst>
          </a:prstGeom>
          <a:gradFill>
            <a:gsLst>
              <a:gs pos="0">
                <a:sysClr val="window" lastClr="FFFFFF"/>
              </a:gs>
              <a:gs pos="100000">
                <a:sysClr val="window" lastClr="FFFFFF">
                  <a:lumMod val="75000"/>
                  <a:alpha val="76000"/>
                </a:sysClr>
              </a:gs>
            </a:gsLst>
            <a:lin ang="6600000" scaled="0"/>
          </a:gradFill>
          <a:ln w="25400" cap="flat" cmpd="sng" algn="ctr">
            <a:solidFill>
              <a:sysClr val="window" lastClr="FFFFFF"/>
            </a:solidFill>
            <a:prstDash val="solid"/>
          </a:ln>
          <a:effectLst>
            <a:outerShdw blurRad="139700" dist="12700" dir="5400000" algn="t" rotWithShape="0">
              <a:prstClr val="black">
                <a:alpha val="40000"/>
              </a:prstClr>
            </a:outerShdw>
          </a:effectLst>
          <a:scene3d>
            <a:camera prst="orthographicFront"/>
            <a:lightRig rig="threePt" dir="t"/>
          </a:scene3d>
          <a:sp3d prstMaterial="translucentPowder">
            <a:bevelT w="12700" h="12700"/>
          </a:sp3d>
        </p:spPr>
        <p:txBody>
          <a:bodyPr anchor="ctr"/>
          <a:lstStyle/>
          <a:p>
            <a:pPr algn="ctr" fontAlgn="auto">
              <a:spcBef>
                <a:spcPts val="0"/>
              </a:spcBef>
              <a:spcAft>
                <a:spcPts val="0"/>
              </a:spcAft>
              <a:defRPr/>
            </a:pPr>
            <a:r>
              <a:rPr lang="zh-CN" altLang="en-US" sz="2000" dirty="0">
                <a:latin typeface="Arial" charset="0"/>
              </a:rPr>
              <a:t>进一步淬炼思想觉悟</a:t>
            </a:r>
            <a:endParaRPr lang="zh-CN" altLang="en-US" sz="2000" kern="0" dirty="0">
              <a:solidFill>
                <a:prstClr val="black">
                  <a:lumMod val="75000"/>
                  <a:lumOff val="25000"/>
                </a:prstClr>
              </a:solidFill>
              <a:latin typeface="Segoe UI"/>
              <a:ea typeface="微软雅黑"/>
            </a:endParaRPr>
          </a:p>
        </p:txBody>
      </p:sp>
      <p:sp>
        <p:nvSpPr>
          <p:cNvPr id="9" name="TextBox 8"/>
          <p:cNvSpPr txBox="1"/>
          <p:nvPr/>
        </p:nvSpPr>
        <p:spPr>
          <a:xfrm>
            <a:off x="208250" y="2348880"/>
            <a:ext cx="738664" cy="1732022"/>
          </a:xfrm>
          <a:prstGeom prst="rect">
            <a:avLst/>
          </a:prstGeom>
          <a:noFill/>
        </p:spPr>
        <p:txBody>
          <a:bodyPr vert="eaVert" wrap="square" rtlCol="0">
            <a:spAutoFit/>
          </a:bodyPr>
          <a:lstStyle/>
          <a:p>
            <a:r>
              <a:rPr lang="zh-CN" altLang="en-US" sz="3600" b="1" dirty="0" smtClean="0">
                <a:latin typeface="华文行楷" panose="02010800040101010101" pitchFamily="2" charset="-122"/>
                <a:ea typeface="华文行楷" panose="02010800040101010101" pitchFamily="2" charset="-122"/>
              </a:rPr>
              <a:t>感悟篇</a:t>
            </a:r>
            <a:endParaRPr lang="zh-CN" altLang="en-US" sz="3600" b="1" dirty="0">
              <a:latin typeface="华文行楷" panose="02010800040101010101" pitchFamily="2" charset="-122"/>
              <a:ea typeface="华文行楷" panose="02010800040101010101" pitchFamily="2" charset="-122"/>
            </a:endParaRPr>
          </a:p>
        </p:txBody>
      </p:sp>
      <p:pic>
        <p:nvPicPr>
          <p:cNvPr id="10" name="Picture 4" descr="http://imgsrc.baidu.com/forum/w%3D580/sign=e762e4503bf33a879e6d0012f65d1018/36d12f2eb9389b507d9987328435e5dde7116e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212112" y="4401428"/>
            <a:ext cx="903504" cy="611747"/>
          </a:xfrm>
          <a:prstGeom prst="rect">
            <a:avLst/>
          </a:prstGeom>
          <a:solidFill>
            <a:schemeClr val="accent2"/>
          </a:solidFill>
        </p:spPr>
      </p:pic>
      <p:pic>
        <p:nvPicPr>
          <p:cNvPr id="11"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212112" y="1343655"/>
            <a:ext cx="903504" cy="647241"/>
          </a:xfrm>
          <a:prstGeom prst="rect">
            <a:avLst/>
          </a:prstGeom>
          <a:solidFill>
            <a:schemeClr val="accent2"/>
          </a:solidFill>
        </p:spPr>
      </p:pic>
      <p:sp>
        <p:nvSpPr>
          <p:cNvPr id="12" name="TextBox 11"/>
          <p:cNvSpPr txBox="1"/>
          <p:nvPr/>
        </p:nvSpPr>
        <p:spPr>
          <a:xfrm>
            <a:off x="827584"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一、学有所思</a:t>
            </a:r>
            <a:endParaRPr lang="zh-CN" altLang="en-US" sz="2800" b="1" dirty="0">
              <a:latin typeface="华文行楷" panose="02010800040101010101" pitchFamily="2" charset="-122"/>
              <a:ea typeface="华文行楷" panose="02010800040101010101" pitchFamily="2" charset="-122"/>
            </a:endParaRPr>
          </a:p>
        </p:txBody>
      </p:sp>
      <p:sp>
        <p:nvSpPr>
          <p:cNvPr id="13" name="圆角矩形 12"/>
          <p:cNvSpPr/>
          <p:nvPr/>
        </p:nvSpPr>
        <p:spPr>
          <a:xfrm>
            <a:off x="395545" y="205233"/>
            <a:ext cx="3564797" cy="560880"/>
          </a:xfrm>
          <a:prstGeom prst="roundRect">
            <a:avLst/>
          </a:prstGeom>
        </p:spPr>
        <p:style>
          <a:lnRef idx="1">
            <a:schemeClr val="accent5"/>
          </a:lnRef>
          <a:fillRef idx="3">
            <a:schemeClr val="accent5"/>
          </a:fillRef>
          <a:effectRef idx="2">
            <a:schemeClr val="accent5"/>
          </a:effectRef>
          <a:fontRef idx="minor">
            <a:schemeClr val="lt1"/>
          </a:fontRef>
        </p:style>
        <p:txBody>
          <a:bodyPr/>
          <a:lstStyle/>
          <a:p>
            <a:endParaRPr lang="zh-CN" altLang="en-US" dirty="0"/>
          </a:p>
        </p:txBody>
      </p:sp>
      <p:sp>
        <p:nvSpPr>
          <p:cNvPr id="14" name="TextBox 13"/>
          <p:cNvSpPr txBox="1"/>
          <p:nvPr/>
        </p:nvSpPr>
        <p:spPr>
          <a:xfrm>
            <a:off x="875671" y="242893"/>
            <a:ext cx="2808312" cy="523220"/>
          </a:xfrm>
          <a:prstGeom prst="rect">
            <a:avLst/>
          </a:prstGeom>
          <a:noFill/>
        </p:spPr>
        <p:txBody>
          <a:bodyPr wrap="square" rtlCol="0">
            <a:spAutoFit/>
          </a:bodyPr>
          <a:lstStyle/>
          <a:p>
            <a:r>
              <a:rPr lang="zh-CN" altLang="en-US" sz="2800" b="1" dirty="0" smtClean="0">
                <a:latin typeface="华文行楷" panose="02010800040101010101" pitchFamily="2" charset="-122"/>
                <a:ea typeface="华文行楷" panose="02010800040101010101" pitchFamily="2" charset="-122"/>
              </a:rPr>
              <a:t>吾日三省吾身</a:t>
            </a:r>
            <a:endParaRPr lang="zh-CN" altLang="en-US" sz="28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163546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90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363">
                                          <p:stCondLst>
                                            <p:cond delay="0"/>
                                          </p:stCondLst>
                                        </p:cTn>
                                        <p:tgtEl>
                                          <p:spTgt spid="65"/>
                                        </p:tgtEl>
                                      </p:cBhvr>
                                    </p:animEffect>
                                    <p:anim calcmode="lin" valueType="num">
                                      <p:cBhvr>
                                        <p:cTn id="8" dur="1139"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8"/>
                                          </p:stCondLst>
                                        </p:cTn>
                                        <p:tgtEl>
                                          <p:spTgt spid="6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5"/>
                                        </p:tgtEl>
                                        <p:attrNameLst>
                                          <p:attrName>ppt_y</p:attrName>
                                        </p:attrNameLst>
                                      </p:cBhvr>
                                      <p:tavLst>
                                        <p:tav tm="0" fmla="#ppt_y-sin(pi*$)/81">
                                          <p:val>
                                            <p:fltVal val="0"/>
                                          </p:val>
                                        </p:tav>
                                        <p:tav tm="100000">
                                          <p:val>
                                            <p:fltVal val="1"/>
                                          </p:val>
                                        </p:tav>
                                      </p:tavLst>
                                    </p:anim>
                                    <p:animScale>
                                      <p:cBhvr>
                                        <p:cTn id="13" dur="17">
                                          <p:stCondLst>
                                            <p:cond delay="406"/>
                                          </p:stCondLst>
                                        </p:cTn>
                                        <p:tgtEl>
                                          <p:spTgt spid="65"/>
                                        </p:tgtEl>
                                      </p:cBhvr>
                                      <p:to x="100000" y="60000"/>
                                    </p:animScale>
                                    <p:animScale>
                                      <p:cBhvr>
                                        <p:cTn id="14" dur="103" decel="50000">
                                          <p:stCondLst>
                                            <p:cond delay="423"/>
                                          </p:stCondLst>
                                        </p:cTn>
                                        <p:tgtEl>
                                          <p:spTgt spid="65"/>
                                        </p:tgtEl>
                                      </p:cBhvr>
                                      <p:to x="100000" y="100000"/>
                                    </p:animScale>
                                    <p:animScale>
                                      <p:cBhvr>
                                        <p:cTn id="15" dur="17">
                                          <p:stCondLst>
                                            <p:cond delay="820"/>
                                          </p:stCondLst>
                                        </p:cTn>
                                        <p:tgtEl>
                                          <p:spTgt spid="65"/>
                                        </p:tgtEl>
                                      </p:cBhvr>
                                      <p:to x="100000" y="80000"/>
                                    </p:animScale>
                                    <p:animScale>
                                      <p:cBhvr>
                                        <p:cTn id="16" dur="103" decel="50000">
                                          <p:stCondLst>
                                            <p:cond delay="837"/>
                                          </p:stCondLst>
                                        </p:cTn>
                                        <p:tgtEl>
                                          <p:spTgt spid="65"/>
                                        </p:tgtEl>
                                      </p:cBhvr>
                                      <p:to x="100000" y="100000"/>
                                    </p:animScale>
                                    <p:animScale>
                                      <p:cBhvr>
                                        <p:cTn id="17" dur="17">
                                          <p:stCondLst>
                                            <p:cond delay="1026"/>
                                          </p:stCondLst>
                                        </p:cTn>
                                        <p:tgtEl>
                                          <p:spTgt spid="65"/>
                                        </p:tgtEl>
                                      </p:cBhvr>
                                      <p:to x="100000" y="90000"/>
                                    </p:animScale>
                                    <p:animScale>
                                      <p:cBhvr>
                                        <p:cTn id="18" dur="103" decel="50000">
                                          <p:stCondLst>
                                            <p:cond delay="1043"/>
                                          </p:stCondLst>
                                        </p:cTn>
                                        <p:tgtEl>
                                          <p:spTgt spid="65"/>
                                        </p:tgtEl>
                                      </p:cBhvr>
                                      <p:to x="100000" y="100000"/>
                                    </p:animScale>
                                    <p:animScale>
                                      <p:cBhvr>
                                        <p:cTn id="19" dur="17">
                                          <p:stCondLst>
                                            <p:cond delay="1130"/>
                                          </p:stCondLst>
                                        </p:cTn>
                                        <p:tgtEl>
                                          <p:spTgt spid="65"/>
                                        </p:tgtEl>
                                      </p:cBhvr>
                                      <p:to x="100000" y="95000"/>
                                    </p:animScale>
                                    <p:animScale>
                                      <p:cBhvr>
                                        <p:cTn id="20" dur="103" decel="50000">
                                          <p:stCondLst>
                                            <p:cond delay="1147"/>
                                          </p:stCondLst>
                                        </p:cTn>
                                        <p:tgtEl>
                                          <p:spTgt spid="65"/>
                                        </p:tgtEl>
                                      </p:cBhvr>
                                      <p:to x="100000" y="100000"/>
                                    </p:animScale>
                                  </p:childTnLst>
                                </p:cTn>
                              </p:par>
                              <p:par>
                                <p:cTn id="21" presetID="26" presetClass="entr" presetSubtype="0" fill="hold" nodeType="withEffect">
                                  <p:stCondLst>
                                    <p:cond delay="90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363">
                                          <p:stCondLst>
                                            <p:cond delay="0"/>
                                          </p:stCondLst>
                                        </p:cTn>
                                        <p:tgtEl>
                                          <p:spTgt spid="66"/>
                                        </p:tgtEl>
                                      </p:cBhvr>
                                    </p:animEffect>
                                    <p:anim calcmode="lin" valueType="num">
                                      <p:cBhvr>
                                        <p:cTn id="24" dur="1139"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66"/>
                                        </p:tgtEl>
                                        <p:attrNameLst>
                                          <p:attrName>ppt_y</p:attrName>
                                        </p:attrNameLst>
                                      </p:cBhvr>
                                      <p:tavLst>
                                        <p:tav tm="0" fmla="#ppt_y-sin(pi*$)/9">
                                          <p:val>
                                            <p:fltVal val="0"/>
                                          </p:val>
                                        </p:tav>
                                        <p:tav tm="100000">
                                          <p:val>
                                            <p:fltVal val="1"/>
                                          </p:val>
                                        </p:tav>
                                      </p:tavLst>
                                    </p:anim>
                                    <p:anim calcmode="lin" valueType="num">
                                      <p:cBhvr>
                                        <p:cTn id="27" dur="208" tmFilter="0, 0; 0.125,0.2665; 0.25,0.4; 0.375,0.465; 0.5,0.5;  0.625,0.535; 0.75,0.6; 0.875,0.7335; 1,1">
                                          <p:stCondLst>
                                            <p:cond delay="828"/>
                                          </p:stCondLst>
                                        </p:cTn>
                                        <p:tgtEl>
                                          <p:spTgt spid="66"/>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66"/>
                                        </p:tgtEl>
                                        <p:attrNameLst>
                                          <p:attrName>ppt_y</p:attrName>
                                        </p:attrNameLst>
                                      </p:cBhvr>
                                      <p:tavLst>
                                        <p:tav tm="0" fmla="#ppt_y-sin(pi*$)/81">
                                          <p:val>
                                            <p:fltVal val="0"/>
                                          </p:val>
                                        </p:tav>
                                        <p:tav tm="100000">
                                          <p:val>
                                            <p:fltVal val="1"/>
                                          </p:val>
                                        </p:tav>
                                      </p:tavLst>
                                    </p:anim>
                                    <p:animScale>
                                      <p:cBhvr>
                                        <p:cTn id="29" dur="17">
                                          <p:stCondLst>
                                            <p:cond delay="406"/>
                                          </p:stCondLst>
                                        </p:cTn>
                                        <p:tgtEl>
                                          <p:spTgt spid="66"/>
                                        </p:tgtEl>
                                      </p:cBhvr>
                                      <p:to x="100000" y="60000"/>
                                    </p:animScale>
                                    <p:animScale>
                                      <p:cBhvr>
                                        <p:cTn id="30" dur="103" decel="50000">
                                          <p:stCondLst>
                                            <p:cond delay="423"/>
                                          </p:stCondLst>
                                        </p:cTn>
                                        <p:tgtEl>
                                          <p:spTgt spid="66"/>
                                        </p:tgtEl>
                                      </p:cBhvr>
                                      <p:to x="100000" y="100000"/>
                                    </p:animScale>
                                    <p:animScale>
                                      <p:cBhvr>
                                        <p:cTn id="31" dur="17">
                                          <p:stCondLst>
                                            <p:cond delay="820"/>
                                          </p:stCondLst>
                                        </p:cTn>
                                        <p:tgtEl>
                                          <p:spTgt spid="66"/>
                                        </p:tgtEl>
                                      </p:cBhvr>
                                      <p:to x="100000" y="80000"/>
                                    </p:animScale>
                                    <p:animScale>
                                      <p:cBhvr>
                                        <p:cTn id="32" dur="103" decel="50000">
                                          <p:stCondLst>
                                            <p:cond delay="837"/>
                                          </p:stCondLst>
                                        </p:cTn>
                                        <p:tgtEl>
                                          <p:spTgt spid="66"/>
                                        </p:tgtEl>
                                      </p:cBhvr>
                                      <p:to x="100000" y="100000"/>
                                    </p:animScale>
                                    <p:animScale>
                                      <p:cBhvr>
                                        <p:cTn id="33" dur="17">
                                          <p:stCondLst>
                                            <p:cond delay="1026"/>
                                          </p:stCondLst>
                                        </p:cTn>
                                        <p:tgtEl>
                                          <p:spTgt spid="66"/>
                                        </p:tgtEl>
                                      </p:cBhvr>
                                      <p:to x="100000" y="90000"/>
                                    </p:animScale>
                                    <p:animScale>
                                      <p:cBhvr>
                                        <p:cTn id="34" dur="103" decel="50000">
                                          <p:stCondLst>
                                            <p:cond delay="1043"/>
                                          </p:stCondLst>
                                        </p:cTn>
                                        <p:tgtEl>
                                          <p:spTgt spid="66"/>
                                        </p:tgtEl>
                                      </p:cBhvr>
                                      <p:to x="100000" y="100000"/>
                                    </p:animScale>
                                    <p:animScale>
                                      <p:cBhvr>
                                        <p:cTn id="35" dur="17">
                                          <p:stCondLst>
                                            <p:cond delay="1130"/>
                                          </p:stCondLst>
                                        </p:cTn>
                                        <p:tgtEl>
                                          <p:spTgt spid="66"/>
                                        </p:tgtEl>
                                      </p:cBhvr>
                                      <p:to x="100000" y="95000"/>
                                    </p:animScale>
                                    <p:animScale>
                                      <p:cBhvr>
                                        <p:cTn id="36" dur="103" decel="50000">
                                          <p:stCondLst>
                                            <p:cond delay="1147"/>
                                          </p:stCondLst>
                                        </p:cTn>
                                        <p:tgtEl>
                                          <p:spTgt spid="66"/>
                                        </p:tgtEl>
                                      </p:cBhvr>
                                      <p:to x="100000" y="100000"/>
                                    </p:animScale>
                                  </p:childTnLst>
                                </p:cTn>
                              </p:par>
                              <p:par>
                                <p:cTn id="37" presetID="26" presetClass="entr" presetSubtype="0" fill="hold" nodeType="withEffect">
                                  <p:stCondLst>
                                    <p:cond delay="900"/>
                                  </p:stCondLst>
                                  <p:childTnLst>
                                    <p:set>
                                      <p:cBhvr>
                                        <p:cTn id="38" dur="1" fill="hold">
                                          <p:stCondLst>
                                            <p:cond delay="0"/>
                                          </p:stCondLst>
                                        </p:cTn>
                                        <p:tgtEl>
                                          <p:spTgt spid="69"/>
                                        </p:tgtEl>
                                        <p:attrNameLst>
                                          <p:attrName>style.visibility</p:attrName>
                                        </p:attrNameLst>
                                      </p:cBhvr>
                                      <p:to>
                                        <p:strVal val="visible"/>
                                      </p:to>
                                    </p:set>
                                    <p:animEffect transition="in" filter="wipe(down)">
                                      <p:cBhvr>
                                        <p:cTn id="39" dur="363">
                                          <p:stCondLst>
                                            <p:cond delay="0"/>
                                          </p:stCondLst>
                                        </p:cTn>
                                        <p:tgtEl>
                                          <p:spTgt spid="69"/>
                                        </p:tgtEl>
                                      </p:cBhvr>
                                    </p:animEffect>
                                    <p:anim calcmode="lin" valueType="num">
                                      <p:cBhvr>
                                        <p:cTn id="40" dur="1139"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69"/>
                                        </p:tgtEl>
                                        <p:attrNameLst>
                                          <p:attrName>ppt_y</p:attrName>
                                        </p:attrNameLst>
                                      </p:cBhvr>
                                      <p:tavLst>
                                        <p:tav tm="0" fmla="#ppt_y-sin(pi*$)/9">
                                          <p:val>
                                            <p:fltVal val="0"/>
                                          </p:val>
                                        </p:tav>
                                        <p:tav tm="100000">
                                          <p:val>
                                            <p:fltVal val="1"/>
                                          </p:val>
                                        </p:tav>
                                      </p:tavLst>
                                    </p:anim>
                                    <p:anim calcmode="lin" valueType="num">
                                      <p:cBhvr>
                                        <p:cTn id="43" dur="208" tmFilter="0, 0; 0.125,0.2665; 0.25,0.4; 0.375,0.465; 0.5,0.5;  0.625,0.535; 0.75,0.6; 0.875,0.7335; 1,1">
                                          <p:stCondLst>
                                            <p:cond delay="828"/>
                                          </p:stCondLst>
                                        </p:cTn>
                                        <p:tgtEl>
                                          <p:spTgt spid="69"/>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69"/>
                                        </p:tgtEl>
                                        <p:attrNameLst>
                                          <p:attrName>ppt_y</p:attrName>
                                        </p:attrNameLst>
                                      </p:cBhvr>
                                      <p:tavLst>
                                        <p:tav tm="0" fmla="#ppt_y-sin(pi*$)/81">
                                          <p:val>
                                            <p:fltVal val="0"/>
                                          </p:val>
                                        </p:tav>
                                        <p:tav tm="100000">
                                          <p:val>
                                            <p:fltVal val="1"/>
                                          </p:val>
                                        </p:tav>
                                      </p:tavLst>
                                    </p:anim>
                                    <p:animScale>
                                      <p:cBhvr>
                                        <p:cTn id="45" dur="17">
                                          <p:stCondLst>
                                            <p:cond delay="406"/>
                                          </p:stCondLst>
                                        </p:cTn>
                                        <p:tgtEl>
                                          <p:spTgt spid="69"/>
                                        </p:tgtEl>
                                      </p:cBhvr>
                                      <p:to x="100000" y="60000"/>
                                    </p:animScale>
                                    <p:animScale>
                                      <p:cBhvr>
                                        <p:cTn id="46" dur="103" decel="50000">
                                          <p:stCondLst>
                                            <p:cond delay="423"/>
                                          </p:stCondLst>
                                        </p:cTn>
                                        <p:tgtEl>
                                          <p:spTgt spid="69"/>
                                        </p:tgtEl>
                                      </p:cBhvr>
                                      <p:to x="100000" y="100000"/>
                                    </p:animScale>
                                    <p:animScale>
                                      <p:cBhvr>
                                        <p:cTn id="47" dur="17">
                                          <p:stCondLst>
                                            <p:cond delay="820"/>
                                          </p:stCondLst>
                                        </p:cTn>
                                        <p:tgtEl>
                                          <p:spTgt spid="69"/>
                                        </p:tgtEl>
                                      </p:cBhvr>
                                      <p:to x="100000" y="80000"/>
                                    </p:animScale>
                                    <p:animScale>
                                      <p:cBhvr>
                                        <p:cTn id="48" dur="103" decel="50000">
                                          <p:stCondLst>
                                            <p:cond delay="837"/>
                                          </p:stCondLst>
                                        </p:cTn>
                                        <p:tgtEl>
                                          <p:spTgt spid="69"/>
                                        </p:tgtEl>
                                      </p:cBhvr>
                                      <p:to x="100000" y="100000"/>
                                    </p:animScale>
                                    <p:animScale>
                                      <p:cBhvr>
                                        <p:cTn id="49" dur="17">
                                          <p:stCondLst>
                                            <p:cond delay="1026"/>
                                          </p:stCondLst>
                                        </p:cTn>
                                        <p:tgtEl>
                                          <p:spTgt spid="69"/>
                                        </p:tgtEl>
                                      </p:cBhvr>
                                      <p:to x="100000" y="90000"/>
                                    </p:animScale>
                                    <p:animScale>
                                      <p:cBhvr>
                                        <p:cTn id="50" dur="103" decel="50000">
                                          <p:stCondLst>
                                            <p:cond delay="1043"/>
                                          </p:stCondLst>
                                        </p:cTn>
                                        <p:tgtEl>
                                          <p:spTgt spid="69"/>
                                        </p:tgtEl>
                                      </p:cBhvr>
                                      <p:to x="100000" y="100000"/>
                                    </p:animScale>
                                    <p:animScale>
                                      <p:cBhvr>
                                        <p:cTn id="51" dur="17">
                                          <p:stCondLst>
                                            <p:cond delay="1130"/>
                                          </p:stCondLst>
                                        </p:cTn>
                                        <p:tgtEl>
                                          <p:spTgt spid="69"/>
                                        </p:tgtEl>
                                      </p:cBhvr>
                                      <p:to x="100000" y="95000"/>
                                    </p:animScale>
                                    <p:animScale>
                                      <p:cBhvr>
                                        <p:cTn id="52" dur="103" decel="50000">
                                          <p:stCondLst>
                                            <p:cond delay="1147"/>
                                          </p:stCondLst>
                                        </p:cTn>
                                        <p:tgtEl>
                                          <p:spTgt spid="69"/>
                                        </p:tgtEl>
                                      </p:cBhvr>
                                      <p:to x="100000" y="100000"/>
                                    </p:animScale>
                                  </p:childTnLst>
                                </p:cTn>
                              </p:par>
                            </p:childTnLst>
                          </p:cTn>
                        </p:par>
                        <p:par>
                          <p:cTn id="53" fill="hold" nodeType="afterGroup">
                            <p:stCondLst>
                              <p:cond delay="2150"/>
                            </p:stCondLst>
                            <p:childTnLst>
                              <p:par>
                                <p:cTn id="54" presetID="41" presetClass="entr" presetSubtype="0" fill="hold"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75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57" dur="750" fill="hold"/>
                                        <p:tgtEl>
                                          <p:spTgt spid="67"/>
                                        </p:tgtEl>
                                        <p:attrNameLst>
                                          <p:attrName>ppt_y</p:attrName>
                                        </p:attrNameLst>
                                      </p:cBhvr>
                                      <p:tavLst>
                                        <p:tav tm="0">
                                          <p:val>
                                            <p:strVal val="#ppt_y"/>
                                          </p:val>
                                        </p:tav>
                                        <p:tav tm="100000">
                                          <p:val>
                                            <p:strVal val="#ppt_y"/>
                                          </p:val>
                                        </p:tav>
                                      </p:tavLst>
                                    </p:anim>
                                    <p:anim calcmode="lin" valueType="num">
                                      <p:cBhvr>
                                        <p:cTn id="58" dur="75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59" dur="75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60" dur="750" tmFilter="0,0; .5, 1; 1, 1"/>
                                        <p:tgtEl>
                                          <p:spTgt spid="67"/>
                                        </p:tgtEl>
                                      </p:cBhvr>
                                    </p:animEffect>
                                  </p:childTnLst>
                                </p:cTn>
                              </p:par>
                            </p:childTnLst>
                          </p:cTn>
                        </p:par>
                        <p:par>
                          <p:cTn id="61" fill="hold" nodeType="afterGroup">
                            <p:stCondLst>
                              <p:cond delay="2900"/>
                            </p:stCondLst>
                            <p:childTnLst>
                              <p:par>
                                <p:cTn id="62" presetID="41" presetClass="entr" presetSubtype="0" fill="hold" nodeType="after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p:cTn id="64" dur="7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65" dur="750" fill="hold"/>
                                        <p:tgtEl>
                                          <p:spTgt spid="68"/>
                                        </p:tgtEl>
                                        <p:attrNameLst>
                                          <p:attrName>ppt_y</p:attrName>
                                        </p:attrNameLst>
                                      </p:cBhvr>
                                      <p:tavLst>
                                        <p:tav tm="0">
                                          <p:val>
                                            <p:strVal val="#ppt_y"/>
                                          </p:val>
                                        </p:tav>
                                        <p:tav tm="100000">
                                          <p:val>
                                            <p:strVal val="#ppt_y"/>
                                          </p:val>
                                        </p:tav>
                                      </p:tavLst>
                                    </p:anim>
                                    <p:anim calcmode="lin" valueType="num">
                                      <p:cBhvr>
                                        <p:cTn id="66" dur="7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67" dur="7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750" tmFilter="0,0; .5, 1; 1, 1"/>
                                        <p:tgtEl>
                                          <p:spTgt spid="68"/>
                                        </p:tgtEl>
                                      </p:cBhvr>
                                    </p:animEffect>
                                  </p:childTnLst>
                                </p:cTn>
                              </p:par>
                            </p:childTnLst>
                          </p:cTn>
                        </p:par>
                        <p:par>
                          <p:cTn id="69" fill="hold" nodeType="afterGroup">
                            <p:stCondLst>
                              <p:cond delay="3650"/>
                            </p:stCondLst>
                            <p:childTnLst>
                              <p:par>
                                <p:cTn id="70" presetID="41" presetClass="entr" presetSubtype="0" fill="hold" nodeType="after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p:cTn id="72" dur="75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73" dur="750" fill="hold"/>
                                        <p:tgtEl>
                                          <p:spTgt spid="70"/>
                                        </p:tgtEl>
                                        <p:attrNameLst>
                                          <p:attrName>ppt_y</p:attrName>
                                        </p:attrNameLst>
                                      </p:cBhvr>
                                      <p:tavLst>
                                        <p:tav tm="0">
                                          <p:val>
                                            <p:strVal val="#ppt_y"/>
                                          </p:val>
                                        </p:tav>
                                        <p:tav tm="100000">
                                          <p:val>
                                            <p:strVal val="#ppt_y"/>
                                          </p:val>
                                        </p:tav>
                                      </p:tavLst>
                                    </p:anim>
                                    <p:anim calcmode="lin" valueType="num">
                                      <p:cBhvr>
                                        <p:cTn id="74" dur="75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75" dur="75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76" dur="750" tmFilter="0,0; .5, 1; 1, 1"/>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直接连接符 15"/>
          <p:cNvSpPr>
            <a:spLocks noChangeShapeType="1"/>
          </p:cNvSpPr>
          <p:nvPr/>
        </p:nvSpPr>
        <p:spPr bwMode="auto">
          <a:xfrm rot="5400000">
            <a:off x="40747" y="406930"/>
            <a:ext cx="817033" cy="3175"/>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 name="直接连接符 16"/>
          <p:cNvSpPr>
            <a:spLocks noChangeShapeType="1"/>
          </p:cNvSpPr>
          <p:nvPr/>
        </p:nvSpPr>
        <p:spPr bwMode="auto">
          <a:xfrm rot="5400000">
            <a:off x="270140" y="239449"/>
            <a:ext cx="480484" cy="1587"/>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任意多边形 34"/>
          <p:cNvSpPr/>
          <p:nvPr/>
        </p:nvSpPr>
        <p:spPr>
          <a:xfrm>
            <a:off x="1351376" y="950422"/>
            <a:ext cx="7805997" cy="1515799"/>
          </a:xfrm>
          <a:custGeom>
            <a:avLst/>
            <a:gdLst>
              <a:gd name="connsiteX0" fmla="*/ 0 w 6096000"/>
              <a:gd name="connsiteY0" fmla="*/ 221952 h 887809"/>
              <a:gd name="connsiteX1" fmla="*/ 5652096 w 6096000"/>
              <a:gd name="connsiteY1" fmla="*/ 221952 h 887809"/>
              <a:gd name="connsiteX2" fmla="*/ 5652096 w 6096000"/>
              <a:gd name="connsiteY2" fmla="*/ 0 h 887809"/>
              <a:gd name="connsiteX3" fmla="*/ 6096000 w 6096000"/>
              <a:gd name="connsiteY3" fmla="*/ 443905 h 887809"/>
              <a:gd name="connsiteX4" fmla="*/ 5652096 w 6096000"/>
              <a:gd name="connsiteY4" fmla="*/ 887809 h 887809"/>
              <a:gd name="connsiteX5" fmla="*/ 5652096 w 6096000"/>
              <a:gd name="connsiteY5" fmla="*/ 665857 h 887809"/>
              <a:gd name="connsiteX6" fmla="*/ 0 w 6096000"/>
              <a:gd name="connsiteY6" fmla="*/ 665857 h 887809"/>
              <a:gd name="connsiteX7" fmla="*/ 0 w 6096000"/>
              <a:gd name="connsiteY7" fmla="*/ 221952 h 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887809">
                <a:moveTo>
                  <a:pt x="0" y="221952"/>
                </a:moveTo>
                <a:lnTo>
                  <a:pt x="5652096" y="221952"/>
                </a:lnTo>
                <a:lnTo>
                  <a:pt x="5652096" y="0"/>
                </a:lnTo>
                <a:lnTo>
                  <a:pt x="6096000" y="443905"/>
                </a:lnTo>
                <a:lnTo>
                  <a:pt x="5652096" y="887809"/>
                </a:lnTo>
                <a:lnTo>
                  <a:pt x="5652096" y="665857"/>
                </a:lnTo>
                <a:lnTo>
                  <a:pt x="0" y="665857"/>
                </a:lnTo>
                <a:lnTo>
                  <a:pt x="0" y="221952"/>
                </a:lnTo>
                <a:close/>
              </a:path>
            </a:pathLst>
          </a:custGeom>
          <a:gradFill>
            <a:gsLst>
              <a:gs pos="0">
                <a:srgbClr val="00B0F0">
                  <a:lumMod val="65000"/>
                  <a:lumOff val="35000"/>
                </a:srgbClr>
              </a:gs>
              <a:gs pos="50000">
                <a:srgbClr val="00B0F0">
                  <a:lumMod val="98000"/>
                  <a:lumOff val="2000"/>
                </a:srgbClr>
              </a:gs>
              <a:gs pos="100000">
                <a:srgbClr val="00B0F0">
                  <a:lumMod val="83000"/>
                </a:srgbClr>
              </a:gs>
            </a:gsLst>
            <a:lin ang="10800000" scaled="1"/>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0960" tIns="282912" rIns="475952" bIns="362892" spcCol="1270" anchor="ctr"/>
          <a:lstStyle/>
          <a:p>
            <a:pPr defTabSz="711200" fontAlgn="auto">
              <a:lnSpc>
                <a:spcPct val="90000"/>
              </a:lnSpc>
              <a:spcBef>
                <a:spcPts val="0"/>
              </a:spcBef>
              <a:spcAft>
                <a:spcPct val="35000"/>
              </a:spcAft>
              <a:defRPr/>
            </a:pPr>
            <a:r>
              <a:rPr lang="zh-CN" altLang="en-US" sz="1600" kern="0" dirty="0">
                <a:solidFill>
                  <a:prstClr val="white"/>
                </a:solidFill>
                <a:latin typeface="Calibri"/>
                <a:ea typeface="微软雅黑" pitchFamily="34" charset="-122"/>
              </a:rPr>
              <a:t> 短期（</a:t>
            </a:r>
            <a:r>
              <a:rPr lang="en-US" altLang="zh-CN" sz="1600" kern="0" dirty="0">
                <a:solidFill>
                  <a:prstClr val="white"/>
                </a:solidFill>
                <a:latin typeface="Calibri"/>
                <a:ea typeface="微软雅黑" pitchFamily="34" charset="-122"/>
              </a:rPr>
              <a:t>3</a:t>
            </a:r>
            <a:r>
              <a:rPr lang="zh-CN" altLang="en-US" sz="1600" kern="0" dirty="0">
                <a:solidFill>
                  <a:prstClr val="white"/>
                </a:solidFill>
                <a:latin typeface="Calibri"/>
                <a:ea typeface="微软雅黑" pitchFamily="34" charset="-122"/>
              </a:rPr>
              <a:t>年）</a:t>
            </a:r>
          </a:p>
        </p:txBody>
      </p:sp>
      <p:sp>
        <p:nvSpPr>
          <p:cNvPr id="36" name="任意多边形 35"/>
          <p:cNvSpPr/>
          <p:nvPr/>
        </p:nvSpPr>
        <p:spPr>
          <a:xfrm>
            <a:off x="1351376" y="2094237"/>
            <a:ext cx="2404247" cy="2919989"/>
          </a:xfrm>
          <a:custGeom>
            <a:avLst/>
            <a:gdLst>
              <a:gd name="connsiteX0" fmla="*/ 0 w 1877568"/>
              <a:gd name="connsiteY0" fmla="*/ 0 h 1710248"/>
              <a:gd name="connsiteX1" fmla="*/ 1877568 w 1877568"/>
              <a:gd name="connsiteY1" fmla="*/ 0 h 1710248"/>
              <a:gd name="connsiteX2" fmla="*/ 1877568 w 1877568"/>
              <a:gd name="connsiteY2" fmla="*/ 1710248 h 1710248"/>
              <a:gd name="connsiteX3" fmla="*/ 0 w 1877568"/>
              <a:gd name="connsiteY3" fmla="*/ 1710248 h 1710248"/>
              <a:gd name="connsiteX4" fmla="*/ 0 w 1877568"/>
              <a:gd name="connsiteY4" fmla="*/ 0 h 171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68" h="1710248">
                <a:moveTo>
                  <a:pt x="0" y="0"/>
                </a:moveTo>
                <a:lnTo>
                  <a:pt x="1877568" y="0"/>
                </a:lnTo>
                <a:lnTo>
                  <a:pt x="1877568" y="1710248"/>
                </a:lnTo>
                <a:lnTo>
                  <a:pt x="0" y="1710248"/>
                </a:lnTo>
                <a:lnTo>
                  <a:pt x="0" y="0"/>
                </a:lnTo>
                <a:close/>
              </a:path>
            </a:pathLst>
          </a:custGeom>
          <a:solidFill>
            <a:sysClr val="window" lastClr="FFFFFF">
              <a:hueOff val="0"/>
              <a:satOff val="0"/>
              <a:lumOff val="0"/>
              <a:alphaOff val="0"/>
            </a:sysClr>
          </a:solidFill>
          <a:ln w="25400" cap="flat" cmpd="sng" algn="ctr">
            <a:solidFill>
              <a:srgbClr val="00B0F0"/>
            </a:solidFill>
            <a:prstDash val="solid"/>
          </a:ln>
          <a:effectLst>
            <a:outerShdw blurRad="50800" dist="38100" dir="8100000" sx="106000" sy="106000" algn="tr" rotWithShape="0">
              <a:prstClr val="black">
                <a:alpha val="12000"/>
              </a:prstClr>
            </a:outerShdw>
          </a:effectLst>
          <a:scene3d>
            <a:camera prst="orthographicFront"/>
            <a:lightRig rig="balanced" dir="t"/>
          </a:scene3d>
          <a:sp3d extrusionH="76200">
            <a:extrusionClr>
              <a:srgbClr val="295AA6"/>
            </a:extrusionClr>
            <a:contourClr>
              <a:sysClr val="windowText" lastClr="000000"/>
            </a:contourClr>
          </a:sp3d>
        </p:spPr>
        <p:txBody>
          <a:bodyPr lIns="190500" tIns="190500" rIns="190500" bIns="190500" spcCol="1270"/>
          <a:lstStyle/>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综合管理上</a:t>
            </a:r>
            <a:endParaRPr lang="en-US" altLang="zh-CN" kern="0" dirty="0">
              <a:solidFill>
                <a:prstClr val="black">
                  <a:hueOff val="0"/>
                  <a:satOff val="0"/>
                  <a:lumOff val="0"/>
                  <a:alphaOff val="0"/>
                </a:prstClr>
              </a:solidFill>
              <a:latin typeface="Calibri"/>
              <a:ea typeface="微软雅黑" pitchFamily="34" charset="-122"/>
            </a:endParaRPr>
          </a:p>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能独当一面</a:t>
            </a:r>
            <a:endParaRPr lang="en-US" altLang="zh-CN" kern="0" dirty="0">
              <a:solidFill>
                <a:prstClr val="black">
                  <a:hueOff val="0"/>
                  <a:satOff val="0"/>
                  <a:lumOff val="0"/>
                  <a:alphaOff val="0"/>
                </a:prstClr>
              </a:solidFill>
              <a:latin typeface="Calibri"/>
              <a:ea typeface="微软雅黑" pitchFamily="34" charset="-122"/>
            </a:endParaRPr>
          </a:p>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部门骨干</a:t>
            </a:r>
          </a:p>
        </p:txBody>
      </p:sp>
      <p:sp>
        <p:nvSpPr>
          <p:cNvPr id="37" name="任意多边形 36"/>
          <p:cNvSpPr/>
          <p:nvPr/>
        </p:nvSpPr>
        <p:spPr>
          <a:xfrm>
            <a:off x="3707173" y="1506033"/>
            <a:ext cx="5401750" cy="1515800"/>
          </a:xfrm>
          <a:custGeom>
            <a:avLst/>
            <a:gdLst>
              <a:gd name="connsiteX0" fmla="*/ 0 w 4218432"/>
              <a:gd name="connsiteY0" fmla="*/ 221952 h 887809"/>
              <a:gd name="connsiteX1" fmla="*/ 3774528 w 4218432"/>
              <a:gd name="connsiteY1" fmla="*/ 221952 h 887809"/>
              <a:gd name="connsiteX2" fmla="*/ 3774528 w 4218432"/>
              <a:gd name="connsiteY2" fmla="*/ 0 h 887809"/>
              <a:gd name="connsiteX3" fmla="*/ 4218432 w 4218432"/>
              <a:gd name="connsiteY3" fmla="*/ 443905 h 887809"/>
              <a:gd name="connsiteX4" fmla="*/ 3774528 w 4218432"/>
              <a:gd name="connsiteY4" fmla="*/ 887809 h 887809"/>
              <a:gd name="connsiteX5" fmla="*/ 3774528 w 4218432"/>
              <a:gd name="connsiteY5" fmla="*/ 665857 h 887809"/>
              <a:gd name="connsiteX6" fmla="*/ 0 w 4218432"/>
              <a:gd name="connsiteY6" fmla="*/ 665857 h 887809"/>
              <a:gd name="connsiteX7" fmla="*/ 0 w 4218432"/>
              <a:gd name="connsiteY7" fmla="*/ 221952 h 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8432" h="887809">
                <a:moveTo>
                  <a:pt x="0" y="221952"/>
                </a:moveTo>
                <a:lnTo>
                  <a:pt x="3774528" y="221952"/>
                </a:lnTo>
                <a:lnTo>
                  <a:pt x="3774528" y="0"/>
                </a:lnTo>
                <a:lnTo>
                  <a:pt x="4218432" y="443905"/>
                </a:lnTo>
                <a:lnTo>
                  <a:pt x="3774528" y="887809"/>
                </a:lnTo>
                <a:lnTo>
                  <a:pt x="3774528" y="665857"/>
                </a:lnTo>
                <a:lnTo>
                  <a:pt x="0" y="665857"/>
                </a:lnTo>
                <a:lnTo>
                  <a:pt x="0" y="221952"/>
                </a:lnTo>
                <a:close/>
              </a:path>
            </a:pathLst>
          </a:custGeom>
          <a:gradFill>
            <a:gsLst>
              <a:gs pos="0">
                <a:srgbClr val="F79646">
                  <a:lumMod val="90000"/>
                  <a:lumOff val="10000"/>
                </a:srgbClr>
              </a:gs>
              <a:gs pos="50000">
                <a:srgbClr val="F79646">
                  <a:lumMod val="70000"/>
                </a:srgbClr>
              </a:gs>
              <a:gs pos="100000">
                <a:srgbClr val="F79646">
                  <a:lumMod val="69000"/>
                </a:srgbClr>
              </a:gs>
            </a:gsLst>
            <a:lin ang="10800000" scaled="1"/>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0960" tIns="282912" rIns="475952" bIns="362892" spcCol="1270" anchor="ctr"/>
          <a:lstStyle/>
          <a:p>
            <a:pPr defTabSz="711200" fontAlgn="auto">
              <a:lnSpc>
                <a:spcPct val="90000"/>
              </a:lnSpc>
              <a:spcBef>
                <a:spcPts val="0"/>
              </a:spcBef>
              <a:spcAft>
                <a:spcPct val="35000"/>
              </a:spcAft>
              <a:defRPr/>
            </a:pPr>
            <a:r>
              <a:rPr lang="zh-CN" altLang="en-US" sz="1600" kern="0" dirty="0">
                <a:solidFill>
                  <a:prstClr val="white"/>
                </a:solidFill>
                <a:latin typeface="Calibri"/>
                <a:ea typeface="微软雅黑" pitchFamily="34" charset="-122"/>
              </a:rPr>
              <a:t> 中期（</a:t>
            </a:r>
            <a:r>
              <a:rPr lang="en-US" altLang="zh-CN" sz="1600" kern="0" dirty="0">
                <a:solidFill>
                  <a:prstClr val="white"/>
                </a:solidFill>
                <a:latin typeface="Calibri"/>
                <a:ea typeface="微软雅黑" pitchFamily="34" charset="-122"/>
              </a:rPr>
              <a:t>3-5</a:t>
            </a:r>
            <a:r>
              <a:rPr lang="zh-CN" altLang="en-US" sz="1600" kern="0" dirty="0">
                <a:solidFill>
                  <a:prstClr val="white"/>
                </a:solidFill>
                <a:latin typeface="Calibri"/>
                <a:ea typeface="微软雅黑" pitchFamily="34" charset="-122"/>
              </a:rPr>
              <a:t>年）</a:t>
            </a:r>
          </a:p>
        </p:txBody>
      </p:sp>
      <p:sp>
        <p:nvSpPr>
          <p:cNvPr id="38" name="任意多边形 37"/>
          <p:cNvSpPr/>
          <p:nvPr/>
        </p:nvSpPr>
        <p:spPr>
          <a:xfrm>
            <a:off x="3707173" y="2671347"/>
            <a:ext cx="2404247" cy="2919989"/>
          </a:xfrm>
          <a:custGeom>
            <a:avLst/>
            <a:gdLst>
              <a:gd name="connsiteX0" fmla="*/ 0 w 1877568"/>
              <a:gd name="connsiteY0" fmla="*/ 0 h 1710248"/>
              <a:gd name="connsiteX1" fmla="*/ 1877568 w 1877568"/>
              <a:gd name="connsiteY1" fmla="*/ 0 h 1710248"/>
              <a:gd name="connsiteX2" fmla="*/ 1877568 w 1877568"/>
              <a:gd name="connsiteY2" fmla="*/ 1710248 h 1710248"/>
              <a:gd name="connsiteX3" fmla="*/ 0 w 1877568"/>
              <a:gd name="connsiteY3" fmla="*/ 1710248 h 1710248"/>
              <a:gd name="connsiteX4" fmla="*/ 0 w 1877568"/>
              <a:gd name="connsiteY4" fmla="*/ 0 h 171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68" h="1710248">
                <a:moveTo>
                  <a:pt x="0" y="0"/>
                </a:moveTo>
                <a:lnTo>
                  <a:pt x="1877568" y="0"/>
                </a:lnTo>
                <a:lnTo>
                  <a:pt x="1877568" y="1710248"/>
                </a:lnTo>
                <a:lnTo>
                  <a:pt x="0" y="1710248"/>
                </a:lnTo>
                <a:lnTo>
                  <a:pt x="0" y="0"/>
                </a:lnTo>
                <a:close/>
              </a:path>
            </a:pathLst>
          </a:custGeom>
          <a:solidFill>
            <a:sysClr val="window" lastClr="FFFFFF">
              <a:hueOff val="0"/>
              <a:satOff val="0"/>
              <a:lumOff val="0"/>
              <a:alphaOff val="0"/>
            </a:sysClr>
          </a:solidFill>
          <a:ln w="25400" cap="flat" cmpd="sng" algn="ctr">
            <a:solidFill>
              <a:srgbClr val="00B0F0"/>
            </a:solidFill>
            <a:prstDash val="solid"/>
          </a:ln>
          <a:effectLst>
            <a:outerShdw blurRad="50800" dist="38100" dir="8100000" sx="106000" sy="106000" algn="tr" rotWithShape="0">
              <a:prstClr val="black">
                <a:alpha val="12000"/>
              </a:prstClr>
            </a:outerShdw>
          </a:effectLst>
          <a:scene3d>
            <a:camera prst="orthographicFront"/>
            <a:lightRig rig="balanced" dir="t"/>
          </a:scene3d>
          <a:sp3d extrusionH="76200">
            <a:extrusionClr>
              <a:srgbClr val="295AA6"/>
            </a:extrusionClr>
            <a:contourClr>
              <a:sysClr val="windowText" lastClr="000000"/>
            </a:contourClr>
          </a:sp3d>
        </p:spPr>
        <p:txBody>
          <a:bodyPr lIns="190500" tIns="190500" rIns="190500" bIns="190500" spcCol="1270"/>
          <a:lstStyle/>
          <a:p>
            <a:pPr defTabSz="2222500" fontAlgn="auto">
              <a:lnSpc>
                <a:spcPct val="90000"/>
              </a:lnSpc>
              <a:spcBef>
                <a:spcPts val="0"/>
              </a:spcBef>
              <a:spcAft>
                <a:spcPct val="35000"/>
              </a:spcAft>
              <a:defRPr/>
            </a:pPr>
            <a:r>
              <a:rPr lang="zh-CN" altLang="en-US" kern="0" dirty="0" smtClean="0">
                <a:solidFill>
                  <a:prstClr val="black">
                    <a:hueOff val="0"/>
                    <a:satOff val="0"/>
                    <a:lumOff val="0"/>
                    <a:alphaOff val="0"/>
                  </a:prstClr>
                </a:solidFill>
                <a:latin typeface="Calibri"/>
                <a:ea typeface="微软雅黑" pitchFamily="34" charset="-122"/>
              </a:rPr>
              <a:t>专业</a:t>
            </a:r>
            <a:r>
              <a:rPr lang="zh-CN" altLang="en-US" kern="0" dirty="0">
                <a:solidFill>
                  <a:prstClr val="black">
                    <a:hueOff val="0"/>
                    <a:satOff val="0"/>
                    <a:lumOff val="0"/>
                    <a:alphaOff val="0"/>
                  </a:prstClr>
                </a:solidFill>
                <a:latin typeface="Calibri"/>
                <a:ea typeface="微软雅黑" pitchFamily="34" charset="-122"/>
              </a:rPr>
              <a:t>技能上</a:t>
            </a:r>
            <a:endParaRPr lang="en-US" altLang="zh-CN" kern="0" dirty="0">
              <a:solidFill>
                <a:prstClr val="black">
                  <a:hueOff val="0"/>
                  <a:satOff val="0"/>
                  <a:lumOff val="0"/>
                  <a:alphaOff val="0"/>
                </a:prstClr>
              </a:solidFill>
              <a:latin typeface="Calibri"/>
              <a:ea typeface="微软雅黑" pitchFamily="34" charset="-122"/>
            </a:endParaRPr>
          </a:p>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紧抓不放松</a:t>
            </a:r>
            <a:endParaRPr lang="en-US" altLang="zh-CN" kern="0" dirty="0">
              <a:solidFill>
                <a:prstClr val="black">
                  <a:hueOff val="0"/>
                  <a:satOff val="0"/>
                  <a:lumOff val="0"/>
                  <a:alphaOff val="0"/>
                </a:prstClr>
              </a:solidFill>
              <a:latin typeface="Calibri"/>
              <a:ea typeface="微软雅黑" pitchFamily="34" charset="-122"/>
            </a:endParaRPr>
          </a:p>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专业人才</a:t>
            </a:r>
            <a:endParaRPr lang="en-US" altLang="zh-CN" kern="0" dirty="0">
              <a:solidFill>
                <a:prstClr val="black">
                  <a:hueOff val="0"/>
                  <a:satOff val="0"/>
                  <a:lumOff val="0"/>
                  <a:alphaOff val="0"/>
                </a:prstClr>
              </a:solidFill>
              <a:latin typeface="Calibri"/>
              <a:ea typeface="微软雅黑" pitchFamily="34" charset="-122"/>
            </a:endParaRPr>
          </a:p>
          <a:p>
            <a:pPr defTabSz="2222500" fontAlgn="auto">
              <a:lnSpc>
                <a:spcPct val="90000"/>
              </a:lnSpc>
              <a:spcBef>
                <a:spcPts val="0"/>
              </a:spcBef>
              <a:spcAft>
                <a:spcPct val="35000"/>
              </a:spcAft>
              <a:defRPr/>
            </a:pPr>
            <a:endParaRPr lang="zh-CN" altLang="en-US" kern="0" dirty="0">
              <a:solidFill>
                <a:prstClr val="black">
                  <a:hueOff val="0"/>
                  <a:satOff val="0"/>
                  <a:lumOff val="0"/>
                  <a:alphaOff val="0"/>
                </a:prstClr>
              </a:solidFill>
              <a:latin typeface="Calibri"/>
              <a:ea typeface="微软雅黑" pitchFamily="34" charset="-122"/>
            </a:endParaRPr>
          </a:p>
        </p:txBody>
      </p:sp>
      <p:sp>
        <p:nvSpPr>
          <p:cNvPr id="39" name="任意多边形 38"/>
          <p:cNvSpPr/>
          <p:nvPr/>
        </p:nvSpPr>
        <p:spPr>
          <a:xfrm>
            <a:off x="6012160" y="2038433"/>
            <a:ext cx="2997503" cy="1515800"/>
          </a:xfrm>
          <a:custGeom>
            <a:avLst/>
            <a:gdLst>
              <a:gd name="connsiteX0" fmla="*/ 0 w 2340864"/>
              <a:gd name="connsiteY0" fmla="*/ 221952 h 887809"/>
              <a:gd name="connsiteX1" fmla="*/ 1896960 w 2340864"/>
              <a:gd name="connsiteY1" fmla="*/ 221952 h 887809"/>
              <a:gd name="connsiteX2" fmla="*/ 1896960 w 2340864"/>
              <a:gd name="connsiteY2" fmla="*/ 0 h 887809"/>
              <a:gd name="connsiteX3" fmla="*/ 2340864 w 2340864"/>
              <a:gd name="connsiteY3" fmla="*/ 443905 h 887809"/>
              <a:gd name="connsiteX4" fmla="*/ 1896960 w 2340864"/>
              <a:gd name="connsiteY4" fmla="*/ 887809 h 887809"/>
              <a:gd name="connsiteX5" fmla="*/ 1896960 w 2340864"/>
              <a:gd name="connsiteY5" fmla="*/ 665857 h 887809"/>
              <a:gd name="connsiteX6" fmla="*/ 0 w 2340864"/>
              <a:gd name="connsiteY6" fmla="*/ 665857 h 887809"/>
              <a:gd name="connsiteX7" fmla="*/ 0 w 2340864"/>
              <a:gd name="connsiteY7" fmla="*/ 221952 h 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0864" h="887809">
                <a:moveTo>
                  <a:pt x="0" y="221952"/>
                </a:moveTo>
                <a:lnTo>
                  <a:pt x="1896960" y="221952"/>
                </a:lnTo>
                <a:lnTo>
                  <a:pt x="1896960" y="0"/>
                </a:lnTo>
                <a:lnTo>
                  <a:pt x="2340864" y="443905"/>
                </a:lnTo>
                <a:lnTo>
                  <a:pt x="1896960" y="887809"/>
                </a:lnTo>
                <a:lnTo>
                  <a:pt x="1896960" y="665857"/>
                </a:lnTo>
                <a:lnTo>
                  <a:pt x="0" y="665857"/>
                </a:lnTo>
                <a:lnTo>
                  <a:pt x="0" y="221952"/>
                </a:lnTo>
                <a:close/>
              </a:path>
            </a:pathLst>
          </a:custGeom>
          <a:gradFill flip="none" rotWithShape="1">
            <a:gsLst>
              <a:gs pos="0">
                <a:srgbClr val="00B050">
                  <a:lumMod val="86000"/>
                  <a:lumOff val="14000"/>
                </a:srgbClr>
              </a:gs>
              <a:gs pos="50000">
                <a:srgbClr val="00B050">
                  <a:lumMod val="91000"/>
                </a:srgbClr>
              </a:gs>
              <a:gs pos="100000">
                <a:srgbClr val="00B050">
                  <a:lumMod val="86000"/>
                </a:srgbClr>
              </a:gs>
            </a:gsLst>
            <a:lin ang="10800000" scaled="1"/>
            <a:tileRect/>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0960" tIns="282912" rIns="475952" bIns="362892" spcCol="1270" anchor="ctr"/>
          <a:lstStyle/>
          <a:p>
            <a:pPr algn="ctr" defTabSz="711200" fontAlgn="auto">
              <a:lnSpc>
                <a:spcPct val="90000"/>
              </a:lnSpc>
              <a:spcBef>
                <a:spcPts val="0"/>
              </a:spcBef>
              <a:spcAft>
                <a:spcPct val="35000"/>
              </a:spcAft>
              <a:defRPr/>
            </a:pPr>
            <a:r>
              <a:rPr lang="zh-CN" altLang="en-US" sz="1600" kern="0" dirty="0">
                <a:solidFill>
                  <a:prstClr val="white"/>
                </a:solidFill>
                <a:latin typeface="Calibri"/>
                <a:ea typeface="微软雅黑" pitchFamily="34" charset="-122"/>
              </a:rPr>
              <a:t>长期（</a:t>
            </a:r>
            <a:r>
              <a:rPr lang="en-US" altLang="zh-CN" sz="1600" kern="0" dirty="0">
                <a:solidFill>
                  <a:prstClr val="white"/>
                </a:solidFill>
                <a:latin typeface="Calibri"/>
                <a:ea typeface="微软雅黑" pitchFamily="34" charset="-122"/>
              </a:rPr>
              <a:t>5-10</a:t>
            </a:r>
            <a:r>
              <a:rPr lang="zh-CN" altLang="en-US" sz="1600" kern="0" dirty="0">
                <a:solidFill>
                  <a:prstClr val="white"/>
                </a:solidFill>
                <a:latin typeface="Calibri"/>
                <a:ea typeface="微软雅黑" pitchFamily="34" charset="-122"/>
              </a:rPr>
              <a:t>年）</a:t>
            </a:r>
          </a:p>
        </p:txBody>
      </p:sp>
      <p:sp>
        <p:nvSpPr>
          <p:cNvPr id="40" name="任意多边形 39"/>
          <p:cNvSpPr/>
          <p:nvPr/>
        </p:nvSpPr>
        <p:spPr>
          <a:xfrm>
            <a:off x="6053325" y="3207333"/>
            <a:ext cx="2404247" cy="2877256"/>
          </a:xfrm>
          <a:custGeom>
            <a:avLst/>
            <a:gdLst>
              <a:gd name="connsiteX0" fmla="*/ 0 w 1877568"/>
              <a:gd name="connsiteY0" fmla="*/ 0 h 1685219"/>
              <a:gd name="connsiteX1" fmla="*/ 1877568 w 1877568"/>
              <a:gd name="connsiteY1" fmla="*/ 0 h 1685219"/>
              <a:gd name="connsiteX2" fmla="*/ 1877568 w 1877568"/>
              <a:gd name="connsiteY2" fmla="*/ 1685219 h 1685219"/>
              <a:gd name="connsiteX3" fmla="*/ 0 w 1877568"/>
              <a:gd name="connsiteY3" fmla="*/ 1685219 h 1685219"/>
              <a:gd name="connsiteX4" fmla="*/ 0 w 1877568"/>
              <a:gd name="connsiteY4" fmla="*/ 0 h 1685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68" h="1685219">
                <a:moveTo>
                  <a:pt x="0" y="0"/>
                </a:moveTo>
                <a:lnTo>
                  <a:pt x="1877568" y="0"/>
                </a:lnTo>
                <a:lnTo>
                  <a:pt x="1877568" y="1685219"/>
                </a:lnTo>
                <a:lnTo>
                  <a:pt x="0" y="1685219"/>
                </a:lnTo>
                <a:lnTo>
                  <a:pt x="0" y="0"/>
                </a:lnTo>
                <a:close/>
              </a:path>
            </a:pathLst>
          </a:custGeom>
          <a:solidFill>
            <a:sysClr val="window" lastClr="FFFFFF">
              <a:hueOff val="0"/>
              <a:satOff val="0"/>
              <a:lumOff val="0"/>
              <a:alphaOff val="0"/>
            </a:sysClr>
          </a:solidFill>
          <a:ln w="25400" cap="flat" cmpd="sng" algn="ctr">
            <a:solidFill>
              <a:srgbClr val="00B0F0"/>
            </a:solidFill>
            <a:prstDash val="solid"/>
          </a:ln>
          <a:effectLst>
            <a:outerShdw blurRad="50800" dist="38100" dir="8100000" sx="106000" sy="106000" algn="tr" rotWithShape="0">
              <a:prstClr val="black">
                <a:alpha val="12000"/>
              </a:prstClr>
            </a:outerShdw>
          </a:effectLst>
          <a:scene3d>
            <a:camera prst="orthographicFront"/>
            <a:lightRig rig="balanced" dir="t"/>
          </a:scene3d>
          <a:sp3d extrusionH="76200">
            <a:extrusionClr>
              <a:srgbClr val="295AA6"/>
            </a:extrusionClr>
            <a:contourClr>
              <a:sysClr val="windowText" lastClr="000000"/>
            </a:contourClr>
          </a:sp3d>
        </p:spPr>
        <p:txBody>
          <a:bodyPr lIns="190500" tIns="190500" rIns="190500" bIns="190500" spcCol="1270"/>
          <a:lstStyle/>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综合管理</a:t>
            </a:r>
            <a:endParaRPr lang="en-US" altLang="zh-CN" kern="0" dirty="0">
              <a:solidFill>
                <a:prstClr val="black">
                  <a:hueOff val="0"/>
                  <a:satOff val="0"/>
                  <a:lumOff val="0"/>
                  <a:alphaOff val="0"/>
                </a:prstClr>
              </a:solidFill>
              <a:latin typeface="Calibri"/>
              <a:ea typeface="微软雅黑" pitchFamily="34" charset="-122"/>
            </a:endParaRPr>
          </a:p>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专业技术</a:t>
            </a:r>
            <a:endParaRPr lang="en-US" altLang="zh-CN" kern="0" dirty="0">
              <a:solidFill>
                <a:prstClr val="black">
                  <a:hueOff val="0"/>
                  <a:satOff val="0"/>
                  <a:lumOff val="0"/>
                  <a:alphaOff val="0"/>
                </a:prstClr>
              </a:solidFill>
              <a:latin typeface="Calibri"/>
              <a:ea typeface="微软雅黑" pitchFamily="34" charset="-122"/>
            </a:endParaRPr>
          </a:p>
          <a:p>
            <a:pPr defTabSz="2222500" fontAlgn="auto">
              <a:lnSpc>
                <a:spcPct val="90000"/>
              </a:lnSpc>
              <a:spcBef>
                <a:spcPts val="0"/>
              </a:spcBef>
              <a:spcAft>
                <a:spcPct val="35000"/>
              </a:spcAft>
              <a:defRPr/>
            </a:pPr>
            <a:r>
              <a:rPr lang="zh-CN" altLang="en-US" kern="0" dirty="0">
                <a:solidFill>
                  <a:prstClr val="black">
                    <a:hueOff val="0"/>
                    <a:satOff val="0"/>
                    <a:lumOff val="0"/>
                    <a:alphaOff val="0"/>
                  </a:prstClr>
                </a:solidFill>
                <a:latin typeface="Calibri"/>
                <a:ea typeface="微软雅黑" pitchFamily="34" charset="-122"/>
              </a:rPr>
              <a:t>复合型人才</a:t>
            </a:r>
          </a:p>
        </p:txBody>
      </p:sp>
      <p:sp>
        <p:nvSpPr>
          <p:cNvPr id="12" name="TextBox 11"/>
          <p:cNvSpPr txBox="1"/>
          <p:nvPr/>
        </p:nvSpPr>
        <p:spPr>
          <a:xfrm>
            <a:off x="307317" y="2384317"/>
            <a:ext cx="742371" cy="1754326"/>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展望篇</a:t>
            </a:r>
            <a:endParaRPr lang="zh-CN" altLang="en-US" sz="3600" b="1" dirty="0">
              <a:latin typeface="华文行楷" panose="02010800040101010101" pitchFamily="2" charset="-122"/>
              <a:ea typeface="华文行楷" panose="02010800040101010101" pitchFamily="2" charset="-122"/>
            </a:endParaRPr>
          </a:p>
        </p:txBody>
      </p:sp>
      <p:pic>
        <p:nvPicPr>
          <p:cNvPr id="13" name="Picture 4" descr="http://imgsrc.baidu.com/forum/w%3D580/sign=e762e4503bf33a879e6d0012f65d1018/36d12f2eb9389b507d9987328435e5dde7116e6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a:stretch/>
        </p:blipFill>
        <p:spPr bwMode="auto">
          <a:xfrm>
            <a:off x="223099" y="4427713"/>
            <a:ext cx="914080" cy="586513"/>
          </a:xfrm>
          <a:prstGeom prst="rect">
            <a:avLst/>
          </a:prstGeom>
          <a:solidFill>
            <a:schemeClr val="accent2"/>
          </a:solidFill>
        </p:spPr>
      </p:pic>
      <p:pic>
        <p:nvPicPr>
          <p:cNvPr id="14" name="Picture 4" descr="http://imgsrc.baidu.com/forum/w%3D580/sign=e762e4503bf33a879e6d0012f65d1018/36d12f2eb9389b507d9987328435e5dde7116e6f.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223099" y="1386907"/>
            <a:ext cx="910809" cy="543624"/>
          </a:xfrm>
          <a:prstGeom prst="rect">
            <a:avLst/>
          </a:prstGeom>
          <a:solidFill>
            <a:schemeClr val="accent2"/>
          </a:solidFill>
        </p:spPr>
      </p:pic>
      <p:sp>
        <p:nvSpPr>
          <p:cNvPr id="15" name="圆角矩形 14"/>
          <p:cNvSpPr/>
          <p:nvPr/>
        </p:nvSpPr>
        <p:spPr>
          <a:xfrm>
            <a:off x="827585" y="256154"/>
            <a:ext cx="3024336" cy="560880"/>
          </a:xfrm>
          <a:prstGeom prst="roundRect">
            <a:avLst/>
          </a:prstGeom>
        </p:spPr>
        <p:style>
          <a:lnRef idx="1">
            <a:schemeClr val="accent5"/>
          </a:lnRef>
          <a:fillRef idx="3">
            <a:schemeClr val="accent5"/>
          </a:fillRef>
          <a:effectRef idx="2">
            <a:schemeClr val="accent5"/>
          </a:effectRef>
          <a:fontRef idx="minor">
            <a:schemeClr val="lt1"/>
          </a:fontRef>
        </p:style>
        <p:txBody>
          <a:bodyPr/>
          <a:lstStyle/>
          <a:p>
            <a:r>
              <a:rPr lang="zh-CN" altLang="en-US" sz="2800" b="1" dirty="0" smtClean="0">
                <a:solidFill>
                  <a:schemeClr val="tx1"/>
                </a:solidFill>
                <a:latin typeface="华文行楷" panose="02010800040101010101" pitchFamily="2" charset="-122"/>
                <a:ea typeface="华文行楷" panose="02010800040101010101" pitchFamily="2" charset="-122"/>
              </a:rPr>
              <a:t>        职业</a:t>
            </a:r>
            <a:r>
              <a:rPr lang="zh-CN" altLang="en-US" sz="2800" b="1" dirty="0">
                <a:solidFill>
                  <a:schemeClr val="tx1"/>
                </a:solidFill>
                <a:latin typeface="华文行楷" panose="02010800040101010101" pitchFamily="2" charset="-122"/>
                <a:ea typeface="华文行楷" panose="02010800040101010101" pitchFamily="2" charset="-122"/>
              </a:rPr>
              <a:t>规划</a:t>
            </a:r>
          </a:p>
        </p:txBody>
      </p:sp>
    </p:spTree>
    <p:extLst>
      <p:ext uri="{BB962C8B-B14F-4D97-AF65-F5344CB8AC3E}">
        <p14:creationId xmlns:p14="http://schemas.microsoft.com/office/powerpoint/2010/main" val="903186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直接连接符 16"/>
          <p:cNvSpPr>
            <a:spLocks noChangeShapeType="1"/>
          </p:cNvSpPr>
          <p:nvPr/>
        </p:nvSpPr>
        <p:spPr bwMode="auto">
          <a:xfrm rot="5400000">
            <a:off x="40747" y="406930"/>
            <a:ext cx="817033" cy="3175"/>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1" name="直接连接符 17"/>
          <p:cNvSpPr>
            <a:spLocks noChangeShapeType="1"/>
          </p:cNvSpPr>
          <p:nvPr/>
        </p:nvSpPr>
        <p:spPr bwMode="auto">
          <a:xfrm rot="5400000">
            <a:off x="270140" y="239449"/>
            <a:ext cx="480484" cy="1587"/>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3" name="图文框 15"/>
          <p:cNvSpPr>
            <a:spLocks/>
          </p:cNvSpPr>
          <p:nvPr/>
        </p:nvSpPr>
        <p:spPr bwMode="auto">
          <a:xfrm>
            <a:off x="0" y="0"/>
            <a:ext cx="9144000" cy="6858000"/>
          </a:xfrm>
          <a:custGeom>
            <a:avLst/>
            <a:gdLst/>
            <a:ahLst/>
            <a:cxnLst/>
            <a:rect l="0" t="0" r="0" b="0"/>
            <a:pathLst/>
          </a:custGeom>
          <a:solidFill>
            <a:srgbClr val="0070C0"/>
          </a:solidFill>
          <a:ln w="25400" cap="flat" cmpd="sng">
            <a:solidFill>
              <a:srgbClr val="0070C0"/>
            </a:solidFill>
            <a:round/>
            <a:headEnd/>
            <a:tailEnd/>
          </a:ln>
        </p:spPr>
        <p:txBody>
          <a:bodyPr anchor="ctr"/>
          <a:lstStyle/>
          <a:p>
            <a:endParaRPr lang="zh-CN" altLang="en-US"/>
          </a:p>
        </p:txBody>
      </p:sp>
      <p:grpSp>
        <p:nvGrpSpPr>
          <p:cNvPr id="135" name="组合 134"/>
          <p:cNvGrpSpPr>
            <a:grpSpLocks/>
          </p:cNvGrpSpPr>
          <p:nvPr/>
        </p:nvGrpSpPr>
        <p:grpSpPr bwMode="auto">
          <a:xfrm>
            <a:off x="4430713" y="577852"/>
            <a:ext cx="4246562" cy="1136649"/>
            <a:chOff x="5535558" y="1311371"/>
            <a:chExt cx="4177914" cy="853106"/>
          </a:xfrm>
        </p:grpSpPr>
        <p:sp>
          <p:nvSpPr>
            <p:cNvPr id="136" name="TextBox 135"/>
            <p:cNvSpPr txBox="1"/>
            <p:nvPr/>
          </p:nvSpPr>
          <p:spPr>
            <a:xfrm>
              <a:off x="5619897" y="1311371"/>
              <a:ext cx="4093575" cy="813390"/>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dirty="0">
                  <a:latin typeface="微软雅黑" pitchFamily="34" charset="-122"/>
                  <a:ea typeface="微软雅黑" pitchFamily="34" charset="-122"/>
                </a:rPr>
                <a:t>感谢太湖局提供广阔的平台！</a:t>
              </a:r>
            </a:p>
          </p:txBody>
        </p:sp>
        <p:cxnSp>
          <p:nvCxnSpPr>
            <p:cNvPr id="137" name="直接连接符 136"/>
            <p:cNvCxnSpPr/>
            <p:nvPr/>
          </p:nvCxnSpPr>
          <p:spPr>
            <a:xfrm>
              <a:off x="5627706" y="1743485"/>
              <a:ext cx="0" cy="4209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流程图: 联系 137"/>
            <p:cNvSpPr/>
            <p:nvPr/>
          </p:nvSpPr>
          <p:spPr>
            <a:xfrm>
              <a:off x="5535558" y="1724421"/>
              <a:ext cx="170240" cy="169985"/>
            </a:xfrm>
            <a:prstGeom prst="flowChartConnector">
              <a:avLst/>
            </a:prstGeom>
            <a:solidFill>
              <a:srgbClr val="00B0F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ndParaRPr>
            </a:p>
          </p:txBody>
        </p:sp>
        <p:cxnSp>
          <p:nvCxnSpPr>
            <p:cNvPr id="139" name="直接连接符 138"/>
            <p:cNvCxnSpPr/>
            <p:nvPr/>
          </p:nvCxnSpPr>
          <p:spPr>
            <a:xfrm>
              <a:off x="5633953" y="2151768"/>
              <a:ext cx="3201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0" name="组合 139"/>
          <p:cNvGrpSpPr>
            <a:grpSpLocks/>
          </p:cNvGrpSpPr>
          <p:nvPr/>
        </p:nvGrpSpPr>
        <p:grpSpPr bwMode="auto">
          <a:xfrm>
            <a:off x="5148263" y="1864785"/>
            <a:ext cx="3529012" cy="1136649"/>
            <a:chOff x="5535558" y="1311371"/>
            <a:chExt cx="3314987" cy="853106"/>
          </a:xfrm>
        </p:grpSpPr>
        <p:sp>
          <p:nvSpPr>
            <p:cNvPr id="141" name="TextBox 140"/>
            <p:cNvSpPr txBox="1"/>
            <p:nvPr/>
          </p:nvSpPr>
          <p:spPr>
            <a:xfrm>
              <a:off x="5619066" y="1311371"/>
              <a:ext cx="3231479" cy="841986"/>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dirty="0" smtClean="0">
                  <a:latin typeface="微软雅黑" pitchFamily="34" charset="-122"/>
                  <a:ea typeface="微软雅黑" pitchFamily="34" charset="-122"/>
                </a:rPr>
                <a:t>感谢中心领导</a:t>
              </a:r>
              <a:r>
                <a:rPr lang="zh-CN" altLang="en-US" sz="2400" b="1" dirty="0">
                  <a:latin typeface="微软雅黑" pitchFamily="34" charset="-122"/>
                  <a:ea typeface="微软雅黑" pitchFamily="34" charset="-122"/>
                </a:rPr>
                <a:t>的培养！</a:t>
              </a:r>
            </a:p>
          </p:txBody>
        </p:sp>
        <p:cxnSp>
          <p:nvCxnSpPr>
            <p:cNvPr id="142" name="直接连接符 141"/>
            <p:cNvCxnSpPr/>
            <p:nvPr/>
          </p:nvCxnSpPr>
          <p:spPr>
            <a:xfrm>
              <a:off x="5626522" y="1743485"/>
              <a:ext cx="0" cy="42099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流程图: 联系 142"/>
            <p:cNvSpPr/>
            <p:nvPr/>
          </p:nvSpPr>
          <p:spPr>
            <a:xfrm>
              <a:off x="5535558" y="1724421"/>
              <a:ext cx="169999" cy="169985"/>
            </a:xfrm>
            <a:prstGeom prst="flowChartConnector">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ndParaRPr>
            </a:p>
          </p:txBody>
        </p:sp>
        <p:cxnSp>
          <p:nvCxnSpPr>
            <p:cNvPr id="144" name="直接连接符 143"/>
            <p:cNvCxnSpPr/>
            <p:nvPr/>
          </p:nvCxnSpPr>
          <p:spPr>
            <a:xfrm>
              <a:off x="5632487" y="2148590"/>
              <a:ext cx="3221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5" name="组合 144"/>
          <p:cNvGrpSpPr>
            <a:grpSpLocks/>
          </p:cNvGrpSpPr>
          <p:nvPr/>
        </p:nvGrpSpPr>
        <p:grpSpPr bwMode="auto">
          <a:xfrm>
            <a:off x="5453063" y="3194052"/>
            <a:ext cx="3224212" cy="1136649"/>
            <a:chOff x="5535557" y="1311371"/>
            <a:chExt cx="2317028" cy="853106"/>
          </a:xfrm>
        </p:grpSpPr>
        <p:sp>
          <p:nvSpPr>
            <p:cNvPr id="146" name="TextBox 145"/>
            <p:cNvSpPr txBox="1"/>
            <p:nvPr/>
          </p:nvSpPr>
          <p:spPr>
            <a:xfrm>
              <a:off x="5619979" y="1311371"/>
              <a:ext cx="2232606" cy="841986"/>
            </a:xfrm>
            <a:prstGeom prst="roundRect">
              <a:avLst>
                <a:gd name="adj" fmla="val 8176"/>
              </a:avLst>
            </a:prstGeom>
            <a:solidFill>
              <a:schemeClr val="bg1"/>
            </a:solidFill>
            <a:ln w="19050">
              <a:solidFill>
                <a:schemeClr val="bg1">
                  <a:lumMod val="65000"/>
                </a:schemeClr>
              </a:solidFill>
            </a:ln>
          </p:spPr>
          <p:txBody>
            <a:bodyPr wrap="none" anchor="ctr"/>
            <a:lstStyle/>
            <a:p>
              <a:pPr algn="ctr">
                <a:defRPr/>
              </a:pPr>
              <a:r>
                <a:rPr lang="zh-CN" altLang="en-US" sz="2400" b="1" dirty="0">
                  <a:latin typeface="微软雅黑" pitchFamily="34" charset="-122"/>
                  <a:ea typeface="微软雅黑" pitchFamily="34" charset="-122"/>
                </a:rPr>
                <a:t>感谢导师悉心的指导！</a:t>
              </a:r>
            </a:p>
          </p:txBody>
        </p:sp>
        <p:cxnSp>
          <p:nvCxnSpPr>
            <p:cNvPr id="147" name="直接连接符 146"/>
            <p:cNvCxnSpPr/>
            <p:nvPr/>
          </p:nvCxnSpPr>
          <p:spPr>
            <a:xfrm>
              <a:off x="5625682" y="1743485"/>
              <a:ext cx="0" cy="42099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流程图: 联系 147"/>
            <p:cNvSpPr/>
            <p:nvPr/>
          </p:nvSpPr>
          <p:spPr>
            <a:xfrm>
              <a:off x="5535557" y="1724421"/>
              <a:ext cx="128914" cy="169985"/>
            </a:xfrm>
            <a:prstGeom prst="flowChartConnector">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ndParaRPr>
            </a:p>
          </p:txBody>
        </p:sp>
        <p:cxnSp>
          <p:nvCxnSpPr>
            <p:cNvPr id="149" name="直接连接符 148"/>
            <p:cNvCxnSpPr/>
            <p:nvPr/>
          </p:nvCxnSpPr>
          <p:spPr>
            <a:xfrm>
              <a:off x="5632527" y="2148590"/>
              <a:ext cx="321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0" name="组合 149"/>
          <p:cNvGrpSpPr>
            <a:grpSpLocks/>
          </p:cNvGrpSpPr>
          <p:nvPr/>
        </p:nvGrpSpPr>
        <p:grpSpPr bwMode="auto">
          <a:xfrm>
            <a:off x="5846763" y="4599518"/>
            <a:ext cx="2830512" cy="1104900"/>
            <a:chOff x="5618918" y="1335201"/>
            <a:chExt cx="2288150" cy="829276"/>
          </a:xfrm>
        </p:grpSpPr>
        <p:sp>
          <p:nvSpPr>
            <p:cNvPr id="151" name="TextBox 150"/>
            <p:cNvSpPr txBox="1"/>
            <p:nvPr/>
          </p:nvSpPr>
          <p:spPr>
            <a:xfrm>
              <a:off x="5675384" y="1335201"/>
              <a:ext cx="2231684" cy="829276"/>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dirty="0">
                  <a:latin typeface="微软雅黑" pitchFamily="34" charset="-122"/>
                  <a:ea typeface="微软雅黑" pitchFamily="34" charset="-122"/>
                </a:rPr>
                <a:t>  感谢同事的关心！</a:t>
              </a:r>
            </a:p>
          </p:txBody>
        </p:sp>
        <p:cxnSp>
          <p:nvCxnSpPr>
            <p:cNvPr id="152" name="直接连接符 151"/>
            <p:cNvCxnSpPr/>
            <p:nvPr/>
          </p:nvCxnSpPr>
          <p:spPr>
            <a:xfrm>
              <a:off x="5626618" y="1743484"/>
              <a:ext cx="0" cy="42099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3" name="流程图: 联系 152"/>
            <p:cNvSpPr/>
            <p:nvPr/>
          </p:nvSpPr>
          <p:spPr>
            <a:xfrm>
              <a:off x="5618918" y="1945243"/>
              <a:ext cx="127048" cy="169985"/>
            </a:xfrm>
            <a:prstGeom prst="flowChartConnector">
              <a:avLst/>
            </a:prstGeom>
            <a:solidFill>
              <a:schemeClr val="accent2">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ndParaRPr>
            </a:p>
          </p:txBody>
        </p:sp>
        <p:cxnSp>
          <p:nvCxnSpPr>
            <p:cNvPr id="154" name="直接连接符 153"/>
            <p:cNvCxnSpPr/>
            <p:nvPr/>
          </p:nvCxnSpPr>
          <p:spPr>
            <a:xfrm>
              <a:off x="5633034" y="2148590"/>
              <a:ext cx="3208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9" name="组合 12"/>
          <p:cNvGrpSpPr>
            <a:grpSpLocks/>
          </p:cNvGrpSpPr>
          <p:nvPr/>
        </p:nvGrpSpPr>
        <p:grpSpPr bwMode="auto">
          <a:xfrm>
            <a:off x="594388" y="1052615"/>
            <a:ext cx="3312368" cy="4359703"/>
            <a:chOff x="7550150" y="2126463"/>
            <a:chExt cx="3168650" cy="4231475"/>
          </a:xfrm>
        </p:grpSpPr>
        <p:pic>
          <p:nvPicPr>
            <p:cNvPr id="130" name="Picture 6" descr="C:\Users\user\Desktop\漂亮的小孩子 拷贝.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50" y="2133207"/>
              <a:ext cx="3168650" cy="42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图片 17"/>
            <p:cNvPicPr>
              <a:picLocks noChangeAspect="1"/>
            </p:cNvPicPr>
            <p:nvPr/>
          </p:nvPicPr>
          <p:blipFill>
            <a:blip r:embed="rId4">
              <a:extLst>
                <a:ext uri="{28A0092B-C50C-407E-A947-70E740481C1C}">
                  <a14:useLocalDpi xmlns:a14="http://schemas.microsoft.com/office/drawing/2010/main" val="0"/>
                </a:ext>
              </a:extLst>
            </a:blip>
            <a:srcRect l="10794" t="-308" r="14764" b="10170"/>
            <a:stretch>
              <a:fillRect/>
            </a:stretch>
          </p:blipFill>
          <p:spPr bwMode="auto">
            <a:xfrm>
              <a:off x="7765576" y="2126463"/>
              <a:ext cx="2729552" cy="423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344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ppt_x"/>
                                          </p:val>
                                        </p:tav>
                                        <p:tav tm="100000">
                                          <p:val>
                                            <p:strVal val="#ppt_x"/>
                                          </p:val>
                                        </p:tav>
                                      </p:tavLst>
                                    </p:anim>
                                    <p:anim calcmode="lin" valueType="num">
                                      <p:cBhvr additive="base">
                                        <p:cTn id="8" dur="500" fill="hold"/>
                                        <p:tgtEl>
                                          <p:spTgt spid="1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0"/>
                                        </p:tgtEl>
                                        <p:attrNameLst>
                                          <p:attrName>style.visibility</p:attrName>
                                        </p:attrNameLst>
                                      </p:cBhvr>
                                      <p:to>
                                        <p:strVal val="visible"/>
                                      </p:to>
                                    </p:set>
                                    <p:anim calcmode="lin" valueType="num">
                                      <p:cBhvr additive="base">
                                        <p:cTn id="12" dur="500" fill="hold"/>
                                        <p:tgtEl>
                                          <p:spTgt spid="140"/>
                                        </p:tgtEl>
                                        <p:attrNameLst>
                                          <p:attrName>ppt_x</p:attrName>
                                        </p:attrNameLst>
                                      </p:cBhvr>
                                      <p:tavLst>
                                        <p:tav tm="0">
                                          <p:val>
                                            <p:strVal val="#ppt_x"/>
                                          </p:val>
                                        </p:tav>
                                        <p:tav tm="100000">
                                          <p:val>
                                            <p:strVal val="#ppt_x"/>
                                          </p:val>
                                        </p:tav>
                                      </p:tavLst>
                                    </p:anim>
                                    <p:anim calcmode="lin" valueType="num">
                                      <p:cBhvr additive="base">
                                        <p:cTn id="13" dur="500" fill="hold"/>
                                        <p:tgtEl>
                                          <p:spTgt spid="14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45"/>
                                        </p:tgtEl>
                                        <p:attrNameLst>
                                          <p:attrName>style.visibility</p:attrName>
                                        </p:attrNameLst>
                                      </p:cBhvr>
                                      <p:to>
                                        <p:strVal val="visible"/>
                                      </p:to>
                                    </p:set>
                                    <p:anim calcmode="lin" valueType="num">
                                      <p:cBhvr additive="base">
                                        <p:cTn id="17" dur="500" fill="hold"/>
                                        <p:tgtEl>
                                          <p:spTgt spid="145"/>
                                        </p:tgtEl>
                                        <p:attrNameLst>
                                          <p:attrName>ppt_x</p:attrName>
                                        </p:attrNameLst>
                                      </p:cBhvr>
                                      <p:tavLst>
                                        <p:tav tm="0">
                                          <p:val>
                                            <p:strVal val="#ppt_x"/>
                                          </p:val>
                                        </p:tav>
                                        <p:tav tm="100000">
                                          <p:val>
                                            <p:strVal val="#ppt_x"/>
                                          </p:val>
                                        </p:tav>
                                      </p:tavLst>
                                    </p:anim>
                                    <p:anim calcmode="lin" valueType="num">
                                      <p:cBhvr additive="base">
                                        <p:cTn id="18" dur="500" fill="hold"/>
                                        <p:tgtEl>
                                          <p:spTgt spid="14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50"/>
                                        </p:tgtEl>
                                        <p:attrNameLst>
                                          <p:attrName>style.visibility</p:attrName>
                                        </p:attrNameLst>
                                      </p:cBhvr>
                                      <p:to>
                                        <p:strVal val="visible"/>
                                      </p:to>
                                    </p:set>
                                    <p:anim calcmode="lin" valueType="num">
                                      <p:cBhvr additive="base">
                                        <p:cTn id="22" dur="500" fill="hold"/>
                                        <p:tgtEl>
                                          <p:spTgt spid="150"/>
                                        </p:tgtEl>
                                        <p:attrNameLst>
                                          <p:attrName>ppt_x</p:attrName>
                                        </p:attrNameLst>
                                      </p:cBhvr>
                                      <p:tavLst>
                                        <p:tav tm="0">
                                          <p:val>
                                            <p:strVal val="#ppt_x"/>
                                          </p:val>
                                        </p:tav>
                                        <p:tav tm="100000">
                                          <p:val>
                                            <p:strVal val="#ppt_x"/>
                                          </p:val>
                                        </p:tav>
                                      </p:tavLst>
                                    </p:anim>
                                    <p:anim calcmode="lin" valueType="num">
                                      <p:cBhvr additive="base">
                                        <p:cTn id="23"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337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2068</TotalTime>
  <Words>1492</Words>
  <Application>Microsoft Office PowerPoint</Application>
  <PresentationFormat>全屏显示(4:3)</PresentationFormat>
  <Paragraphs>84</Paragraphs>
  <Slides>10</Slides>
  <Notes>10</Notes>
  <HiddenSlides>0</HiddenSlides>
  <MMClips>0</MMClips>
  <ScaleCrop>false</ScaleCrop>
  <HeadingPairs>
    <vt:vector size="4" baseType="variant">
      <vt:variant>
        <vt:lpstr>主题</vt:lpstr>
      </vt:variant>
      <vt:variant>
        <vt:i4>3</vt:i4>
      </vt:variant>
      <vt:variant>
        <vt:lpstr>幻灯片标题</vt:lpstr>
      </vt:variant>
      <vt:variant>
        <vt:i4>10</vt:i4>
      </vt:variant>
    </vt:vector>
  </HeadingPairs>
  <TitlesOfParts>
    <vt:vector size="13" baseType="lpstr">
      <vt:lpstr>Office 主题</vt:lpstr>
      <vt:lpstr>1_Office 主题</vt:lpstr>
      <vt:lpstr>2_Office 主题</vt:lpstr>
      <vt:lpstr>2015新进人员成果交流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系统迷</cp:lastModifiedBy>
  <cp:revision>96</cp:revision>
  <dcterms:created xsi:type="dcterms:W3CDTF">2015-07-27T07:45:58Z</dcterms:created>
  <dcterms:modified xsi:type="dcterms:W3CDTF">2016-08-15T02:53:08Z</dcterms:modified>
</cp:coreProperties>
</file>