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73" r:id="rId4"/>
    <p:sldId id="277" r:id="rId5"/>
    <p:sldId id="259" r:id="rId6"/>
    <p:sldId id="260" r:id="rId7"/>
    <p:sldId id="278" r:id="rId8"/>
    <p:sldId id="271" r:id="rId9"/>
    <p:sldId id="263" r:id="rId10"/>
    <p:sldId id="264" r:id="rId11"/>
    <p:sldId id="265" r:id="rId12"/>
    <p:sldId id="270" r:id="rId13"/>
  </p:sldIdLst>
  <p:sldSz cx="12192000" cy="6858000"/>
  <p:notesSz cx="6858000" cy="9144000"/>
  <p:embeddedFontLst>
    <p:embeddedFont>
      <p:font typeface="Calibri" pitchFamily="34" charset="0"/>
      <p:regular r:id="rId15"/>
      <p:bold r:id="rId16"/>
      <p:italic r:id="rId17"/>
      <p:boldItalic r:id="rId18"/>
    </p:embeddedFont>
    <p:embeddedFont>
      <p:font typeface="微软雅黑" pitchFamily="34" charset="-122"/>
      <p:regular r:id="rId19"/>
      <p:bold r:id="rId20"/>
    </p:embeddedFont>
    <p:embeddedFont>
      <p:font typeface="华文行楷" pitchFamily="2" charset="-122"/>
      <p:regular r:id="rId21"/>
    </p:embeddedFont>
    <p:embeddedFont>
      <p:font typeface="Calibri Light" pitchFamily="34" charset="0"/>
      <p:regular r:id="rId22"/>
      <p:italic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35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093"/>
    <a:srgbClr val="10335D"/>
    <a:srgbClr val="0E1F33"/>
    <a:srgbClr val="E696B4"/>
    <a:srgbClr val="DDE5AC"/>
    <a:srgbClr val="E995BA"/>
    <a:srgbClr val="E88394"/>
    <a:srgbClr val="F2AFAD"/>
    <a:srgbClr val="DB3F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3656" autoAdjust="0"/>
  </p:normalViewPr>
  <p:slideViewPr>
    <p:cSldViewPr snapToGrid="0" showGuides="1">
      <p:cViewPr varScale="1">
        <p:scale>
          <a:sx n="114" d="100"/>
          <a:sy n="114" d="100"/>
        </p:scale>
        <p:origin x="-414" y="324"/>
      </p:cViewPr>
      <p:guideLst>
        <p:guide orient="horz" pos="2160"/>
        <p:guide pos="3840"/>
        <p:guide pos="35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EA5E5-5803-4090-92D1-66E6EB04F020}" type="datetimeFigureOut">
              <a:rPr lang="zh-CN" altLang="en-US" smtClean="0"/>
              <a:t>2016/8/15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0A623-160D-4088-B501-F40A6BBDAD59}" type="slidenum">
              <a:rPr lang="zh-CN" altLang="en-US" smtClean="0"/>
              <a:t>‹#›</a:t>
            </a:fld>
            <a:endParaRPr lang="zh-CN" altLang="en-US"/>
          </a:p>
        </p:txBody>
      </p:sp>
    </p:spTree>
    <p:extLst>
      <p:ext uri="{BB962C8B-B14F-4D97-AF65-F5344CB8AC3E}">
        <p14:creationId xmlns:p14="http://schemas.microsoft.com/office/powerpoint/2010/main" val="45539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E0A623-160D-4088-B501-F40A6BBDAD59}" type="slidenum">
              <a:rPr lang="zh-CN" altLang="en-US" smtClean="0"/>
              <a:t>1</a:t>
            </a:fld>
            <a:endParaRPr lang="zh-CN" altLang="en-US"/>
          </a:p>
        </p:txBody>
      </p:sp>
    </p:spTree>
    <p:extLst>
      <p:ext uri="{BB962C8B-B14F-4D97-AF65-F5344CB8AC3E}">
        <p14:creationId xmlns:p14="http://schemas.microsoft.com/office/powerpoint/2010/main" val="356473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积极参与工作，准时完成任务，是一切的落脚点和根本。</a:t>
            </a:r>
          </a:p>
          <a:p>
            <a:r>
              <a:rPr lang="zh-CN" altLang="zh-CN" sz="1200" kern="1200" dirty="0" smtClean="0">
                <a:solidFill>
                  <a:schemeClr val="tx1"/>
                </a:solidFill>
                <a:effectLst/>
                <a:latin typeface="+mn-lt"/>
                <a:ea typeface="+mn-ea"/>
                <a:cs typeface="+mn-cs"/>
              </a:rPr>
              <a:t>工作以来，我有幸参与了几大审计项目，收获颇多。第一，参与基建审计。我参与了太湖流域水环境监测中心实验室建设项目竣工决算审计、太湖局重要信息系统安全等级保护项目竣工决算审计。在这些项目中，我作为审计联络员跟踪负责。我陪同事务所相关人员到实地查看财务和工程施工等相关资料，并且实地检查了工程情况。第二，参与经济责任审计。我参与了对苏州培训中心领导的任中经济责任审计、对苏州管理局负责人的离任审计和对太湖局负责人的离任审计。在这些项目中，我积极配合事务所审计人员沟通所需查看的资料，协助其整理审计材料，对发现的疑问及时进行双向沟通和协调。同时，我也认真查看财务凭证和账簿，发现异常及时提出。并且我及时回顾以前所学的知识，力求破解疑惑并且温故而知新。审计完成后，我协助领导出具审计意见，督促被审单位及时落实整改情况。</a:t>
            </a:r>
          </a:p>
          <a:p>
            <a:r>
              <a:rPr lang="zh-CN" altLang="zh-CN" sz="1200" kern="1200" dirty="0" smtClean="0">
                <a:solidFill>
                  <a:schemeClr val="tx1"/>
                </a:solidFill>
                <a:effectLst/>
                <a:latin typeface="+mn-lt"/>
                <a:ea typeface="+mn-ea"/>
                <a:cs typeface="+mn-cs"/>
              </a:rPr>
              <a:t>同时，我还积极配合外来审计。在去年审计署驻上海特派办对太湖局水环境污染治理的审计和检查中，我积极履行协调职责，确保了此次检查的顺利进行。此外，我也参与了太湖局</a:t>
            </a:r>
            <a:r>
              <a:rPr lang="en-US" altLang="zh-CN" sz="1200" kern="1200" dirty="0" smtClean="0">
                <a:solidFill>
                  <a:schemeClr val="tx1"/>
                </a:solidFill>
                <a:effectLst/>
                <a:latin typeface="+mn-lt"/>
                <a:ea typeface="+mn-ea"/>
                <a:cs typeface="+mn-cs"/>
              </a:rPr>
              <a:t>2015</a:t>
            </a:r>
            <a:r>
              <a:rPr lang="zh-CN" altLang="zh-CN" sz="1200" kern="1200" dirty="0" smtClean="0">
                <a:solidFill>
                  <a:schemeClr val="tx1"/>
                </a:solidFill>
                <a:effectLst/>
                <a:latin typeface="+mn-lt"/>
                <a:ea typeface="+mn-ea"/>
                <a:cs typeface="+mn-cs"/>
              </a:rPr>
              <a:t>年年度联合大检查。这次的工作进一步增强了我发现问题的能力和沟通协调的能力。</a:t>
            </a:r>
          </a:p>
          <a:p>
            <a:endParaRPr lang="zh-CN" altLang="en-US" dirty="0"/>
          </a:p>
        </p:txBody>
      </p:sp>
      <p:sp>
        <p:nvSpPr>
          <p:cNvPr id="4" name="灯片编号占位符 3"/>
          <p:cNvSpPr>
            <a:spLocks noGrp="1"/>
          </p:cNvSpPr>
          <p:nvPr>
            <p:ph type="sldNum" sz="quarter" idx="10"/>
          </p:nvPr>
        </p:nvSpPr>
        <p:spPr/>
        <p:txBody>
          <a:bodyPr/>
          <a:lstStyle/>
          <a:p>
            <a:fld id="{89E0A623-160D-4088-B501-F40A6BBDAD59}" type="slidenum">
              <a:rPr lang="zh-CN" altLang="en-US" smtClean="0"/>
              <a:t>7</a:t>
            </a:fld>
            <a:endParaRPr lang="zh-CN" altLang="en-US"/>
          </a:p>
        </p:txBody>
      </p:sp>
    </p:spTree>
    <p:extLst>
      <p:ext uri="{BB962C8B-B14F-4D97-AF65-F5344CB8AC3E}">
        <p14:creationId xmlns:p14="http://schemas.microsoft.com/office/powerpoint/2010/main" val="375306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E9761D6-6EE2-4308-AFC2-E692591EB26C}" type="datetimeFigureOut">
              <a:rPr lang="zh-CN" altLang="en-US" smtClean="0"/>
              <a:t>2016/8/15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F5739-785A-4A7A-A39F-78177C73B7B4}" type="slidenum">
              <a:rPr lang="zh-CN" altLang="en-US" smtClean="0"/>
              <a:t>‹#›</a:t>
            </a:fld>
            <a:endParaRPr lang="zh-CN" altLang="en-US"/>
          </a:p>
        </p:txBody>
      </p:sp>
    </p:spTree>
    <p:extLst>
      <p:ext uri="{BB962C8B-B14F-4D97-AF65-F5344CB8AC3E}">
        <p14:creationId xmlns:p14="http://schemas.microsoft.com/office/powerpoint/2010/main" val="345676614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E9761D6-6EE2-4308-AFC2-E692591EB26C}" type="datetimeFigureOut">
              <a:rPr lang="zh-CN" altLang="en-US" smtClean="0"/>
              <a:t>2016/8/15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F5739-785A-4A7A-A39F-78177C73B7B4}" type="slidenum">
              <a:rPr lang="zh-CN" altLang="en-US" smtClean="0"/>
              <a:t>‹#›</a:t>
            </a:fld>
            <a:endParaRPr lang="zh-CN" altLang="en-US"/>
          </a:p>
        </p:txBody>
      </p:sp>
    </p:spTree>
    <p:extLst>
      <p:ext uri="{BB962C8B-B14F-4D97-AF65-F5344CB8AC3E}">
        <p14:creationId xmlns:p14="http://schemas.microsoft.com/office/powerpoint/2010/main" val="248025456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E9761D6-6EE2-4308-AFC2-E692591EB26C}" type="datetimeFigureOut">
              <a:rPr lang="zh-CN" altLang="en-US" smtClean="0"/>
              <a:t>2016/8/15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F5739-785A-4A7A-A39F-78177C73B7B4}" type="slidenum">
              <a:rPr lang="zh-CN" altLang="en-US" smtClean="0"/>
              <a:t>‹#›</a:t>
            </a:fld>
            <a:endParaRPr lang="zh-CN" altLang="en-US"/>
          </a:p>
        </p:txBody>
      </p:sp>
    </p:spTree>
    <p:extLst>
      <p:ext uri="{BB962C8B-B14F-4D97-AF65-F5344CB8AC3E}">
        <p14:creationId xmlns:p14="http://schemas.microsoft.com/office/powerpoint/2010/main" val="141645371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E9761D6-6EE2-4308-AFC2-E692591EB26C}" type="datetimeFigureOut">
              <a:rPr lang="zh-CN" altLang="en-US" smtClean="0"/>
              <a:t>2016/8/15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F5739-785A-4A7A-A39F-78177C73B7B4}" type="slidenum">
              <a:rPr lang="zh-CN" altLang="en-US" smtClean="0"/>
              <a:t>‹#›</a:t>
            </a:fld>
            <a:endParaRPr lang="zh-CN" altLang="en-US"/>
          </a:p>
        </p:txBody>
      </p:sp>
    </p:spTree>
    <p:extLst>
      <p:ext uri="{BB962C8B-B14F-4D97-AF65-F5344CB8AC3E}">
        <p14:creationId xmlns:p14="http://schemas.microsoft.com/office/powerpoint/2010/main" val="423276017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E9761D6-6EE2-4308-AFC2-E692591EB26C}" type="datetimeFigureOut">
              <a:rPr lang="zh-CN" altLang="en-US" smtClean="0"/>
              <a:t>2016/8/15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F1F5739-785A-4A7A-A39F-78177C73B7B4}" type="slidenum">
              <a:rPr lang="zh-CN" altLang="en-US" smtClean="0"/>
              <a:t>‹#›</a:t>
            </a:fld>
            <a:endParaRPr lang="zh-CN" altLang="en-US"/>
          </a:p>
        </p:txBody>
      </p:sp>
    </p:spTree>
    <p:extLst>
      <p:ext uri="{BB962C8B-B14F-4D97-AF65-F5344CB8AC3E}">
        <p14:creationId xmlns:p14="http://schemas.microsoft.com/office/powerpoint/2010/main" val="303798531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E9761D6-6EE2-4308-AFC2-E692591EB26C}" type="datetimeFigureOut">
              <a:rPr lang="zh-CN" altLang="en-US" smtClean="0"/>
              <a:t>2016/8/15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1F5739-785A-4A7A-A39F-78177C73B7B4}" type="slidenum">
              <a:rPr lang="zh-CN" altLang="en-US" smtClean="0"/>
              <a:t>‹#›</a:t>
            </a:fld>
            <a:endParaRPr lang="zh-CN" altLang="en-US"/>
          </a:p>
        </p:txBody>
      </p:sp>
    </p:spTree>
    <p:extLst>
      <p:ext uri="{BB962C8B-B14F-4D97-AF65-F5344CB8AC3E}">
        <p14:creationId xmlns:p14="http://schemas.microsoft.com/office/powerpoint/2010/main" val="134072445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E9761D6-6EE2-4308-AFC2-E692591EB26C}" type="datetimeFigureOut">
              <a:rPr lang="zh-CN" altLang="en-US" smtClean="0"/>
              <a:t>2016/8/15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F1F5739-785A-4A7A-A39F-78177C73B7B4}" type="slidenum">
              <a:rPr lang="zh-CN" altLang="en-US" smtClean="0"/>
              <a:t>‹#›</a:t>
            </a:fld>
            <a:endParaRPr lang="zh-CN" altLang="en-US"/>
          </a:p>
        </p:txBody>
      </p:sp>
    </p:spTree>
    <p:extLst>
      <p:ext uri="{BB962C8B-B14F-4D97-AF65-F5344CB8AC3E}">
        <p14:creationId xmlns:p14="http://schemas.microsoft.com/office/powerpoint/2010/main" val="345701005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E9761D6-6EE2-4308-AFC2-E692591EB26C}" type="datetimeFigureOut">
              <a:rPr lang="zh-CN" altLang="en-US" smtClean="0"/>
              <a:t>2016/8/15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F1F5739-785A-4A7A-A39F-78177C73B7B4}" type="slidenum">
              <a:rPr lang="zh-CN" altLang="en-US" smtClean="0"/>
              <a:t>‹#›</a:t>
            </a:fld>
            <a:endParaRPr lang="zh-CN" altLang="en-US"/>
          </a:p>
        </p:txBody>
      </p:sp>
    </p:spTree>
    <p:extLst>
      <p:ext uri="{BB962C8B-B14F-4D97-AF65-F5344CB8AC3E}">
        <p14:creationId xmlns:p14="http://schemas.microsoft.com/office/powerpoint/2010/main" val="148653293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9761D6-6EE2-4308-AFC2-E692591EB26C}" type="datetimeFigureOut">
              <a:rPr lang="zh-CN" altLang="en-US" smtClean="0"/>
              <a:t>2016/8/15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F1F5739-785A-4A7A-A39F-78177C73B7B4}"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76387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E9761D6-6EE2-4308-AFC2-E692591EB26C}" type="datetimeFigureOut">
              <a:rPr lang="zh-CN" altLang="en-US" smtClean="0"/>
              <a:t>2016/8/15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1F5739-785A-4A7A-A39F-78177C73B7B4}" type="slidenum">
              <a:rPr lang="zh-CN" altLang="en-US" smtClean="0"/>
              <a:t>‹#›</a:t>
            </a:fld>
            <a:endParaRPr lang="zh-CN" altLang="en-US"/>
          </a:p>
        </p:txBody>
      </p:sp>
    </p:spTree>
    <p:extLst>
      <p:ext uri="{BB962C8B-B14F-4D97-AF65-F5344CB8AC3E}">
        <p14:creationId xmlns:p14="http://schemas.microsoft.com/office/powerpoint/2010/main" val="147690084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E9761D6-6EE2-4308-AFC2-E692591EB26C}" type="datetimeFigureOut">
              <a:rPr lang="zh-CN" altLang="en-US" smtClean="0"/>
              <a:t>2016/8/15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F1F5739-785A-4A7A-A39F-78177C73B7B4}" type="slidenum">
              <a:rPr lang="zh-CN" altLang="en-US" smtClean="0"/>
              <a:t>‹#›</a:t>
            </a:fld>
            <a:endParaRPr lang="zh-CN" altLang="en-US"/>
          </a:p>
        </p:txBody>
      </p:sp>
    </p:spTree>
    <p:extLst>
      <p:ext uri="{BB962C8B-B14F-4D97-AF65-F5344CB8AC3E}">
        <p14:creationId xmlns:p14="http://schemas.microsoft.com/office/powerpoint/2010/main" val="368852956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761D6-6EE2-4308-AFC2-E692591EB26C}" type="datetimeFigureOut">
              <a:rPr lang="zh-CN" altLang="en-US" smtClean="0"/>
              <a:t>2016/8/15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F5739-785A-4A7A-A39F-78177C73B7B4}" type="slidenum">
              <a:rPr lang="zh-CN" altLang="en-US" smtClean="0"/>
              <a:t>‹#›</a:t>
            </a:fld>
            <a:endParaRPr lang="zh-CN" altLang="en-US"/>
          </a:p>
        </p:txBody>
      </p:sp>
      <p:pic>
        <p:nvPicPr>
          <p:cNvPr id="7" name="图片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7076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7" Type="http://schemas.microsoft.com/office/2007/relationships/hdphoto" Target="../media/hdphoto7.wdp"/><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6.wdp"/><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3.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4.wdp"/><Relationship Id="rId7"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png"/><Relationship Id="rId7"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25.png"/><Relationship Id="rId10" Type="http://schemas.openxmlformats.org/officeDocument/2006/relationships/image" Target="../media/image35.png"/><Relationship Id="rId4" Type="http://schemas.microsoft.com/office/2007/relationships/hdphoto" Target="../media/hdphoto3.wdp"/><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microsoft.com/office/2007/relationships/hdphoto" Target="../media/hdphoto3.wdp"/><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24.png"/><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25.png"/><Relationship Id="rId9" Type="http://schemas.openxmlformats.org/officeDocument/2006/relationships/image" Target="../media/image41.png"/><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63642" y="1610509"/>
            <a:ext cx="6503859" cy="10581846"/>
            <a:chOff x="163642" y="1610509"/>
            <a:chExt cx="6503859" cy="10581846"/>
          </a:xfrm>
        </p:grpSpPr>
        <p:pic>
          <p:nvPicPr>
            <p:cNvPr id="7" name="图片 6"/>
            <p:cNvPicPr>
              <a:picLocks noChangeAspect="1"/>
            </p:cNvPicPr>
            <p:nvPr/>
          </p:nvPicPr>
          <p:blipFill>
            <a:blip r:embed="rId3" cstate="email">
              <a:extLst>
                <a:ext uri="{BEBA8EAE-BF5A-486C-A8C5-ECC9F3942E4B}">
                  <a14:imgProps xmlns:a14="http://schemas.microsoft.com/office/drawing/2010/main">
                    <a14:imgLayer r:embed="rId4">
                      <a14:imgEffect>
                        <a14:saturation sat="6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518570">
              <a:off x="163642" y="1610509"/>
              <a:ext cx="6503858" cy="5588932"/>
            </a:xfrm>
            <a:prstGeom prst="rect">
              <a:avLst/>
            </a:prstGeom>
          </p:spPr>
        </p:pic>
        <p:pic>
          <p:nvPicPr>
            <p:cNvPr id="12" name="图片 11"/>
            <p:cNvPicPr>
              <a:picLocks noChangeAspect="1"/>
            </p:cNvPicPr>
            <p:nvPr/>
          </p:nvPicPr>
          <p:blipFill>
            <a:blip r:embed="rId3" cstate="email">
              <a:extLst>
                <a:ext uri="{BEBA8EAE-BF5A-486C-A8C5-ECC9F3942E4B}">
                  <a14:imgProps xmlns:a14="http://schemas.microsoft.com/office/drawing/2010/main">
                    <a14:imgLayer r:embed="rId4">
                      <a14:imgEffect>
                        <a14:saturation sat="6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21081430" flipV="1">
              <a:off x="163643" y="6603423"/>
              <a:ext cx="6503858" cy="5588932"/>
            </a:xfrm>
            <a:prstGeom prst="rect">
              <a:avLst/>
            </a:prstGeom>
          </p:spPr>
        </p:pic>
      </p:grpSp>
      <p:sp>
        <p:nvSpPr>
          <p:cNvPr id="3" name="副标题 2"/>
          <p:cNvSpPr>
            <a:spLocks noGrp="1"/>
          </p:cNvSpPr>
          <p:nvPr>
            <p:ph type="subTitle" idx="1"/>
          </p:nvPr>
        </p:nvSpPr>
        <p:spPr>
          <a:xfrm>
            <a:off x="7254455" y="4636506"/>
            <a:ext cx="3058538" cy="265694"/>
          </a:xfrm>
        </p:spPr>
        <p:txBody>
          <a:bodyPr>
            <a:normAutofit lnSpcReduction="10000"/>
          </a:bodyPr>
          <a:lstStyle/>
          <a:p>
            <a:endParaRPr lang="en-US" altLang="zh-CN" sz="1400" dirty="0" smtClean="0">
              <a:solidFill>
                <a:schemeClr val="bg1">
                  <a:lumMod val="8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ctrTitle"/>
          </p:nvPr>
        </p:nvSpPr>
        <p:spPr>
          <a:xfrm>
            <a:off x="3434957" y="609600"/>
            <a:ext cx="8290878" cy="3918057"/>
          </a:xfrm>
        </p:spPr>
        <p:txBody>
          <a:bodyPr anchor="ctr">
            <a:noAutofit/>
          </a:bodyPr>
          <a:lstStyle/>
          <a:p>
            <a:r>
              <a:rPr lang="en-US" altLang="zh-CN" sz="4800" dirty="0" smtClean="0">
                <a:solidFill>
                  <a:schemeClr val="bg1">
                    <a:lumMod val="85000"/>
                  </a:schemeClr>
                </a:solidFill>
                <a:latin typeface="方正小标宋_GBK" pitchFamily="65" charset="-122"/>
                <a:ea typeface="方正小标宋_GBK" pitchFamily="65" charset="-122"/>
              </a:rPr>
              <a:t>2015</a:t>
            </a:r>
            <a:r>
              <a:rPr lang="zh-CN" altLang="en-US" sz="4800" dirty="0" smtClean="0">
                <a:solidFill>
                  <a:schemeClr val="bg1">
                    <a:lumMod val="85000"/>
                  </a:schemeClr>
                </a:solidFill>
                <a:latin typeface="方正小标宋_GBK" pitchFamily="65" charset="-122"/>
                <a:ea typeface="方正小标宋_GBK" pitchFamily="65" charset="-122"/>
              </a:rPr>
              <a:t>年新进人员成果交流</a:t>
            </a:r>
            <a:r>
              <a:rPr lang="en-US" altLang="zh-CN" sz="4800" dirty="0" smtClean="0">
                <a:solidFill>
                  <a:schemeClr val="bg1">
                    <a:lumMod val="85000"/>
                  </a:schemeClr>
                </a:solidFill>
                <a:latin typeface="方正小标宋_GBK" pitchFamily="65" charset="-122"/>
                <a:ea typeface="方正小标宋_GBK" pitchFamily="65" charset="-122"/>
              </a:rPr>
              <a:t/>
            </a:r>
            <a:br>
              <a:rPr lang="en-US" altLang="zh-CN" sz="4800" dirty="0" smtClean="0">
                <a:solidFill>
                  <a:schemeClr val="bg1">
                    <a:lumMod val="85000"/>
                  </a:schemeClr>
                </a:solidFill>
                <a:latin typeface="方正小标宋_GBK" pitchFamily="65" charset="-122"/>
                <a:ea typeface="方正小标宋_GBK" pitchFamily="65" charset="-122"/>
              </a:rPr>
            </a:br>
            <a:r>
              <a:rPr lang="en-US" altLang="zh-CN" sz="4800" dirty="0" smtClean="0">
                <a:solidFill>
                  <a:schemeClr val="bg1">
                    <a:lumMod val="85000"/>
                  </a:schemeClr>
                </a:solidFill>
                <a:latin typeface="方正小标宋_GBK" pitchFamily="65" charset="-122"/>
                <a:ea typeface="方正小标宋_GBK" pitchFamily="65" charset="-122"/>
              </a:rPr>
              <a:t/>
            </a:r>
            <a:br>
              <a:rPr lang="en-US" altLang="zh-CN" sz="4800" dirty="0" smtClean="0">
                <a:solidFill>
                  <a:schemeClr val="bg1">
                    <a:lumMod val="85000"/>
                  </a:schemeClr>
                </a:solidFill>
                <a:latin typeface="方正小标宋_GBK" pitchFamily="65" charset="-122"/>
                <a:ea typeface="方正小标宋_GBK" pitchFamily="65" charset="-122"/>
              </a:rPr>
            </a:br>
            <a:r>
              <a:rPr lang="zh-CN" altLang="en-US" sz="3600" dirty="0" smtClean="0">
                <a:solidFill>
                  <a:schemeClr val="bg1">
                    <a:lumMod val="85000"/>
                  </a:schemeClr>
                </a:solidFill>
                <a:latin typeface="方正小标宋_GBK" pitchFamily="65" charset="-122"/>
                <a:ea typeface="方正小标宋_GBK" pitchFamily="65" charset="-122"/>
              </a:rPr>
              <a:t>财务处（审计处）陈思</a:t>
            </a:r>
            <a:endParaRPr lang="zh-CN" altLang="en-US" sz="3600" dirty="0">
              <a:solidFill>
                <a:schemeClr val="bg1">
                  <a:lumMod val="85000"/>
                </a:schemeClr>
              </a:solidFill>
              <a:latin typeface="方正小标宋_GBK" pitchFamily="65" charset="-122"/>
              <a:ea typeface="方正小标宋_GBK" pitchFamily="65" charset="-122"/>
            </a:endParaRPr>
          </a:p>
        </p:txBody>
      </p:sp>
      <p:grpSp>
        <p:nvGrpSpPr>
          <p:cNvPr id="15" name="组合 14"/>
          <p:cNvGrpSpPr/>
          <p:nvPr/>
        </p:nvGrpSpPr>
        <p:grpSpPr>
          <a:xfrm>
            <a:off x="3871406" y="4491043"/>
            <a:ext cx="525006" cy="4774706"/>
            <a:chOff x="3871406" y="4491043"/>
            <a:chExt cx="525006" cy="4774706"/>
          </a:xfrm>
        </p:grpSpPr>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871407" y="4491043"/>
              <a:ext cx="525005" cy="2387353"/>
            </a:xfrm>
            <a:prstGeom prst="rect">
              <a:avLst/>
            </a:prstGeom>
          </p:spPr>
        </p:pic>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flipV="1">
              <a:off x="3871406" y="6878396"/>
              <a:ext cx="525005" cy="2387353"/>
            </a:xfrm>
            <a:prstGeom prst="rect">
              <a:avLst/>
            </a:prstGeom>
          </p:spPr>
        </p:pic>
      </p:grpSp>
      <p:pic>
        <p:nvPicPr>
          <p:cNvPr id="16" name="图片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6293" y="1866900"/>
            <a:ext cx="610454" cy="5011496"/>
          </a:xfrm>
          <a:prstGeom prst="rect">
            <a:avLst/>
          </a:prstGeom>
        </p:spPr>
      </p:pic>
      <p:sp>
        <p:nvSpPr>
          <p:cNvPr id="17" name="椭圆 16"/>
          <p:cNvSpPr/>
          <p:nvPr/>
        </p:nvSpPr>
        <p:spPr>
          <a:xfrm flipV="1">
            <a:off x="12262607" y="808569"/>
            <a:ext cx="36000" cy="36000"/>
          </a:xfrm>
          <a:prstGeom prst="ellipse">
            <a:avLst/>
          </a:prstGeom>
          <a:solidFill>
            <a:schemeClr val="bg1">
              <a:lumMod val="75000"/>
            </a:schemeClr>
          </a:solidFill>
          <a:ln>
            <a:noFill/>
          </a:ln>
          <a:effectLst>
            <a:glow rad="127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96941" y="1830954"/>
            <a:ext cx="732864" cy="751227"/>
          </a:xfrm>
          <a:prstGeom prst="rect">
            <a:avLst/>
          </a:prstGeom>
        </p:spPr>
      </p:pic>
      <p:pic>
        <p:nvPicPr>
          <p:cNvPr id="49" name="图片 4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10899" y="1795776"/>
            <a:ext cx="627692" cy="752897"/>
          </a:xfrm>
          <a:prstGeom prst="rect">
            <a:avLst/>
          </a:prstGeom>
        </p:spPr>
      </p:pic>
      <p:pic>
        <p:nvPicPr>
          <p:cNvPr id="50" name="图片 4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06743" y="1748090"/>
            <a:ext cx="417348" cy="839705"/>
          </a:xfrm>
          <a:prstGeom prst="rect">
            <a:avLst/>
          </a:prstGeom>
        </p:spPr>
      </p:pic>
      <p:pic>
        <p:nvPicPr>
          <p:cNvPr id="52" name="图片 5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03043" y="1745115"/>
            <a:ext cx="283797" cy="779607"/>
          </a:xfrm>
          <a:prstGeom prst="rect">
            <a:avLst/>
          </a:prstGeom>
        </p:spPr>
      </p:pic>
      <p:pic>
        <p:nvPicPr>
          <p:cNvPr id="53" name="图片 5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52665" y="1664738"/>
            <a:ext cx="382291" cy="881439"/>
          </a:xfrm>
          <a:prstGeom prst="rect">
            <a:avLst/>
          </a:prstGeom>
        </p:spPr>
      </p:pic>
      <p:pic>
        <p:nvPicPr>
          <p:cNvPr id="54" name="图片 5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77811" y="1804368"/>
            <a:ext cx="737872" cy="732864"/>
          </a:xfrm>
          <a:prstGeom prst="rect">
            <a:avLst/>
          </a:prstGeom>
        </p:spPr>
      </p:pic>
      <p:pic>
        <p:nvPicPr>
          <p:cNvPr id="47" name="图片 4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913162" y="2130598"/>
            <a:ext cx="974925" cy="465761"/>
          </a:xfrm>
          <a:prstGeom prst="rect">
            <a:avLst/>
          </a:prstGeom>
        </p:spPr>
      </p:pic>
      <p:pic>
        <p:nvPicPr>
          <p:cNvPr id="55" name="图片 5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947900" y="2335923"/>
            <a:ext cx="898132" cy="550899"/>
          </a:xfrm>
          <a:prstGeom prst="rect">
            <a:avLst/>
          </a:prstGeom>
        </p:spPr>
      </p:pic>
      <p:pic>
        <p:nvPicPr>
          <p:cNvPr id="46" name="图片 4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966733" y="2349189"/>
            <a:ext cx="1019998" cy="393976"/>
          </a:xfrm>
          <a:prstGeom prst="rect">
            <a:avLst/>
          </a:prstGeom>
        </p:spPr>
      </p:pic>
      <p:pic>
        <p:nvPicPr>
          <p:cNvPr id="45" name="图片 4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425572" y="2518053"/>
            <a:ext cx="587626" cy="550899"/>
          </a:xfrm>
          <a:prstGeom prst="rect">
            <a:avLst/>
          </a:prstGeom>
        </p:spPr>
      </p:pic>
      <p:pic>
        <p:nvPicPr>
          <p:cNvPr id="51" name="图片 50"/>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692669" y="1848763"/>
            <a:ext cx="462422" cy="711162"/>
          </a:xfrm>
          <a:prstGeom prst="rect">
            <a:avLst/>
          </a:prstGeom>
        </p:spPr>
      </p:pic>
      <p:sp>
        <p:nvSpPr>
          <p:cNvPr id="58" name="椭圆 57"/>
          <p:cNvSpPr/>
          <p:nvPr/>
        </p:nvSpPr>
        <p:spPr>
          <a:xfrm flipV="1">
            <a:off x="12389607" y="1380069"/>
            <a:ext cx="36000" cy="36000"/>
          </a:xfrm>
          <a:prstGeom prst="ellipse">
            <a:avLst/>
          </a:prstGeom>
          <a:solidFill>
            <a:schemeClr val="bg1">
              <a:lumMod val="75000"/>
            </a:schemeClr>
          </a:solidFill>
          <a:ln>
            <a:noFill/>
          </a:ln>
          <a:effectLst>
            <a:glow rad="127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7773193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nodeType="withEffect">
                                      <p:stCondLst>
                                        <p:cond delay="0"/>
                                      </p:stCondLst>
                                      <p:childTnLst>
                                        <p:animRot by="120000">
                                          <p:cBhvr>
                                            <p:cTn id="6" dur="500" fill="hold">
                                              <p:stCondLst>
                                                <p:cond delay="0"/>
                                              </p:stCondLst>
                                            </p:cTn>
                                            <p:tgtEl>
                                              <p:spTgt spid="13"/>
                                            </p:tgtEl>
                                            <p:attrNameLst>
                                              <p:attrName>r</p:attrName>
                                            </p:attrNameLst>
                                          </p:cBhvr>
                                        </p:animRot>
                                        <p:animRot by="-240000">
                                          <p:cBhvr>
                                            <p:cTn id="7" dur="1000" fill="hold">
                                              <p:stCondLst>
                                                <p:cond delay="1000"/>
                                              </p:stCondLst>
                                            </p:cTn>
                                            <p:tgtEl>
                                              <p:spTgt spid="13"/>
                                            </p:tgtEl>
                                            <p:attrNameLst>
                                              <p:attrName>r</p:attrName>
                                            </p:attrNameLst>
                                          </p:cBhvr>
                                        </p:animRot>
                                        <p:animRot by="240000">
                                          <p:cBhvr>
                                            <p:cTn id="8" dur="1000" fill="hold">
                                              <p:stCondLst>
                                                <p:cond delay="2000"/>
                                              </p:stCondLst>
                                            </p:cTn>
                                            <p:tgtEl>
                                              <p:spTgt spid="13"/>
                                            </p:tgtEl>
                                            <p:attrNameLst>
                                              <p:attrName>r</p:attrName>
                                            </p:attrNameLst>
                                          </p:cBhvr>
                                        </p:animRot>
                                        <p:animRot by="-240000">
                                          <p:cBhvr>
                                            <p:cTn id="9" dur="1000" fill="hold">
                                              <p:stCondLst>
                                                <p:cond delay="3000"/>
                                              </p:stCondLst>
                                            </p:cTn>
                                            <p:tgtEl>
                                              <p:spTgt spid="13"/>
                                            </p:tgtEl>
                                            <p:attrNameLst>
                                              <p:attrName>r</p:attrName>
                                            </p:attrNameLst>
                                          </p:cBhvr>
                                        </p:animRot>
                                        <p:animRot by="120000">
                                          <p:cBhvr>
                                            <p:cTn id="10" dur="1000" fill="hold">
                                              <p:stCondLst>
                                                <p:cond delay="4000"/>
                                              </p:stCondLst>
                                            </p:cTn>
                                            <p:tgtEl>
                                              <p:spTgt spid="13"/>
                                            </p:tgtEl>
                                            <p:attrNameLst>
                                              <p:attrName>r</p:attrName>
                                            </p:attrNameLst>
                                          </p:cBhvr>
                                        </p:animRot>
                                      </p:childTnLst>
                                    </p:cTn>
                                  </p:par>
                                  <p:par>
                                    <p:cTn id="11" presetID="32" presetClass="emph" presetSubtype="0" repeatCount="2000" fill="hold" nodeType="withEffect">
                                      <p:stCondLst>
                                        <p:cond delay="250"/>
                                      </p:stCondLst>
                                      <p:childTnLst>
                                        <p:animRot by="120000">
                                          <p:cBhvr>
                                            <p:cTn id="12" dur="500" fill="hold">
                                              <p:stCondLst>
                                                <p:cond delay="0"/>
                                              </p:stCondLst>
                                            </p:cTn>
                                            <p:tgtEl>
                                              <p:spTgt spid="15"/>
                                            </p:tgtEl>
                                            <p:attrNameLst>
                                              <p:attrName>r</p:attrName>
                                            </p:attrNameLst>
                                          </p:cBhvr>
                                        </p:animRot>
                                        <p:animRot by="-240000">
                                          <p:cBhvr>
                                            <p:cTn id="13" dur="1000" fill="hold">
                                              <p:stCondLst>
                                                <p:cond delay="1000"/>
                                              </p:stCondLst>
                                            </p:cTn>
                                            <p:tgtEl>
                                              <p:spTgt spid="15"/>
                                            </p:tgtEl>
                                            <p:attrNameLst>
                                              <p:attrName>r</p:attrName>
                                            </p:attrNameLst>
                                          </p:cBhvr>
                                        </p:animRot>
                                        <p:animRot by="240000">
                                          <p:cBhvr>
                                            <p:cTn id="14" dur="1000" fill="hold">
                                              <p:stCondLst>
                                                <p:cond delay="2000"/>
                                              </p:stCondLst>
                                            </p:cTn>
                                            <p:tgtEl>
                                              <p:spTgt spid="15"/>
                                            </p:tgtEl>
                                            <p:attrNameLst>
                                              <p:attrName>r</p:attrName>
                                            </p:attrNameLst>
                                          </p:cBhvr>
                                        </p:animRot>
                                        <p:animRot by="-240000">
                                          <p:cBhvr>
                                            <p:cTn id="15" dur="1000" fill="hold">
                                              <p:stCondLst>
                                                <p:cond delay="3000"/>
                                              </p:stCondLst>
                                            </p:cTn>
                                            <p:tgtEl>
                                              <p:spTgt spid="15"/>
                                            </p:tgtEl>
                                            <p:attrNameLst>
                                              <p:attrName>r</p:attrName>
                                            </p:attrNameLst>
                                          </p:cBhvr>
                                        </p:animRot>
                                        <p:animRot by="120000">
                                          <p:cBhvr>
                                            <p:cTn id="16" dur="1000" fill="hold">
                                              <p:stCondLst>
                                                <p:cond delay="4000"/>
                                              </p:stCondLst>
                                            </p:cTn>
                                            <p:tgtEl>
                                              <p:spTgt spid="15"/>
                                            </p:tgtEl>
                                            <p:attrNameLst>
                                              <p:attrName>r</p:attrName>
                                            </p:attrNameLst>
                                          </p:cBhvr>
                                        </p:animRot>
                                      </p:childTnLst>
                                    </p:cTn>
                                  </p:par>
                                  <p:par>
                                    <p:cTn id="17" presetID="22" presetClass="entr" presetSubtype="4"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1250"/>
                                            <p:tgtEl>
                                              <p:spTgt spid="16"/>
                                            </p:tgtEl>
                                          </p:cBhvr>
                                        </p:animEffect>
                                      </p:childTnLst>
                                    </p:cTn>
                                  </p:par>
                                  <p:par>
                                    <p:cTn id="20" presetID="0" presetClass="path" presetSubtype="0" accel="50000" fill="hold" grpId="0" nodeType="withEffect" p14:presetBounceEnd="37500">
                                      <p:stCondLst>
                                        <p:cond delay="250"/>
                                      </p:stCondLst>
                                      <p:childTnLst>
                                        <p:animMotion origin="layout" path="M 0.04753 0.02801 L 0.04753 0.02847 C -0.03581 -0.01667 -0.45755 0.00972 -0.42474 0.41782 C -0.39206 0.82593 0.01406 0.68102 -0.13125 0.21042 C -0.21042 0.01644 -0.57812 0.06157 -0.69167 0.18727 " pathEditMode="relative" rAng="0" ptsTypes="AAAAA" p14:bounceEnd="37500">
                                          <p:cBhvr>
                                            <p:cTn id="21" dur="4000" fill="hold"/>
                                            <p:tgtEl>
                                              <p:spTgt spid="17"/>
                                            </p:tgtEl>
                                            <p:attrNameLst>
                                              <p:attrName>ppt_x</p:attrName>
                                              <p:attrName>ppt_y</p:attrName>
                                            </p:attrNameLst>
                                          </p:cBhvr>
                                          <p:rCtr x="-36966" y="30625"/>
                                        </p:animMotion>
                                      </p:childTnLst>
                                    </p:cTn>
                                  </p:par>
                                  <p:par>
                                    <p:cTn id="22" presetID="0" presetClass="path" presetSubtype="0" accel="50000" fill="hold" grpId="0" nodeType="withEffect" p14:presetBounceEnd="42857">
                                      <p:stCondLst>
                                        <p:cond delay="750"/>
                                      </p:stCondLst>
                                      <p:childTnLst>
                                        <p:animMotion origin="layout" path="M 0.0168 -0.03171 L 0.0168 -0.03125 C -0.06289 -0.07939 -0.46602 -0.05115 -0.43464 0.38588 C -0.40352 0.82269 -0.01524 0.6676 -0.15404 0.16366 C -0.22982 -0.04398 -0.58125 0.0044 -0.68985 0.13889 " pathEditMode="relative" rAng="0" ptsTypes="AAAAA" p14:bounceEnd="42857">
                                          <p:cBhvr>
                                            <p:cTn id="23" dur="3500" fill="hold"/>
                                            <p:tgtEl>
                                              <p:spTgt spid="58"/>
                                            </p:tgtEl>
                                            <p:attrNameLst>
                                              <p:attrName>ppt_x</p:attrName>
                                              <p:attrName>ppt_y</p:attrName>
                                            </p:attrNameLst>
                                          </p:cBhvr>
                                          <p:rCtr x="-35339" y="32801"/>
                                        </p:animMotion>
                                      </p:childTnLst>
                                    </p:cTn>
                                  </p:par>
                                  <p:par>
                                    <p:cTn id="24" presetID="10" presetClass="entr" presetSubtype="0" fill="hold" nodeType="withEffect">
                                      <p:stCondLst>
                                        <p:cond delay="400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750"/>
                                            <p:tgtEl>
                                              <p:spTgt spid="50"/>
                                            </p:tgtEl>
                                          </p:cBhvr>
                                        </p:animEffect>
                                      </p:childTnLst>
                                    </p:cTn>
                                  </p:par>
                                  <p:par>
                                    <p:cTn id="27" presetID="10" presetClass="entr" presetSubtype="0" fill="hold" nodeType="withEffect">
                                      <p:stCondLst>
                                        <p:cond delay="425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750"/>
                                            <p:tgtEl>
                                              <p:spTgt spid="52"/>
                                            </p:tgtEl>
                                          </p:cBhvr>
                                        </p:animEffect>
                                      </p:childTnLst>
                                    </p:cTn>
                                  </p:par>
                                  <p:par>
                                    <p:cTn id="30" presetID="10" presetClass="entr" presetSubtype="0" fill="hold" nodeType="withEffect">
                                      <p:stCondLst>
                                        <p:cond delay="450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750"/>
                                            <p:tgtEl>
                                              <p:spTgt spid="53"/>
                                            </p:tgtEl>
                                          </p:cBhvr>
                                        </p:animEffect>
                                      </p:childTnLst>
                                    </p:cTn>
                                  </p:par>
                                  <p:par>
                                    <p:cTn id="33" presetID="10" presetClass="entr" presetSubtype="0" fill="hold" nodeType="withEffect">
                                      <p:stCondLst>
                                        <p:cond delay="475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750"/>
                                            <p:tgtEl>
                                              <p:spTgt spid="54"/>
                                            </p:tgtEl>
                                          </p:cBhvr>
                                        </p:animEffect>
                                      </p:childTnLst>
                                    </p:cTn>
                                  </p:par>
                                  <p:par>
                                    <p:cTn id="36" presetID="10" presetClass="entr" presetSubtype="0" fill="hold" nodeType="withEffect">
                                      <p:stCondLst>
                                        <p:cond delay="500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750"/>
                                            <p:tgtEl>
                                              <p:spTgt spid="55"/>
                                            </p:tgtEl>
                                          </p:cBhvr>
                                        </p:animEffect>
                                      </p:childTnLst>
                                    </p:cTn>
                                  </p:par>
                                  <p:par>
                                    <p:cTn id="39" presetID="10" presetClass="entr" presetSubtype="0" fill="hold" nodeType="withEffect">
                                      <p:stCondLst>
                                        <p:cond delay="525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750"/>
                                            <p:tgtEl>
                                              <p:spTgt spid="47"/>
                                            </p:tgtEl>
                                          </p:cBhvr>
                                        </p:animEffect>
                                      </p:childTnLst>
                                    </p:cTn>
                                  </p:par>
                                  <p:par>
                                    <p:cTn id="42" presetID="10" presetClass="entr" presetSubtype="0" fill="hold" nodeType="withEffect">
                                      <p:stCondLst>
                                        <p:cond delay="525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750"/>
                                            <p:tgtEl>
                                              <p:spTgt spid="48"/>
                                            </p:tgtEl>
                                          </p:cBhvr>
                                        </p:animEffect>
                                      </p:childTnLst>
                                    </p:cTn>
                                  </p:par>
                                  <p:par>
                                    <p:cTn id="45" presetID="10" presetClass="entr" presetSubtype="0" fill="hold" nodeType="withEffect">
                                      <p:stCondLst>
                                        <p:cond delay="550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750"/>
                                            <p:tgtEl>
                                              <p:spTgt spid="46"/>
                                            </p:tgtEl>
                                          </p:cBhvr>
                                        </p:animEffect>
                                      </p:childTnLst>
                                    </p:cTn>
                                  </p:par>
                                  <p:par>
                                    <p:cTn id="48" presetID="10" presetClass="entr" presetSubtype="0" fill="hold" nodeType="withEffect">
                                      <p:stCondLst>
                                        <p:cond delay="575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750"/>
                                            <p:tgtEl>
                                              <p:spTgt spid="45"/>
                                            </p:tgtEl>
                                          </p:cBhvr>
                                        </p:animEffect>
                                      </p:childTnLst>
                                    </p:cTn>
                                  </p:par>
                                  <p:par>
                                    <p:cTn id="51" presetID="10" presetClass="entr" presetSubtype="0" fill="hold" nodeType="withEffect">
                                      <p:stCondLst>
                                        <p:cond delay="600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750"/>
                                            <p:tgtEl>
                                              <p:spTgt spid="49"/>
                                            </p:tgtEl>
                                          </p:cBhvr>
                                        </p:animEffect>
                                      </p:childTnLst>
                                    </p:cTn>
                                  </p:par>
                                  <p:par>
                                    <p:cTn id="54" presetID="10" presetClass="entr" presetSubtype="0" fill="hold" nodeType="withEffect">
                                      <p:stCondLst>
                                        <p:cond delay="625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750"/>
                                            <p:tgtEl>
                                              <p:spTgt spid="51"/>
                                            </p:tgtEl>
                                          </p:cBhvr>
                                        </p:animEffect>
                                      </p:childTnLst>
                                    </p:cTn>
                                  </p:par>
                                  <p:par>
                                    <p:cTn id="57" presetID="0" presetClass="path" presetSubtype="0" accel="50000" decel="50000" fill="hold" grpId="1" nodeType="withEffect">
                                      <p:stCondLst>
                                        <p:cond delay="7000"/>
                                      </p:stCondLst>
                                      <p:childTnLst>
                                        <p:animMotion origin="layout" path="M -0.69167 0.18727 L -0.69167 0.18773 C -0.59101 0.13681 -0.44153 0.13588 -0.26484 0.2338 C -0.08828 0.33125 -0.10638 0.76806 -0.30247 0.74838 C -0.46667 0.68032 -0.48919 0.33125 -0.30299 0.24097 C -0.26315 0.22431 -0.1164 0.21921 0.0625 0.31574 " pathEditMode="relative" rAng="0" ptsTypes="AAAAAA">
                                          <p:cBhvr>
                                            <p:cTn id="58" dur="2000" fill="hold"/>
                                            <p:tgtEl>
                                              <p:spTgt spid="17"/>
                                            </p:tgtEl>
                                            <p:attrNameLst>
                                              <p:attrName>ppt_x</p:attrName>
                                              <p:attrName>ppt_y</p:attrName>
                                            </p:attrNameLst>
                                          </p:cBhvr>
                                          <p:rCtr x="37708" y="26412"/>
                                        </p:animMotion>
                                      </p:childTnLst>
                                    </p:cTn>
                                  </p:par>
                                  <p:par>
                                    <p:cTn id="59" presetID="0" presetClass="path" presetSubtype="0" accel="50000" decel="50000" fill="hold" grpId="1" nodeType="withEffect">
                                      <p:stCondLst>
                                        <p:cond delay="7250"/>
                                      </p:stCondLst>
                                      <p:childTnLst>
                                        <p:animMotion origin="layout" path="M -0.68984 0.13888 C -0.57148 0.07453 -0.29844 0.11967 -0.22513 0.19722 C -0.15195 0.27453 -0.17109 0.52731 -0.25026 0.603 C -0.32969 0.6787 -0.49531 0.63657 -0.48763 0.36875 C -0.46224 0.12361 -0.35963 0.10787 -0.26302 0.09213 C -0.07148 0.1331 -0.06211 0.14259 0.01927 0.20856 " pathEditMode="relative" rAng="0" ptsTypes="AAAAAA">
                                          <p:cBhvr>
                                            <p:cTn id="60" dur="2000" fill="hold"/>
                                            <p:tgtEl>
                                              <p:spTgt spid="58"/>
                                            </p:tgtEl>
                                            <p:attrNameLst>
                                              <p:attrName>ppt_x</p:attrName>
                                              <p:attrName>ppt_y</p:attrName>
                                            </p:attrNameLst>
                                          </p:cBhvr>
                                          <p:rCtr x="35456" y="22546"/>
                                        </p:animMotion>
                                      </p:childTnLst>
                                    </p:cTn>
                                  </p:par>
                                  <p:par>
                                    <p:cTn id="61" presetID="42" presetClass="entr" presetSubtype="0" fill="hold" grpId="0" nodeType="withEffect">
                                      <p:stCondLst>
                                        <p:cond delay="775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250"/>
                                            <p:tgtEl>
                                              <p:spTgt spid="2"/>
                                            </p:tgtEl>
                                          </p:cBhvr>
                                        </p:animEffect>
                                        <p:anim calcmode="lin" valueType="num">
                                          <p:cBhvr>
                                            <p:cTn id="64" dur="1250" fill="hold"/>
                                            <p:tgtEl>
                                              <p:spTgt spid="2"/>
                                            </p:tgtEl>
                                            <p:attrNameLst>
                                              <p:attrName>ppt_x</p:attrName>
                                            </p:attrNameLst>
                                          </p:cBhvr>
                                          <p:tavLst>
                                            <p:tav tm="0">
                                              <p:val>
                                                <p:strVal val="#ppt_x"/>
                                              </p:val>
                                            </p:tav>
                                            <p:tav tm="100000">
                                              <p:val>
                                                <p:strVal val="#ppt_x"/>
                                              </p:val>
                                            </p:tav>
                                          </p:tavLst>
                                        </p:anim>
                                        <p:anim calcmode="lin" valueType="num">
                                          <p:cBhvr>
                                            <p:cTn id="65" dur="1250" fill="hold"/>
                                            <p:tgtEl>
                                              <p:spTgt spid="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nodePh="1">
                                      <p:stCondLst>
                                        <p:cond delay="8250"/>
                                      </p:stCondLst>
                                      <p:endCondLst>
                                        <p:cond evt="begin" delay="0">
                                          <p:tn val="66"/>
                                        </p:cond>
                                      </p:endCondLst>
                                      <p:childTnLst>
                                        <p:set>
                                          <p:cBhvr>
                                            <p:cTn id="67" dur="1" fill="hold">
                                              <p:stCondLst>
                                                <p:cond delay="0"/>
                                              </p:stCondLst>
                                            </p:cTn>
                                            <p:tgtEl>
                                              <p:spTgt spid="3">
                                                <p:txEl>
                                                  <p:pRg st="0" end="0"/>
                                                </p:txEl>
                                              </p:spTgt>
                                            </p:tgtEl>
                                            <p:attrNameLst>
                                              <p:attrName>style.visibility</p:attrName>
                                            </p:attrNameLst>
                                          </p:cBhvr>
                                          <p:to>
                                            <p:strVal val="visible"/>
                                          </p:to>
                                        </p:set>
                                        <p:animEffect transition="in" filter="fade">
                                          <p:cBhvr>
                                            <p:cTn id="68" dur="1250"/>
                                            <p:tgtEl>
                                              <p:spTgt spid="3">
                                                <p:txEl>
                                                  <p:pRg st="0" end="0"/>
                                                </p:txEl>
                                              </p:spTgt>
                                            </p:tgtEl>
                                          </p:cBhvr>
                                        </p:animEffect>
                                        <p:anim calcmode="lin" valueType="num">
                                          <p:cBhvr>
                                            <p:cTn id="69"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70"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7" grpId="0" animBg="1"/>
          <p:bldP spid="17" grpId="1" animBg="1"/>
          <p:bldP spid="58" grpId="0" animBg="1"/>
          <p:bldP spid="5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nodeType="withEffect">
                                      <p:stCondLst>
                                        <p:cond delay="0"/>
                                      </p:stCondLst>
                                      <p:childTnLst>
                                        <p:animRot by="120000">
                                          <p:cBhvr>
                                            <p:cTn id="6" dur="500" fill="hold">
                                              <p:stCondLst>
                                                <p:cond delay="0"/>
                                              </p:stCondLst>
                                            </p:cTn>
                                            <p:tgtEl>
                                              <p:spTgt spid="13"/>
                                            </p:tgtEl>
                                            <p:attrNameLst>
                                              <p:attrName>r</p:attrName>
                                            </p:attrNameLst>
                                          </p:cBhvr>
                                        </p:animRot>
                                        <p:animRot by="-240000">
                                          <p:cBhvr>
                                            <p:cTn id="7" dur="1000" fill="hold">
                                              <p:stCondLst>
                                                <p:cond delay="1000"/>
                                              </p:stCondLst>
                                            </p:cTn>
                                            <p:tgtEl>
                                              <p:spTgt spid="13"/>
                                            </p:tgtEl>
                                            <p:attrNameLst>
                                              <p:attrName>r</p:attrName>
                                            </p:attrNameLst>
                                          </p:cBhvr>
                                        </p:animRot>
                                        <p:animRot by="240000">
                                          <p:cBhvr>
                                            <p:cTn id="8" dur="1000" fill="hold">
                                              <p:stCondLst>
                                                <p:cond delay="2000"/>
                                              </p:stCondLst>
                                            </p:cTn>
                                            <p:tgtEl>
                                              <p:spTgt spid="13"/>
                                            </p:tgtEl>
                                            <p:attrNameLst>
                                              <p:attrName>r</p:attrName>
                                            </p:attrNameLst>
                                          </p:cBhvr>
                                        </p:animRot>
                                        <p:animRot by="-240000">
                                          <p:cBhvr>
                                            <p:cTn id="9" dur="1000" fill="hold">
                                              <p:stCondLst>
                                                <p:cond delay="3000"/>
                                              </p:stCondLst>
                                            </p:cTn>
                                            <p:tgtEl>
                                              <p:spTgt spid="13"/>
                                            </p:tgtEl>
                                            <p:attrNameLst>
                                              <p:attrName>r</p:attrName>
                                            </p:attrNameLst>
                                          </p:cBhvr>
                                        </p:animRot>
                                        <p:animRot by="120000">
                                          <p:cBhvr>
                                            <p:cTn id="10" dur="1000" fill="hold">
                                              <p:stCondLst>
                                                <p:cond delay="4000"/>
                                              </p:stCondLst>
                                            </p:cTn>
                                            <p:tgtEl>
                                              <p:spTgt spid="13"/>
                                            </p:tgtEl>
                                            <p:attrNameLst>
                                              <p:attrName>r</p:attrName>
                                            </p:attrNameLst>
                                          </p:cBhvr>
                                        </p:animRot>
                                      </p:childTnLst>
                                    </p:cTn>
                                  </p:par>
                                  <p:par>
                                    <p:cTn id="11" presetID="32" presetClass="emph" presetSubtype="0" repeatCount="2000" fill="hold" nodeType="withEffect">
                                      <p:stCondLst>
                                        <p:cond delay="250"/>
                                      </p:stCondLst>
                                      <p:childTnLst>
                                        <p:animRot by="120000">
                                          <p:cBhvr>
                                            <p:cTn id="12" dur="500" fill="hold">
                                              <p:stCondLst>
                                                <p:cond delay="0"/>
                                              </p:stCondLst>
                                            </p:cTn>
                                            <p:tgtEl>
                                              <p:spTgt spid="15"/>
                                            </p:tgtEl>
                                            <p:attrNameLst>
                                              <p:attrName>r</p:attrName>
                                            </p:attrNameLst>
                                          </p:cBhvr>
                                        </p:animRot>
                                        <p:animRot by="-240000">
                                          <p:cBhvr>
                                            <p:cTn id="13" dur="1000" fill="hold">
                                              <p:stCondLst>
                                                <p:cond delay="1000"/>
                                              </p:stCondLst>
                                            </p:cTn>
                                            <p:tgtEl>
                                              <p:spTgt spid="15"/>
                                            </p:tgtEl>
                                            <p:attrNameLst>
                                              <p:attrName>r</p:attrName>
                                            </p:attrNameLst>
                                          </p:cBhvr>
                                        </p:animRot>
                                        <p:animRot by="240000">
                                          <p:cBhvr>
                                            <p:cTn id="14" dur="1000" fill="hold">
                                              <p:stCondLst>
                                                <p:cond delay="2000"/>
                                              </p:stCondLst>
                                            </p:cTn>
                                            <p:tgtEl>
                                              <p:spTgt spid="15"/>
                                            </p:tgtEl>
                                            <p:attrNameLst>
                                              <p:attrName>r</p:attrName>
                                            </p:attrNameLst>
                                          </p:cBhvr>
                                        </p:animRot>
                                        <p:animRot by="-240000">
                                          <p:cBhvr>
                                            <p:cTn id="15" dur="1000" fill="hold">
                                              <p:stCondLst>
                                                <p:cond delay="3000"/>
                                              </p:stCondLst>
                                            </p:cTn>
                                            <p:tgtEl>
                                              <p:spTgt spid="15"/>
                                            </p:tgtEl>
                                            <p:attrNameLst>
                                              <p:attrName>r</p:attrName>
                                            </p:attrNameLst>
                                          </p:cBhvr>
                                        </p:animRot>
                                        <p:animRot by="120000">
                                          <p:cBhvr>
                                            <p:cTn id="16" dur="1000" fill="hold">
                                              <p:stCondLst>
                                                <p:cond delay="4000"/>
                                              </p:stCondLst>
                                            </p:cTn>
                                            <p:tgtEl>
                                              <p:spTgt spid="15"/>
                                            </p:tgtEl>
                                            <p:attrNameLst>
                                              <p:attrName>r</p:attrName>
                                            </p:attrNameLst>
                                          </p:cBhvr>
                                        </p:animRot>
                                      </p:childTnLst>
                                    </p:cTn>
                                  </p:par>
                                  <p:par>
                                    <p:cTn id="17" presetID="22" presetClass="entr" presetSubtype="4"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1250"/>
                                            <p:tgtEl>
                                              <p:spTgt spid="16"/>
                                            </p:tgtEl>
                                          </p:cBhvr>
                                        </p:animEffect>
                                      </p:childTnLst>
                                    </p:cTn>
                                  </p:par>
                                  <p:par>
                                    <p:cTn id="20" presetID="0" presetClass="path" presetSubtype="0" accel="50000" fill="hold" grpId="0" nodeType="withEffect">
                                      <p:stCondLst>
                                        <p:cond delay="250"/>
                                      </p:stCondLst>
                                      <p:childTnLst>
                                        <p:animMotion origin="layout" path="M 0.04753 0.02801 L 0.04753 0.02847 C -0.03581 -0.01667 -0.45755 0.00972 -0.42474 0.41782 C -0.39206 0.82593 0.01406 0.68102 -0.13125 0.21042 C -0.21042 0.01644 -0.57812 0.06157 -0.69167 0.18727 " pathEditMode="relative" rAng="0" ptsTypes="AAAAA">
                                          <p:cBhvr>
                                            <p:cTn id="21" dur="4000" fill="hold"/>
                                            <p:tgtEl>
                                              <p:spTgt spid="17"/>
                                            </p:tgtEl>
                                            <p:attrNameLst>
                                              <p:attrName>ppt_x</p:attrName>
                                              <p:attrName>ppt_y</p:attrName>
                                            </p:attrNameLst>
                                          </p:cBhvr>
                                          <p:rCtr x="-36966" y="30625"/>
                                        </p:animMotion>
                                      </p:childTnLst>
                                    </p:cTn>
                                  </p:par>
                                  <p:par>
                                    <p:cTn id="22" presetID="0" presetClass="path" presetSubtype="0" accel="50000" fill="hold" grpId="0" nodeType="withEffect">
                                      <p:stCondLst>
                                        <p:cond delay="750"/>
                                      </p:stCondLst>
                                      <p:childTnLst>
                                        <p:animMotion origin="layout" path="M 0.0168 -0.03171 L 0.0168 -0.03125 C -0.06289 -0.07939 -0.46602 -0.05115 -0.43464 0.38588 C -0.40352 0.82269 -0.01524 0.6676 -0.15404 0.16366 C -0.22982 -0.04398 -0.58125 0.0044 -0.68985 0.13889 " pathEditMode="relative" rAng="0" ptsTypes="AAAAA">
                                          <p:cBhvr>
                                            <p:cTn id="23" dur="3500" fill="hold"/>
                                            <p:tgtEl>
                                              <p:spTgt spid="58"/>
                                            </p:tgtEl>
                                            <p:attrNameLst>
                                              <p:attrName>ppt_x</p:attrName>
                                              <p:attrName>ppt_y</p:attrName>
                                            </p:attrNameLst>
                                          </p:cBhvr>
                                          <p:rCtr x="-35339" y="32801"/>
                                        </p:animMotion>
                                      </p:childTnLst>
                                    </p:cTn>
                                  </p:par>
                                  <p:par>
                                    <p:cTn id="24" presetID="10" presetClass="entr" presetSubtype="0" fill="hold" nodeType="withEffect">
                                      <p:stCondLst>
                                        <p:cond delay="400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750"/>
                                            <p:tgtEl>
                                              <p:spTgt spid="50"/>
                                            </p:tgtEl>
                                          </p:cBhvr>
                                        </p:animEffect>
                                      </p:childTnLst>
                                    </p:cTn>
                                  </p:par>
                                  <p:par>
                                    <p:cTn id="27" presetID="10" presetClass="entr" presetSubtype="0" fill="hold" nodeType="withEffect">
                                      <p:stCondLst>
                                        <p:cond delay="425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750"/>
                                            <p:tgtEl>
                                              <p:spTgt spid="52"/>
                                            </p:tgtEl>
                                          </p:cBhvr>
                                        </p:animEffect>
                                      </p:childTnLst>
                                    </p:cTn>
                                  </p:par>
                                  <p:par>
                                    <p:cTn id="30" presetID="10" presetClass="entr" presetSubtype="0" fill="hold" nodeType="withEffect">
                                      <p:stCondLst>
                                        <p:cond delay="450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750"/>
                                            <p:tgtEl>
                                              <p:spTgt spid="53"/>
                                            </p:tgtEl>
                                          </p:cBhvr>
                                        </p:animEffect>
                                      </p:childTnLst>
                                    </p:cTn>
                                  </p:par>
                                  <p:par>
                                    <p:cTn id="33" presetID="10" presetClass="entr" presetSubtype="0" fill="hold" nodeType="withEffect">
                                      <p:stCondLst>
                                        <p:cond delay="475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750"/>
                                            <p:tgtEl>
                                              <p:spTgt spid="54"/>
                                            </p:tgtEl>
                                          </p:cBhvr>
                                        </p:animEffect>
                                      </p:childTnLst>
                                    </p:cTn>
                                  </p:par>
                                  <p:par>
                                    <p:cTn id="36" presetID="10" presetClass="entr" presetSubtype="0" fill="hold" nodeType="withEffect">
                                      <p:stCondLst>
                                        <p:cond delay="500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750"/>
                                            <p:tgtEl>
                                              <p:spTgt spid="55"/>
                                            </p:tgtEl>
                                          </p:cBhvr>
                                        </p:animEffect>
                                      </p:childTnLst>
                                    </p:cTn>
                                  </p:par>
                                  <p:par>
                                    <p:cTn id="39" presetID="10" presetClass="entr" presetSubtype="0" fill="hold" nodeType="withEffect">
                                      <p:stCondLst>
                                        <p:cond delay="525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750"/>
                                            <p:tgtEl>
                                              <p:spTgt spid="47"/>
                                            </p:tgtEl>
                                          </p:cBhvr>
                                        </p:animEffect>
                                      </p:childTnLst>
                                    </p:cTn>
                                  </p:par>
                                  <p:par>
                                    <p:cTn id="42" presetID="10" presetClass="entr" presetSubtype="0" fill="hold" nodeType="withEffect">
                                      <p:stCondLst>
                                        <p:cond delay="525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750"/>
                                            <p:tgtEl>
                                              <p:spTgt spid="48"/>
                                            </p:tgtEl>
                                          </p:cBhvr>
                                        </p:animEffect>
                                      </p:childTnLst>
                                    </p:cTn>
                                  </p:par>
                                  <p:par>
                                    <p:cTn id="45" presetID="10" presetClass="entr" presetSubtype="0" fill="hold" nodeType="withEffect">
                                      <p:stCondLst>
                                        <p:cond delay="550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750"/>
                                            <p:tgtEl>
                                              <p:spTgt spid="46"/>
                                            </p:tgtEl>
                                          </p:cBhvr>
                                        </p:animEffect>
                                      </p:childTnLst>
                                    </p:cTn>
                                  </p:par>
                                  <p:par>
                                    <p:cTn id="48" presetID="10" presetClass="entr" presetSubtype="0" fill="hold" nodeType="withEffect">
                                      <p:stCondLst>
                                        <p:cond delay="575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750"/>
                                            <p:tgtEl>
                                              <p:spTgt spid="45"/>
                                            </p:tgtEl>
                                          </p:cBhvr>
                                        </p:animEffect>
                                      </p:childTnLst>
                                    </p:cTn>
                                  </p:par>
                                  <p:par>
                                    <p:cTn id="51" presetID="10" presetClass="entr" presetSubtype="0" fill="hold" nodeType="withEffect">
                                      <p:stCondLst>
                                        <p:cond delay="600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750"/>
                                            <p:tgtEl>
                                              <p:spTgt spid="49"/>
                                            </p:tgtEl>
                                          </p:cBhvr>
                                        </p:animEffect>
                                      </p:childTnLst>
                                    </p:cTn>
                                  </p:par>
                                  <p:par>
                                    <p:cTn id="54" presetID="10" presetClass="entr" presetSubtype="0" fill="hold" nodeType="withEffect">
                                      <p:stCondLst>
                                        <p:cond delay="625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750"/>
                                            <p:tgtEl>
                                              <p:spTgt spid="51"/>
                                            </p:tgtEl>
                                          </p:cBhvr>
                                        </p:animEffect>
                                      </p:childTnLst>
                                    </p:cTn>
                                  </p:par>
                                  <p:par>
                                    <p:cTn id="57" presetID="0" presetClass="path" presetSubtype="0" accel="50000" decel="50000" fill="hold" grpId="1" nodeType="withEffect">
                                      <p:stCondLst>
                                        <p:cond delay="7000"/>
                                      </p:stCondLst>
                                      <p:childTnLst>
                                        <p:animMotion origin="layout" path="M -0.69167 0.18727 L -0.69167 0.18773 C -0.59101 0.13681 -0.44153 0.13588 -0.26484 0.2338 C -0.08828 0.33125 -0.10638 0.76806 -0.30247 0.74838 C -0.46667 0.68032 -0.48919 0.33125 -0.30299 0.24097 C -0.26315 0.22431 -0.1164 0.21921 0.0625 0.31574 " pathEditMode="relative" rAng="0" ptsTypes="AAAAAA">
                                          <p:cBhvr>
                                            <p:cTn id="58" dur="2000" fill="hold"/>
                                            <p:tgtEl>
                                              <p:spTgt spid="17"/>
                                            </p:tgtEl>
                                            <p:attrNameLst>
                                              <p:attrName>ppt_x</p:attrName>
                                              <p:attrName>ppt_y</p:attrName>
                                            </p:attrNameLst>
                                          </p:cBhvr>
                                          <p:rCtr x="37708" y="26412"/>
                                        </p:animMotion>
                                      </p:childTnLst>
                                    </p:cTn>
                                  </p:par>
                                  <p:par>
                                    <p:cTn id="59" presetID="0" presetClass="path" presetSubtype="0" accel="50000" decel="50000" fill="hold" grpId="1" nodeType="withEffect">
                                      <p:stCondLst>
                                        <p:cond delay="7250"/>
                                      </p:stCondLst>
                                      <p:childTnLst>
                                        <p:animMotion origin="layout" path="M -0.68984 0.13888 C -0.57148 0.07453 -0.29844 0.11967 -0.22513 0.19722 C -0.15195 0.27453 -0.17109 0.52731 -0.25026 0.603 C -0.32969 0.6787 -0.49531 0.63657 -0.48763 0.36875 C -0.46224 0.12361 -0.35963 0.10787 -0.26302 0.09213 C -0.07148 0.1331 -0.06211 0.14259 0.01927 0.20856 " pathEditMode="relative" rAng="0" ptsTypes="AAAAAA">
                                          <p:cBhvr>
                                            <p:cTn id="60" dur="2000" fill="hold"/>
                                            <p:tgtEl>
                                              <p:spTgt spid="58"/>
                                            </p:tgtEl>
                                            <p:attrNameLst>
                                              <p:attrName>ppt_x</p:attrName>
                                              <p:attrName>ppt_y</p:attrName>
                                            </p:attrNameLst>
                                          </p:cBhvr>
                                          <p:rCtr x="35456" y="22546"/>
                                        </p:animMotion>
                                      </p:childTnLst>
                                    </p:cTn>
                                  </p:par>
                                  <p:par>
                                    <p:cTn id="61" presetID="42" presetClass="entr" presetSubtype="0" fill="hold" grpId="0" nodeType="withEffect">
                                      <p:stCondLst>
                                        <p:cond delay="775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250"/>
                                            <p:tgtEl>
                                              <p:spTgt spid="2"/>
                                            </p:tgtEl>
                                          </p:cBhvr>
                                        </p:animEffect>
                                        <p:anim calcmode="lin" valueType="num">
                                          <p:cBhvr>
                                            <p:cTn id="64" dur="1250" fill="hold"/>
                                            <p:tgtEl>
                                              <p:spTgt spid="2"/>
                                            </p:tgtEl>
                                            <p:attrNameLst>
                                              <p:attrName>ppt_x</p:attrName>
                                            </p:attrNameLst>
                                          </p:cBhvr>
                                          <p:tavLst>
                                            <p:tav tm="0">
                                              <p:val>
                                                <p:strVal val="#ppt_x"/>
                                              </p:val>
                                            </p:tav>
                                            <p:tav tm="100000">
                                              <p:val>
                                                <p:strVal val="#ppt_x"/>
                                              </p:val>
                                            </p:tav>
                                          </p:tavLst>
                                        </p:anim>
                                        <p:anim calcmode="lin" valueType="num">
                                          <p:cBhvr>
                                            <p:cTn id="65" dur="1250" fill="hold"/>
                                            <p:tgtEl>
                                              <p:spTgt spid="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nodePh="1">
                                      <p:stCondLst>
                                        <p:cond delay="8250"/>
                                      </p:stCondLst>
                                      <p:endCondLst>
                                        <p:cond evt="begin" delay="0">
                                          <p:tn val="66"/>
                                        </p:cond>
                                      </p:endCondLst>
                                      <p:childTnLst>
                                        <p:set>
                                          <p:cBhvr>
                                            <p:cTn id="67" dur="1" fill="hold">
                                              <p:stCondLst>
                                                <p:cond delay="0"/>
                                              </p:stCondLst>
                                            </p:cTn>
                                            <p:tgtEl>
                                              <p:spTgt spid="3">
                                                <p:txEl>
                                                  <p:pRg st="0" end="0"/>
                                                </p:txEl>
                                              </p:spTgt>
                                            </p:tgtEl>
                                            <p:attrNameLst>
                                              <p:attrName>style.visibility</p:attrName>
                                            </p:attrNameLst>
                                          </p:cBhvr>
                                          <p:to>
                                            <p:strVal val="visible"/>
                                          </p:to>
                                        </p:set>
                                        <p:animEffect transition="in" filter="fade">
                                          <p:cBhvr>
                                            <p:cTn id="68" dur="1250"/>
                                            <p:tgtEl>
                                              <p:spTgt spid="3">
                                                <p:txEl>
                                                  <p:pRg st="0" end="0"/>
                                                </p:txEl>
                                              </p:spTgt>
                                            </p:tgtEl>
                                          </p:cBhvr>
                                        </p:animEffect>
                                        <p:anim calcmode="lin" valueType="num">
                                          <p:cBhvr>
                                            <p:cTn id="69"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70"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7" grpId="0" animBg="1"/>
          <p:bldP spid="17" grpId="1" animBg="1"/>
          <p:bldP spid="58" grpId="0" animBg="1"/>
          <p:bldP spid="58" grpId="1"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82866" y="0"/>
            <a:ext cx="85643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lang="zh-CN" altLang="en-US" sz="4000" dirty="0" smtClean="0">
                <a:solidFill>
                  <a:schemeClr val="tx1"/>
                </a:solidFill>
                <a:latin typeface="华文行楷" pitchFamily="2" charset="-122"/>
                <a:ea typeface="华文行楷" pitchFamily="2" charset="-122"/>
              </a:rPr>
              <a:t>太湖儿女  肩负使命</a:t>
            </a:r>
          </a:p>
        </p:txBody>
      </p:sp>
      <p:grpSp>
        <p:nvGrpSpPr>
          <p:cNvPr id="13" name="组合 12"/>
          <p:cNvGrpSpPr/>
          <p:nvPr/>
        </p:nvGrpSpPr>
        <p:grpSpPr>
          <a:xfrm>
            <a:off x="9639299" y="1109460"/>
            <a:ext cx="1574330" cy="5748540"/>
            <a:chOff x="9465145" y="1157030"/>
            <a:chExt cx="1574330" cy="5748540"/>
          </a:xfrm>
        </p:grpSpPr>
        <p:pic>
          <p:nvPicPr>
            <p:cNvPr id="10" name="图片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9465145" y="1157030"/>
              <a:ext cx="1411227" cy="5748540"/>
            </a:xfrm>
            <a:prstGeom prst="rect">
              <a:avLst/>
            </a:prstGeom>
          </p:spPr>
        </p:pic>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631769" y="2717348"/>
              <a:ext cx="407706" cy="4159702"/>
            </a:xfrm>
            <a:prstGeom prst="rect">
              <a:avLst/>
            </a:prstGeom>
          </p:spPr>
        </p:pic>
      </p:grpSp>
      <p:sp>
        <p:nvSpPr>
          <p:cNvPr id="14" name="文本框 13"/>
          <p:cNvSpPr txBox="1"/>
          <p:nvPr/>
        </p:nvSpPr>
        <p:spPr>
          <a:xfrm>
            <a:off x="3486948" y="2502860"/>
            <a:ext cx="4849641" cy="2246769"/>
          </a:xfrm>
          <a:prstGeom prst="rect">
            <a:avLst/>
          </a:prstGeom>
          <a:noFill/>
        </p:spPr>
        <p:txBody>
          <a:bodyPr wrap="square" rtlCol="0">
            <a:spAutoFit/>
          </a:bodyPr>
          <a:lstStyle/>
          <a:p>
            <a:pPr algn="just">
              <a:lnSpc>
                <a:spcPct val="150000"/>
              </a:lnSpc>
            </a:pPr>
            <a:r>
              <a:rPr lang="zh-CN" altLang="en-US" sz="3200" dirty="0">
                <a:solidFill>
                  <a:schemeClr val="bg1">
                    <a:lumMod val="85000"/>
                  </a:schemeClr>
                </a:solidFill>
                <a:latin typeface="华文行楷" pitchFamily="2" charset="-122"/>
                <a:ea typeface="华文行楷" pitchFamily="2" charset="-122"/>
              </a:rPr>
              <a:t>守卫</a:t>
            </a:r>
            <a:r>
              <a:rPr lang="zh-CN" altLang="en-US" sz="3200" dirty="0" smtClean="0">
                <a:solidFill>
                  <a:schemeClr val="bg1">
                    <a:lumMod val="85000"/>
                  </a:schemeClr>
                </a:solidFill>
                <a:latin typeface="华文行楷" pitchFamily="2" charset="-122"/>
                <a:ea typeface="华文行楷" pitchFamily="2" charset="-122"/>
              </a:rPr>
              <a:t>太湖，确保流域发展</a:t>
            </a:r>
            <a:endParaRPr lang="en-US" altLang="zh-CN" sz="3200" dirty="0" smtClean="0">
              <a:solidFill>
                <a:schemeClr val="bg1">
                  <a:lumMod val="85000"/>
                </a:schemeClr>
              </a:solidFill>
              <a:latin typeface="华文行楷" pitchFamily="2" charset="-122"/>
              <a:ea typeface="华文行楷" pitchFamily="2" charset="-122"/>
            </a:endParaRPr>
          </a:p>
          <a:p>
            <a:pPr algn="just">
              <a:lnSpc>
                <a:spcPct val="150000"/>
              </a:lnSpc>
            </a:pPr>
            <a:r>
              <a:rPr lang="zh-CN" altLang="en-US" sz="3200" dirty="0" smtClean="0">
                <a:solidFill>
                  <a:schemeClr val="bg1">
                    <a:lumMod val="85000"/>
                  </a:schemeClr>
                </a:solidFill>
                <a:latin typeface="华文行楷" pitchFamily="2" charset="-122"/>
                <a:ea typeface="华文行楷" pitchFamily="2" charset="-122"/>
              </a:rPr>
              <a:t>宣传太湖，维护太湖形象</a:t>
            </a:r>
            <a:endParaRPr lang="en-US" altLang="zh-CN" sz="3200" dirty="0" smtClean="0">
              <a:solidFill>
                <a:schemeClr val="bg1">
                  <a:lumMod val="85000"/>
                </a:schemeClr>
              </a:solidFill>
              <a:latin typeface="华文行楷" pitchFamily="2" charset="-122"/>
              <a:ea typeface="华文行楷" pitchFamily="2" charset="-122"/>
            </a:endParaRPr>
          </a:p>
          <a:p>
            <a:pPr algn="just">
              <a:lnSpc>
                <a:spcPct val="150000"/>
              </a:lnSpc>
            </a:pPr>
            <a:r>
              <a:rPr lang="zh-CN" altLang="en-US" sz="3200" dirty="0" smtClean="0">
                <a:solidFill>
                  <a:schemeClr val="bg1">
                    <a:lumMod val="85000"/>
                  </a:schemeClr>
                </a:solidFill>
                <a:latin typeface="华文行楷" pitchFamily="2" charset="-122"/>
                <a:ea typeface="华文行楷" pitchFamily="2" charset="-122"/>
              </a:rPr>
              <a:t>服务太湖，干好本职工作</a:t>
            </a:r>
          </a:p>
        </p:txBody>
      </p:sp>
      <p:grpSp>
        <p:nvGrpSpPr>
          <p:cNvPr id="21" name="组合 20"/>
          <p:cNvGrpSpPr/>
          <p:nvPr/>
        </p:nvGrpSpPr>
        <p:grpSpPr>
          <a:xfrm>
            <a:off x="76104" y="4036151"/>
            <a:ext cx="3410844" cy="5723014"/>
            <a:chOff x="898157" y="3836126"/>
            <a:chExt cx="3410844" cy="5723014"/>
          </a:xfrm>
        </p:grpSpPr>
        <p:pic>
          <p:nvPicPr>
            <p:cNvPr id="22" name="图片 21"/>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60000"/>
                      </a14:imgEffect>
                      <a14:imgEffect>
                        <a14:brightnessContrast bright="-30000"/>
                      </a14:imgEffect>
                    </a14:imgLayer>
                  </a14:imgProps>
                </a:ext>
                <a:ext uri="{28A0092B-C50C-407E-A947-70E740481C1C}">
                  <a14:useLocalDpi xmlns:a14="http://schemas.microsoft.com/office/drawing/2010/main"/>
                </a:ext>
              </a:extLst>
            </a:blip>
            <a:srcRect/>
            <a:stretch/>
          </p:blipFill>
          <p:spPr>
            <a:xfrm>
              <a:off x="898157" y="3836126"/>
              <a:ext cx="3410844" cy="2821849"/>
            </a:xfrm>
            <a:prstGeom prst="rect">
              <a:avLst/>
            </a:prstGeom>
          </p:spPr>
        </p:pic>
        <p:pic>
          <p:nvPicPr>
            <p:cNvPr id="23" name="图片 22"/>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60000"/>
                      </a14:imgEffect>
                      <a14:imgEffect>
                        <a14:brightnessContrast bright="-30000"/>
                      </a14:imgEffect>
                    </a14:imgLayer>
                  </a14:imgProps>
                </a:ext>
                <a:ext uri="{28A0092B-C50C-407E-A947-70E740481C1C}">
                  <a14:useLocalDpi xmlns:a14="http://schemas.microsoft.com/office/drawing/2010/main"/>
                </a:ext>
              </a:extLst>
            </a:blip>
            <a:srcRect/>
            <a:stretch/>
          </p:blipFill>
          <p:spPr>
            <a:xfrm flipV="1">
              <a:off x="898157" y="6657975"/>
              <a:ext cx="3410844" cy="2901165"/>
            </a:xfrm>
            <a:prstGeom prst="rect">
              <a:avLst/>
            </a:prstGeom>
          </p:spPr>
        </p:pic>
      </p:grpSp>
      <p:cxnSp>
        <p:nvCxnSpPr>
          <p:cNvPr id="3" name="直接连接符 2"/>
          <p:cNvCxnSpPr/>
          <p:nvPr/>
        </p:nvCxnSpPr>
        <p:spPr>
          <a:xfrm flipH="1">
            <a:off x="8014447" y="3626244"/>
            <a:ext cx="768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flipV="1">
            <a:off x="8014447" y="3025588"/>
            <a:ext cx="768419" cy="600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8014447" y="3626244"/>
            <a:ext cx="768419" cy="7709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23510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nodeType="withEffect">
                                  <p:stCondLst>
                                    <p:cond delay="0"/>
                                  </p:stCondLst>
                                  <p:childTnLst>
                                    <p:animRot by="120000">
                                      <p:cBhvr>
                                        <p:cTn id="6" dur="350" fill="hold">
                                          <p:stCondLst>
                                            <p:cond delay="0"/>
                                          </p:stCondLst>
                                        </p:cTn>
                                        <p:tgtEl>
                                          <p:spTgt spid="21"/>
                                        </p:tgtEl>
                                        <p:attrNameLst>
                                          <p:attrName>r</p:attrName>
                                        </p:attrNameLst>
                                      </p:cBhvr>
                                    </p:animRot>
                                    <p:animRot by="-240000">
                                      <p:cBhvr>
                                        <p:cTn id="7" dur="700" fill="hold">
                                          <p:stCondLst>
                                            <p:cond delay="700"/>
                                          </p:stCondLst>
                                        </p:cTn>
                                        <p:tgtEl>
                                          <p:spTgt spid="21"/>
                                        </p:tgtEl>
                                        <p:attrNameLst>
                                          <p:attrName>r</p:attrName>
                                        </p:attrNameLst>
                                      </p:cBhvr>
                                    </p:animRot>
                                    <p:animRot by="240000">
                                      <p:cBhvr>
                                        <p:cTn id="8" dur="700" fill="hold">
                                          <p:stCondLst>
                                            <p:cond delay="1400"/>
                                          </p:stCondLst>
                                        </p:cTn>
                                        <p:tgtEl>
                                          <p:spTgt spid="21"/>
                                        </p:tgtEl>
                                        <p:attrNameLst>
                                          <p:attrName>r</p:attrName>
                                        </p:attrNameLst>
                                      </p:cBhvr>
                                    </p:animRot>
                                    <p:animRot by="-240000">
                                      <p:cBhvr>
                                        <p:cTn id="9" dur="700" fill="hold">
                                          <p:stCondLst>
                                            <p:cond delay="2100"/>
                                          </p:stCondLst>
                                        </p:cTn>
                                        <p:tgtEl>
                                          <p:spTgt spid="21"/>
                                        </p:tgtEl>
                                        <p:attrNameLst>
                                          <p:attrName>r</p:attrName>
                                        </p:attrNameLst>
                                      </p:cBhvr>
                                    </p:animRot>
                                    <p:animRot by="120000">
                                      <p:cBhvr>
                                        <p:cTn id="10" dur="700" fill="hold">
                                          <p:stCondLst>
                                            <p:cond delay="2800"/>
                                          </p:stCondLst>
                                        </p:cTn>
                                        <p:tgtEl>
                                          <p:spTgt spid="21"/>
                                        </p:tgtEl>
                                        <p:attrNameLst>
                                          <p:attrName>r</p:attrName>
                                        </p:attrNameLst>
                                      </p:cBhvr>
                                    </p:animRot>
                                  </p:childTnLst>
                                </p:cTn>
                              </p:par>
                              <p:par>
                                <p:cTn id="11" presetID="22" presetClass="entr" presetSubtype="4" fill="hold" nodeType="withEffect">
                                  <p:stCondLst>
                                    <p:cond delay="25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1750"/>
                                        <p:tgtEl>
                                          <p:spTgt spid="13"/>
                                        </p:tgtEl>
                                      </p:cBhvr>
                                    </p:animEffect>
                                  </p:childTnLst>
                                </p:cTn>
                              </p:par>
                              <p:par>
                                <p:cTn id="14" presetID="16" presetClass="entr" presetSubtype="37" fill="hold" grpId="0" nodeType="withEffect">
                                  <p:stCondLst>
                                    <p:cond delay="175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750"/>
                                        <p:tgtEl>
                                          <p:spTgt spid="12"/>
                                        </p:tgtEl>
                                      </p:cBhvr>
                                    </p:animEffect>
                                  </p:childTnLst>
                                </p:cTn>
                              </p:par>
                              <p:par>
                                <p:cTn id="17" presetID="22" presetClass="entr" presetSubtype="2" fill="hold" grpId="0" nodeType="withEffect">
                                  <p:stCondLst>
                                    <p:cond delay="2000"/>
                                  </p:stCondLst>
                                  <p:iterate type="wd">
                                    <p:tmPct val="5000"/>
                                  </p:iterate>
                                  <p:childTnLst>
                                    <p:set>
                                      <p:cBhvr>
                                        <p:cTn id="18" dur="1" fill="hold">
                                          <p:stCondLst>
                                            <p:cond delay="0"/>
                                          </p:stCondLst>
                                        </p:cTn>
                                        <p:tgtEl>
                                          <p:spTgt spid="14"/>
                                        </p:tgtEl>
                                        <p:attrNameLst>
                                          <p:attrName>style.visibility</p:attrName>
                                        </p:attrNameLst>
                                      </p:cBhvr>
                                      <p:to>
                                        <p:strVal val="visible"/>
                                      </p:to>
                                    </p:set>
                                    <p:animEffect transition="in" filter="wipe(right)">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2" cstate="email">
            <a:extLst>
              <a:ext uri="{BEBA8EAE-BF5A-486C-A8C5-ECC9F3942E4B}">
                <a14:imgProps xmlns:a14="http://schemas.microsoft.com/office/drawing/2010/main">
                  <a14:imgLayer r:embed="rId3">
                    <a14:imgEffect>
                      <a14:saturation sat="60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rot="603866">
            <a:off x="5456148" y="2511324"/>
            <a:ext cx="1276402" cy="936172"/>
          </a:xfrm>
          <a:prstGeom prst="rect">
            <a:avLst/>
          </a:prstGeom>
        </p:spPr>
      </p:pic>
      <p:pic>
        <p:nvPicPr>
          <p:cNvPr id="37" name="图片 36"/>
          <p:cNvPicPr>
            <a:picLocks noChangeAspect="1"/>
          </p:cNvPicPr>
          <p:nvPr/>
        </p:nvPicPr>
        <p:blipFill>
          <a:blip r:embed="rId2" cstate="email">
            <a:extLst>
              <a:ext uri="{BEBA8EAE-BF5A-486C-A8C5-ECC9F3942E4B}">
                <a14:imgProps xmlns:a14="http://schemas.microsoft.com/office/drawing/2010/main">
                  <a14:imgLayer r:embed="rId3">
                    <a14:imgEffect>
                      <a14:saturation sat="60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rot="603866">
            <a:off x="5457799" y="2511327"/>
            <a:ext cx="1276402" cy="936172"/>
          </a:xfrm>
          <a:prstGeom prst="rect">
            <a:avLst/>
          </a:prstGeom>
        </p:spPr>
      </p:pic>
      <p:sp>
        <p:nvSpPr>
          <p:cNvPr id="36" name="椭圆 35"/>
          <p:cNvSpPr/>
          <p:nvPr/>
        </p:nvSpPr>
        <p:spPr>
          <a:xfrm>
            <a:off x="5184353" y="2067766"/>
            <a:ext cx="1823293" cy="1823293"/>
          </a:xfrm>
          <a:prstGeom prst="ellipse">
            <a:avLst/>
          </a:prstGeom>
          <a:noFill/>
          <a:ln>
            <a:solidFill>
              <a:srgbClr val="19509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email">
            <a:extLst>
              <a:ext uri="{BEBA8EAE-BF5A-486C-A8C5-ECC9F3942E4B}">
                <a14:imgProps xmlns:a14="http://schemas.microsoft.com/office/drawing/2010/main">
                  <a14:imgLayer r:embed="rId3">
                    <a14:imgEffect>
                      <a14:saturation sat="60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rot="603866">
            <a:off x="5457799" y="2511325"/>
            <a:ext cx="1276402" cy="936172"/>
          </a:xfrm>
          <a:prstGeom prst="rect">
            <a:avLst/>
          </a:prstGeom>
        </p:spPr>
      </p:pic>
      <p:sp>
        <p:nvSpPr>
          <p:cNvPr id="28" name="椭圆 27"/>
          <p:cNvSpPr/>
          <p:nvPr/>
        </p:nvSpPr>
        <p:spPr>
          <a:xfrm>
            <a:off x="2212922" y="2067766"/>
            <a:ext cx="1823293" cy="1823293"/>
          </a:xfrm>
          <a:prstGeom prst="ellipse">
            <a:avLst/>
          </a:prstGeom>
          <a:noFill/>
          <a:ln>
            <a:solidFill>
              <a:srgbClr val="19509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8155783" y="2067766"/>
            <a:ext cx="1823293" cy="1823293"/>
          </a:xfrm>
          <a:prstGeom prst="ellipse">
            <a:avLst/>
          </a:prstGeom>
          <a:noFill/>
          <a:ln>
            <a:solidFill>
              <a:srgbClr val="19509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600568" y="4533538"/>
            <a:ext cx="3048000" cy="646331"/>
          </a:xfrm>
          <a:prstGeom prst="rect">
            <a:avLst/>
          </a:prstGeom>
          <a:noFill/>
        </p:spPr>
        <p:txBody>
          <a:bodyPr wrap="square" rtlCol="0">
            <a:spAutoFit/>
          </a:bodyPr>
          <a:lstStyle/>
          <a:p>
            <a:pPr algn="ctr">
              <a:lnSpc>
                <a:spcPct val="150000"/>
              </a:lnSpc>
            </a:pPr>
            <a:r>
              <a:rPr lang="zh-CN" altLang="en-US" sz="2400" dirty="0" smtClean="0">
                <a:solidFill>
                  <a:schemeClr val="bg1">
                    <a:lumMod val="85000"/>
                  </a:schemeClr>
                </a:solidFill>
                <a:latin typeface="华文行楷" pitchFamily="2" charset="-122"/>
                <a:ea typeface="华文行楷" pitchFamily="2" charset="-122"/>
              </a:rPr>
              <a:t>感谢在座的各位领导</a:t>
            </a:r>
          </a:p>
        </p:txBody>
      </p:sp>
      <p:sp>
        <p:nvSpPr>
          <p:cNvPr id="47" name="文本框 46"/>
          <p:cNvSpPr txBox="1"/>
          <p:nvPr/>
        </p:nvSpPr>
        <p:spPr>
          <a:xfrm>
            <a:off x="4571999" y="4533536"/>
            <a:ext cx="3048000" cy="1061829"/>
          </a:xfrm>
          <a:prstGeom prst="rect">
            <a:avLst/>
          </a:prstGeom>
          <a:noFill/>
        </p:spPr>
        <p:txBody>
          <a:bodyPr wrap="square" rtlCol="0">
            <a:spAutoFit/>
          </a:bodyPr>
          <a:lstStyle/>
          <a:p>
            <a:pPr algn="ctr">
              <a:lnSpc>
                <a:spcPct val="150000"/>
              </a:lnSpc>
            </a:pPr>
            <a:r>
              <a:rPr lang="zh-CN" altLang="en-US" sz="2100" dirty="0" smtClean="0">
                <a:solidFill>
                  <a:schemeClr val="bg1">
                    <a:lumMod val="85000"/>
                  </a:schemeClr>
                </a:solidFill>
                <a:latin typeface="华文行楷" pitchFamily="2" charset="-122"/>
                <a:ea typeface="华文行楷" pitchFamily="2" charset="-122"/>
              </a:rPr>
              <a:t>感谢财审处领导同事</a:t>
            </a:r>
            <a:endParaRPr lang="en-US" altLang="zh-CN" sz="2100" dirty="0" smtClean="0">
              <a:solidFill>
                <a:schemeClr val="bg1">
                  <a:lumMod val="85000"/>
                </a:schemeClr>
              </a:solidFill>
              <a:latin typeface="华文行楷" pitchFamily="2" charset="-122"/>
              <a:ea typeface="华文行楷" pitchFamily="2" charset="-122"/>
            </a:endParaRPr>
          </a:p>
          <a:p>
            <a:pPr algn="ctr">
              <a:lnSpc>
                <a:spcPct val="150000"/>
              </a:lnSpc>
            </a:pPr>
            <a:r>
              <a:rPr lang="zh-CN" altLang="en-US" sz="2100" dirty="0" smtClean="0">
                <a:solidFill>
                  <a:schemeClr val="bg1">
                    <a:lumMod val="85000"/>
                  </a:schemeClr>
                </a:solidFill>
                <a:latin typeface="华文行楷" pitchFamily="2" charset="-122"/>
                <a:ea typeface="华文行楷" pitchFamily="2" charset="-122"/>
              </a:rPr>
              <a:t>感谢原监察处领导</a:t>
            </a:r>
          </a:p>
        </p:txBody>
      </p:sp>
      <p:sp>
        <p:nvSpPr>
          <p:cNvPr id="48" name="文本框 47"/>
          <p:cNvSpPr txBox="1"/>
          <p:nvPr/>
        </p:nvSpPr>
        <p:spPr>
          <a:xfrm>
            <a:off x="7543429" y="4533538"/>
            <a:ext cx="3389029" cy="646331"/>
          </a:xfrm>
          <a:prstGeom prst="rect">
            <a:avLst/>
          </a:prstGeom>
          <a:noFill/>
        </p:spPr>
        <p:txBody>
          <a:bodyPr wrap="square" rtlCol="0">
            <a:spAutoFit/>
          </a:bodyPr>
          <a:lstStyle/>
          <a:p>
            <a:pPr algn="ctr">
              <a:lnSpc>
                <a:spcPct val="150000"/>
              </a:lnSpc>
            </a:pPr>
            <a:r>
              <a:rPr lang="zh-CN" altLang="en-US" sz="2400" dirty="0" smtClean="0">
                <a:solidFill>
                  <a:schemeClr val="bg1">
                    <a:lumMod val="85000"/>
                  </a:schemeClr>
                </a:solidFill>
                <a:latin typeface="华文行楷" pitchFamily="2" charset="-122"/>
                <a:ea typeface="华文行楷" pitchFamily="2" charset="-122"/>
              </a:rPr>
              <a:t>感谢导师温海伦副处长</a:t>
            </a:r>
          </a:p>
        </p:txBody>
      </p:sp>
      <p:grpSp>
        <p:nvGrpSpPr>
          <p:cNvPr id="55" name="组合 54"/>
          <p:cNvGrpSpPr/>
          <p:nvPr/>
        </p:nvGrpSpPr>
        <p:grpSpPr>
          <a:xfrm>
            <a:off x="150519" y="89826"/>
            <a:ext cx="4802201" cy="882139"/>
            <a:chOff x="219744" y="238784"/>
            <a:chExt cx="4802201" cy="882139"/>
          </a:xfrm>
        </p:grpSpPr>
        <p:grpSp>
          <p:nvGrpSpPr>
            <p:cNvPr id="56" name="组合 55"/>
            <p:cNvGrpSpPr/>
            <p:nvPr/>
          </p:nvGrpSpPr>
          <p:grpSpPr>
            <a:xfrm>
              <a:off x="219744" y="238784"/>
              <a:ext cx="986756" cy="882139"/>
              <a:chOff x="7296460" y="1840692"/>
              <a:chExt cx="3540500" cy="3165130"/>
            </a:xfrm>
          </p:grpSpPr>
          <p:pic>
            <p:nvPicPr>
              <p:cNvPr id="58" name="图片 57"/>
              <p:cNvPicPr>
                <a:picLocks noChangeAspect="1"/>
              </p:cNvPicPr>
              <p:nvPr/>
            </p:nvPicPr>
            <p:blipFill>
              <a:blip r:embed="rId4" cstate="email">
                <a:extLst>
                  <a:ext uri="{BEBA8EAE-BF5A-486C-A8C5-ECC9F3942E4B}">
                    <a14:imgProps xmlns:a14="http://schemas.microsoft.com/office/drawing/2010/main">
                      <a14:imgLayer r:embed="rId5">
                        <a14:imgEffect>
                          <a14:saturation sat="6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641389" flipV="1">
                <a:off x="7486252" y="2126474"/>
                <a:ext cx="3350708" cy="2879348"/>
              </a:xfrm>
              <a:prstGeom prst="rect">
                <a:avLst/>
              </a:prstGeom>
            </p:spPr>
          </p:pic>
          <p:pic>
            <p:nvPicPr>
              <p:cNvPr id="59" name="图片 5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96460" y="1840692"/>
                <a:ext cx="2078737" cy="1524642"/>
              </a:xfrm>
              <a:prstGeom prst="rect">
                <a:avLst/>
              </a:prstGeom>
            </p:spPr>
          </p:pic>
        </p:grpSp>
        <p:sp>
          <p:nvSpPr>
            <p:cNvPr id="57" name="文本框 56"/>
            <p:cNvSpPr txBox="1"/>
            <p:nvPr/>
          </p:nvSpPr>
          <p:spPr>
            <a:xfrm>
              <a:off x="1275445" y="325333"/>
              <a:ext cx="3746500" cy="707886"/>
            </a:xfrm>
            <a:prstGeom prst="rect">
              <a:avLst/>
            </a:prstGeom>
            <a:noFill/>
          </p:spPr>
          <p:txBody>
            <a:bodyPr wrap="square" rtlCol="0">
              <a:spAutoFit/>
            </a:bodyPr>
            <a:lstStyle/>
            <a:p>
              <a:r>
                <a:rPr lang="zh-CN" altLang="en-US" sz="4000" dirty="0" smtClean="0">
                  <a:solidFill>
                    <a:srgbClr val="FFFF00"/>
                  </a:solidFill>
                  <a:latin typeface="华文行楷" pitchFamily="2" charset="-122"/>
                  <a:ea typeface="华文行楷" pitchFamily="2" charset="-122"/>
                </a:rPr>
                <a:t>无限感激言岂尽</a:t>
              </a:r>
            </a:p>
          </p:txBody>
        </p:sp>
      </p:grpSp>
      <p:sp>
        <p:nvSpPr>
          <p:cNvPr id="45" name="椭圆 44"/>
          <p:cNvSpPr/>
          <p:nvPr/>
        </p:nvSpPr>
        <p:spPr>
          <a:xfrm>
            <a:off x="8222939" y="2134922"/>
            <a:ext cx="1688982" cy="1688982"/>
          </a:xfrm>
          <a:prstGeom prst="ellipse">
            <a:avLst/>
          </a:prstGeom>
          <a:solidFill>
            <a:srgbClr val="19509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280078" y="2134922"/>
            <a:ext cx="1688982" cy="1688982"/>
          </a:xfrm>
          <a:prstGeom prst="ellipse">
            <a:avLst/>
          </a:prstGeom>
          <a:solidFill>
            <a:srgbClr val="19509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251509" y="2134922"/>
            <a:ext cx="1688982" cy="1688982"/>
          </a:xfrm>
          <a:prstGeom prst="ellipse">
            <a:avLst/>
          </a:prstGeom>
          <a:solidFill>
            <a:srgbClr val="19509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107739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42" presetClass="entr" presetSubtype="0" fill="hold" nodeType="withEffect">
                                  <p:stCondLst>
                                    <p:cond delay="25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750"/>
                                        <p:tgtEl>
                                          <p:spTgt spid="44"/>
                                        </p:tgtEl>
                                      </p:cBhvr>
                                    </p:animEffect>
                                    <p:anim calcmode="lin" valueType="num">
                                      <p:cBhvr>
                                        <p:cTn id="11" dur="750" fill="hold"/>
                                        <p:tgtEl>
                                          <p:spTgt spid="44"/>
                                        </p:tgtEl>
                                        <p:attrNameLst>
                                          <p:attrName>ppt_x</p:attrName>
                                        </p:attrNameLst>
                                      </p:cBhvr>
                                      <p:tavLst>
                                        <p:tav tm="0">
                                          <p:val>
                                            <p:strVal val="#ppt_x"/>
                                          </p:val>
                                        </p:tav>
                                        <p:tav tm="100000">
                                          <p:val>
                                            <p:strVal val="#ppt_x"/>
                                          </p:val>
                                        </p:tav>
                                      </p:tavLst>
                                    </p:anim>
                                    <p:anim calcmode="lin" valueType="num">
                                      <p:cBhvr>
                                        <p:cTn id="12" dur="750" fill="hold"/>
                                        <p:tgtEl>
                                          <p:spTgt spid="4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25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750"/>
                                        <p:tgtEl>
                                          <p:spTgt spid="37"/>
                                        </p:tgtEl>
                                      </p:cBhvr>
                                    </p:animEffect>
                                    <p:anim calcmode="lin" valueType="num">
                                      <p:cBhvr>
                                        <p:cTn id="16" dur="750" fill="hold"/>
                                        <p:tgtEl>
                                          <p:spTgt spid="37"/>
                                        </p:tgtEl>
                                        <p:attrNameLst>
                                          <p:attrName>ppt_x</p:attrName>
                                        </p:attrNameLst>
                                      </p:cBhvr>
                                      <p:tavLst>
                                        <p:tav tm="0">
                                          <p:val>
                                            <p:strVal val="#ppt_x"/>
                                          </p:val>
                                        </p:tav>
                                        <p:tav tm="100000">
                                          <p:val>
                                            <p:strVal val="#ppt_x"/>
                                          </p:val>
                                        </p:tav>
                                      </p:tavLst>
                                    </p:anim>
                                    <p:anim calcmode="lin" valueType="num">
                                      <p:cBhvr>
                                        <p:cTn id="17" dur="750" fill="hold"/>
                                        <p:tgtEl>
                                          <p:spTgt spid="3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anim calcmode="lin" valueType="num">
                                      <p:cBhvr>
                                        <p:cTn id="21" dur="750" fill="hold"/>
                                        <p:tgtEl>
                                          <p:spTgt spid="8"/>
                                        </p:tgtEl>
                                        <p:attrNameLst>
                                          <p:attrName>ppt_x</p:attrName>
                                        </p:attrNameLst>
                                      </p:cBhvr>
                                      <p:tavLst>
                                        <p:tav tm="0">
                                          <p:val>
                                            <p:strVal val="#ppt_x"/>
                                          </p:val>
                                        </p:tav>
                                        <p:tav tm="100000">
                                          <p:val>
                                            <p:strVal val="#ppt_x"/>
                                          </p:val>
                                        </p:tav>
                                      </p:tavLst>
                                    </p:anim>
                                    <p:anim calcmode="lin" valueType="num">
                                      <p:cBhvr>
                                        <p:cTn id="22" dur="75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path" presetSubtype="0" accel="50000" decel="50000" fill="hold" nodeType="afterEffect">
                                  <p:stCondLst>
                                    <p:cond delay="0"/>
                                  </p:stCondLst>
                                  <p:childTnLst>
                                    <p:animMotion origin="layout" path="M 2.08333E-7 -7.40741E-7 L 0.2431 0.00301 " pathEditMode="relative" rAng="0" ptsTypes="AA">
                                      <p:cBhvr>
                                        <p:cTn id="25" dur="2000" fill="hold"/>
                                        <p:tgtEl>
                                          <p:spTgt spid="44"/>
                                        </p:tgtEl>
                                        <p:attrNameLst>
                                          <p:attrName>ppt_x</p:attrName>
                                          <p:attrName>ppt_y</p:attrName>
                                        </p:attrNameLst>
                                      </p:cBhvr>
                                      <p:rCtr x="12148" y="139"/>
                                    </p:animMotion>
                                  </p:childTnLst>
                                </p:cTn>
                              </p:par>
                              <p:par>
                                <p:cTn id="26" presetID="42" presetClass="path" presetSubtype="0" accel="50000" decel="50000" fill="hold" nodeType="withEffect">
                                  <p:stCondLst>
                                    <p:cond delay="0"/>
                                  </p:stCondLst>
                                  <p:childTnLst>
                                    <p:animMotion origin="layout" path="M 0 -7.40741E-7 L -0.24518 -0.00324 " pathEditMode="relative" rAng="0" ptsTypes="AA">
                                      <p:cBhvr>
                                        <p:cTn id="27" dur="2000" fill="hold"/>
                                        <p:tgtEl>
                                          <p:spTgt spid="37"/>
                                        </p:tgtEl>
                                        <p:attrNameLst>
                                          <p:attrName>ppt_x</p:attrName>
                                          <p:attrName>ppt_y</p:attrName>
                                        </p:attrNameLst>
                                      </p:cBhvr>
                                      <p:rCtr x="-12266" y="-162"/>
                                    </p:animMotion>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500" fill="hold"/>
                                        <p:tgtEl>
                                          <p:spTgt spid="45"/>
                                        </p:tgtEl>
                                        <p:attrNameLst>
                                          <p:attrName>ppt_w</p:attrName>
                                        </p:attrNameLst>
                                      </p:cBhvr>
                                      <p:tavLst>
                                        <p:tav tm="0">
                                          <p:val>
                                            <p:fltVal val="0"/>
                                          </p:val>
                                        </p:tav>
                                        <p:tav tm="100000">
                                          <p:val>
                                            <p:strVal val="#ppt_w"/>
                                          </p:val>
                                        </p:tav>
                                      </p:tavLst>
                                    </p:anim>
                                    <p:anim calcmode="lin" valueType="num">
                                      <p:cBhvr>
                                        <p:cTn id="37" dur="500" fill="hold"/>
                                        <p:tgtEl>
                                          <p:spTgt spid="45"/>
                                        </p:tgtEl>
                                        <p:attrNameLst>
                                          <p:attrName>ppt_h</p:attrName>
                                        </p:attrNameLst>
                                      </p:cBhvr>
                                      <p:tavLst>
                                        <p:tav tm="0">
                                          <p:val>
                                            <p:fltVal val="0"/>
                                          </p:val>
                                        </p:tav>
                                        <p:tav tm="100000">
                                          <p:val>
                                            <p:strVal val="#ppt_h"/>
                                          </p:val>
                                        </p:tav>
                                      </p:tavLst>
                                    </p:anim>
                                    <p:animEffect transition="in" filter="fade">
                                      <p:cBhvr>
                                        <p:cTn id="38" dur="500"/>
                                        <p:tgtEl>
                                          <p:spTgt spid="4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6" presetClass="emph" presetSubtype="0" accel="50000" decel="50000" fill="hold" grpId="1" nodeType="withEffect">
                                  <p:stCondLst>
                                    <p:cond delay="250"/>
                                  </p:stCondLst>
                                  <p:childTnLst>
                                    <p:animScale>
                                      <p:cBhvr>
                                        <p:cTn id="54" dur="1000" fill="hold"/>
                                        <p:tgtEl>
                                          <p:spTgt spid="43"/>
                                        </p:tgtEl>
                                      </p:cBhvr>
                                      <p:by x="150000" y="150000"/>
                                    </p:animScale>
                                  </p:childTnLst>
                                </p:cTn>
                              </p:par>
                              <p:par>
                                <p:cTn id="55" presetID="6" presetClass="emph" presetSubtype="0" accel="50000" decel="50000" fill="hold" grpId="1" nodeType="withEffect">
                                  <p:stCondLst>
                                    <p:cond delay="250"/>
                                  </p:stCondLst>
                                  <p:childTnLst>
                                    <p:animScale>
                                      <p:cBhvr>
                                        <p:cTn id="56" dur="1000" fill="hold"/>
                                        <p:tgtEl>
                                          <p:spTgt spid="36"/>
                                        </p:tgtEl>
                                      </p:cBhvr>
                                      <p:by x="150000" y="150000"/>
                                    </p:animScale>
                                  </p:childTnLst>
                                </p:cTn>
                              </p:par>
                              <p:par>
                                <p:cTn id="57" presetID="6" presetClass="emph" presetSubtype="0" accel="50000" decel="50000" fill="hold" grpId="1" nodeType="withEffect">
                                  <p:stCondLst>
                                    <p:cond delay="250"/>
                                  </p:stCondLst>
                                  <p:childTnLst>
                                    <p:animScale>
                                      <p:cBhvr>
                                        <p:cTn id="58" dur="1000" fill="hold"/>
                                        <p:tgtEl>
                                          <p:spTgt spid="28"/>
                                        </p:tgtEl>
                                      </p:cBhvr>
                                      <p:by x="150000" y="150000"/>
                                    </p:animScale>
                                  </p:childTnLst>
                                </p:cTn>
                              </p:par>
                            </p:childTnLst>
                          </p:cTn>
                        </p:par>
                        <p:par>
                          <p:cTn id="59" fill="hold">
                            <p:stCondLst>
                              <p:cond delay="4250"/>
                            </p:stCondLst>
                            <p:childTnLst>
                              <p:par>
                                <p:cTn id="60" presetID="6" presetClass="emph" presetSubtype="0" accel="50000" decel="50000" fill="hold" grpId="2" nodeType="afterEffect">
                                  <p:stCondLst>
                                    <p:cond delay="0"/>
                                  </p:stCondLst>
                                  <p:childTnLst>
                                    <p:animScale>
                                      <p:cBhvr>
                                        <p:cTn id="61" dur="1000" fill="hold"/>
                                        <p:tgtEl>
                                          <p:spTgt spid="43"/>
                                        </p:tgtEl>
                                      </p:cBhvr>
                                      <p:by x="66000" y="66000"/>
                                    </p:animScale>
                                  </p:childTnLst>
                                </p:cTn>
                              </p:par>
                              <p:par>
                                <p:cTn id="62" presetID="6" presetClass="emph" presetSubtype="0" accel="50000" decel="50000" fill="hold" grpId="2" nodeType="withEffect">
                                  <p:stCondLst>
                                    <p:cond delay="0"/>
                                  </p:stCondLst>
                                  <p:childTnLst>
                                    <p:animScale>
                                      <p:cBhvr>
                                        <p:cTn id="63" dur="1000" fill="hold"/>
                                        <p:tgtEl>
                                          <p:spTgt spid="36"/>
                                        </p:tgtEl>
                                      </p:cBhvr>
                                      <p:by x="66000" y="66000"/>
                                    </p:animScale>
                                  </p:childTnLst>
                                </p:cTn>
                              </p:par>
                              <p:par>
                                <p:cTn id="64" presetID="6" presetClass="emph" presetSubtype="0" accel="50000" decel="50000" fill="hold" grpId="2" nodeType="withEffect">
                                  <p:stCondLst>
                                    <p:cond delay="0"/>
                                  </p:stCondLst>
                                  <p:childTnLst>
                                    <p:animScale>
                                      <p:cBhvr>
                                        <p:cTn id="65" dur="1000" fill="hold"/>
                                        <p:tgtEl>
                                          <p:spTgt spid="28"/>
                                        </p:tgtEl>
                                      </p:cBhvr>
                                      <p:by x="66000" y="66000"/>
                                    </p:animScale>
                                  </p:childTnLst>
                                </p:cTn>
                              </p:par>
                              <p:par>
                                <p:cTn id="66" presetID="42"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750"/>
                                        <p:tgtEl>
                                          <p:spTgt spid="46"/>
                                        </p:tgtEl>
                                      </p:cBhvr>
                                    </p:animEffect>
                                    <p:anim calcmode="lin" valueType="num">
                                      <p:cBhvr>
                                        <p:cTn id="69" dur="750" fill="hold"/>
                                        <p:tgtEl>
                                          <p:spTgt spid="46"/>
                                        </p:tgtEl>
                                        <p:attrNameLst>
                                          <p:attrName>ppt_x</p:attrName>
                                        </p:attrNameLst>
                                      </p:cBhvr>
                                      <p:tavLst>
                                        <p:tav tm="0">
                                          <p:val>
                                            <p:strVal val="#ppt_x"/>
                                          </p:val>
                                        </p:tav>
                                        <p:tav tm="100000">
                                          <p:val>
                                            <p:strVal val="#ppt_x"/>
                                          </p:val>
                                        </p:tav>
                                      </p:tavLst>
                                    </p:anim>
                                    <p:anim calcmode="lin" valueType="num">
                                      <p:cBhvr>
                                        <p:cTn id="70" dur="750" fill="hold"/>
                                        <p:tgtEl>
                                          <p:spTgt spid="4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750"/>
                                        <p:tgtEl>
                                          <p:spTgt spid="47"/>
                                        </p:tgtEl>
                                      </p:cBhvr>
                                    </p:animEffect>
                                    <p:anim calcmode="lin" valueType="num">
                                      <p:cBhvr>
                                        <p:cTn id="74" dur="750" fill="hold"/>
                                        <p:tgtEl>
                                          <p:spTgt spid="47"/>
                                        </p:tgtEl>
                                        <p:attrNameLst>
                                          <p:attrName>ppt_x</p:attrName>
                                        </p:attrNameLst>
                                      </p:cBhvr>
                                      <p:tavLst>
                                        <p:tav tm="0">
                                          <p:val>
                                            <p:strVal val="#ppt_x"/>
                                          </p:val>
                                        </p:tav>
                                        <p:tav tm="100000">
                                          <p:val>
                                            <p:strVal val="#ppt_x"/>
                                          </p:val>
                                        </p:tav>
                                      </p:tavLst>
                                    </p:anim>
                                    <p:anim calcmode="lin" valueType="num">
                                      <p:cBhvr>
                                        <p:cTn id="75" dur="750" fill="hold"/>
                                        <p:tgtEl>
                                          <p:spTgt spid="4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750"/>
                                        <p:tgtEl>
                                          <p:spTgt spid="48"/>
                                        </p:tgtEl>
                                      </p:cBhvr>
                                    </p:animEffect>
                                    <p:anim calcmode="lin" valueType="num">
                                      <p:cBhvr>
                                        <p:cTn id="79" dur="750" fill="hold"/>
                                        <p:tgtEl>
                                          <p:spTgt spid="48"/>
                                        </p:tgtEl>
                                        <p:attrNameLst>
                                          <p:attrName>ppt_x</p:attrName>
                                        </p:attrNameLst>
                                      </p:cBhvr>
                                      <p:tavLst>
                                        <p:tav tm="0">
                                          <p:val>
                                            <p:strVal val="#ppt_x"/>
                                          </p:val>
                                        </p:tav>
                                        <p:tav tm="100000">
                                          <p:val>
                                            <p:strVal val="#ppt_x"/>
                                          </p:val>
                                        </p:tav>
                                      </p:tavLst>
                                    </p:anim>
                                    <p:anim calcmode="lin" valueType="num">
                                      <p:cBhvr>
                                        <p:cTn id="80" dur="7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28" grpId="0" animBg="1"/>
      <p:bldP spid="28" grpId="1" animBg="1"/>
      <p:bldP spid="28" grpId="2" animBg="1"/>
      <p:bldP spid="43" grpId="0" animBg="1"/>
      <p:bldP spid="43" grpId="1" animBg="1"/>
      <p:bldP spid="43" grpId="2" animBg="1"/>
      <p:bldP spid="46" grpId="0"/>
      <p:bldP spid="47" grpId="0"/>
      <p:bldP spid="48" grpId="0"/>
      <p:bldP spid="45" grpId="0" animBg="1"/>
      <p:bldP spid="14"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4321320" y="2712127"/>
            <a:ext cx="3520332" cy="2626881"/>
          </a:xfrm>
          <a:custGeom>
            <a:avLst/>
            <a:gdLst>
              <a:gd name="connsiteX0" fmla="*/ 4379979 w 4685122"/>
              <a:gd name="connsiteY0" fmla="*/ 0 h 3496051"/>
              <a:gd name="connsiteX1" fmla="*/ 4402388 w 4685122"/>
              <a:gd name="connsiteY1" fmla="*/ 36886 h 3496051"/>
              <a:gd name="connsiteX2" fmla="*/ 4685122 w 4685122"/>
              <a:gd name="connsiteY2" fmla="*/ 1153490 h 3496051"/>
              <a:gd name="connsiteX3" fmla="*/ 2342561 w 4685122"/>
              <a:gd name="connsiteY3" fmla="*/ 3496051 h 3496051"/>
              <a:gd name="connsiteX4" fmla="*/ 0 w 4685122"/>
              <a:gd name="connsiteY4" fmla="*/ 1153490 h 3496051"/>
              <a:gd name="connsiteX5" fmla="*/ 282734 w 4685122"/>
              <a:gd name="connsiteY5" fmla="*/ 36886 h 3496051"/>
              <a:gd name="connsiteX6" fmla="*/ 305133 w 4685122"/>
              <a:gd name="connsiteY6" fmla="*/ 16 h 3496051"/>
              <a:gd name="connsiteX7" fmla="*/ 213467 w 4685122"/>
              <a:gd name="connsiteY7" fmla="*/ 190305 h 3496051"/>
              <a:gd name="connsiteX8" fmla="*/ 31882 w 4685122"/>
              <a:gd name="connsiteY8" fmla="*/ 1089725 h 3496051"/>
              <a:gd name="connsiteX9" fmla="*/ 2342560 w 4685122"/>
              <a:gd name="connsiteY9" fmla="*/ 3400403 h 3496051"/>
              <a:gd name="connsiteX10" fmla="*/ 4653238 w 4685122"/>
              <a:gd name="connsiteY10" fmla="*/ 1089725 h 3496051"/>
              <a:gd name="connsiteX11" fmla="*/ 4471653 w 4685122"/>
              <a:gd name="connsiteY11" fmla="*/ 190305 h 3496051"/>
              <a:gd name="connsiteX12" fmla="*/ 4379979 w 4685122"/>
              <a:gd name="connsiteY12" fmla="*/ 0 h 349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85122" h="3496051">
                <a:moveTo>
                  <a:pt x="4379979" y="0"/>
                </a:moveTo>
                <a:lnTo>
                  <a:pt x="4402388" y="36886"/>
                </a:lnTo>
                <a:cubicBezTo>
                  <a:pt x="4582700" y="368811"/>
                  <a:pt x="4685122" y="749190"/>
                  <a:pt x="4685122" y="1153490"/>
                </a:cubicBezTo>
                <a:cubicBezTo>
                  <a:pt x="4685122" y="2447251"/>
                  <a:pt x="3636322" y="3496051"/>
                  <a:pt x="2342561" y="3496051"/>
                </a:cubicBezTo>
                <a:cubicBezTo>
                  <a:pt x="1048800" y="3496051"/>
                  <a:pt x="0" y="2447251"/>
                  <a:pt x="0" y="1153490"/>
                </a:cubicBezTo>
                <a:cubicBezTo>
                  <a:pt x="0" y="749190"/>
                  <a:pt x="102422" y="368811"/>
                  <a:pt x="282734" y="36886"/>
                </a:cubicBezTo>
                <a:lnTo>
                  <a:pt x="305133" y="16"/>
                </a:lnTo>
                <a:lnTo>
                  <a:pt x="213467" y="190305"/>
                </a:lnTo>
                <a:cubicBezTo>
                  <a:pt x="96540" y="466751"/>
                  <a:pt x="31882" y="770687"/>
                  <a:pt x="31882" y="1089725"/>
                </a:cubicBezTo>
                <a:cubicBezTo>
                  <a:pt x="31882" y="2365877"/>
                  <a:pt x="1066408" y="3400403"/>
                  <a:pt x="2342560" y="3400403"/>
                </a:cubicBezTo>
                <a:cubicBezTo>
                  <a:pt x="3618712" y="3400403"/>
                  <a:pt x="4653238" y="2365877"/>
                  <a:pt x="4653238" y="1089725"/>
                </a:cubicBezTo>
                <a:cubicBezTo>
                  <a:pt x="4653238" y="770687"/>
                  <a:pt x="4588580" y="466751"/>
                  <a:pt x="4471653" y="190305"/>
                </a:cubicBezTo>
                <a:lnTo>
                  <a:pt x="4379979" y="0"/>
                </a:lnTo>
                <a:close/>
              </a:path>
            </a:pathLst>
          </a:custGeom>
          <a:solidFill>
            <a:srgbClr val="195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email">
            <a:extLst>
              <a:ext uri="{BEBA8EAE-BF5A-486C-A8C5-ECC9F3942E4B}">
                <a14:imgProps xmlns:a14="http://schemas.microsoft.com/office/drawing/2010/main">
                  <a14:imgLayer r:embed="rId3">
                    <a14:imgEffect>
                      <a14:saturation sat="6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20711308">
            <a:off x="5230800" y="1530875"/>
            <a:ext cx="3356744" cy="2884538"/>
          </a:xfrm>
          <a:prstGeom prst="rect">
            <a:avLst/>
          </a:prstGeom>
        </p:spPr>
      </p:pic>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60150">
            <a:off x="6094810" y="1621491"/>
            <a:ext cx="1703463" cy="3079963"/>
          </a:xfrm>
          <a:prstGeom prst="rect">
            <a:avLst/>
          </a:prstGeom>
        </p:spPr>
      </p:pic>
      <p:pic>
        <p:nvPicPr>
          <p:cNvPr id="6" name="图片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3689" y="3514403"/>
            <a:ext cx="270964" cy="1232152"/>
          </a:xfrm>
          <a:prstGeom prst="rect">
            <a:avLst/>
          </a:prstGeom>
        </p:spPr>
      </p:pic>
      <p:sp>
        <p:nvSpPr>
          <p:cNvPr id="21" name="文本框 20"/>
          <p:cNvSpPr txBox="1"/>
          <p:nvPr/>
        </p:nvSpPr>
        <p:spPr>
          <a:xfrm>
            <a:off x="4261280" y="1603111"/>
            <a:ext cx="1292662" cy="3143444"/>
          </a:xfrm>
          <a:prstGeom prst="rect">
            <a:avLst/>
          </a:prstGeom>
          <a:noFill/>
        </p:spPr>
        <p:txBody>
          <a:bodyPr vert="eaVert" wrap="square" rtlCol="0">
            <a:spAutoFit/>
          </a:bodyPr>
          <a:lstStyle/>
          <a:p>
            <a:r>
              <a:rPr lang="zh-CN" altLang="en-US" sz="7200" dirty="0" smtClean="0">
                <a:solidFill>
                  <a:schemeClr val="bg1">
                    <a:lumMod val="85000"/>
                  </a:schemeClr>
                </a:solidFill>
                <a:latin typeface="华文行楷" pitchFamily="2" charset="-122"/>
                <a:ea typeface="华文行楷" pitchFamily="2" charset="-122"/>
              </a:rPr>
              <a:t> </a:t>
            </a:r>
            <a:r>
              <a:rPr lang="zh-CN" altLang="en-US" sz="7200" dirty="0" smtClean="0">
                <a:solidFill>
                  <a:srgbClr val="FFFF00"/>
                </a:solidFill>
                <a:effectLst>
                  <a:outerShdw blurRad="38100" dist="38100" dir="2700000" algn="tl">
                    <a:srgbClr val="000000">
                      <a:alpha val="43137"/>
                    </a:srgbClr>
                  </a:outerShdw>
                </a:effectLst>
                <a:latin typeface="华文行楷" pitchFamily="2" charset="-122"/>
                <a:ea typeface="华文行楷" pitchFamily="2" charset="-122"/>
              </a:rPr>
              <a:t>谢  谢</a:t>
            </a:r>
          </a:p>
        </p:txBody>
      </p:sp>
    </p:spTree>
    <p:extLst>
      <p:ext uri="{BB962C8B-B14F-4D97-AF65-F5344CB8AC3E}">
        <p14:creationId xmlns:p14="http://schemas.microsoft.com/office/powerpoint/2010/main" val="363767658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par>
                                <p:cTn id="8" presetID="47" presetClass="entr" presetSubtype="0"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750"/>
                                        <p:tgtEl>
                                          <p:spTgt spid="4"/>
                                        </p:tgtEl>
                                      </p:cBhvr>
                                    </p:animEffect>
                                  </p:childTnLst>
                                </p:cTn>
                              </p:par>
                              <p:par>
                                <p:cTn id="16" presetID="22" presetClass="entr" presetSubtype="4" fill="hold"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750"/>
                                        <p:tgtEl>
                                          <p:spTgt spid="5"/>
                                        </p:tgtEl>
                                      </p:cBhvr>
                                    </p:animEffect>
                                  </p:childTnLst>
                                </p:cTn>
                              </p:par>
                              <p:par>
                                <p:cTn id="19" presetID="22" presetClass="entr" presetSubtype="4" fill="hold" nodeType="withEffect">
                                  <p:stCondLst>
                                    <p:cond delay="75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7949179" y="2121007"/>
            <a:ext cx="2722903" cy="2722903"/>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721215" y="1893043"/>
            <a:ext cx="3178833" cy="3178833"/>
          </a:xfrm>
          <a:prstGeom prst="ellipse">
            <a:avLst/>
          </a:prstGeom>
          <a:noFill/>
          <a:ln>
            <a:solidFill>
              <a:schemeClr val="bg1">
                <a:lumMod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524048" y="1664474"/>
            <a:ext cx="3573168" cy="3573168"/>
          </a:xfrm>
          <a:prstGeom prst="ellipse">
            <a:avLst/>
          </a:prstGeom>
          <a:noFill/>
          <a:ln>
            <a:solidFill>
              <a:schemeClr val="bg1">
                <a:lumMod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332563" y="1463328"/>
            <a:ext cx="3956138" cy="3956138"/>
          </a:xfrm>
          <a:prstGeom prst="ellipse">
            <a:avLst/>
          </a:prstGeom>
          <a:noFill/>
          <a:ln>
            <a:solidFill>
              <a:schemeClr val="bg1">
                <a:lumMod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cstate="email">
            <a:extLst>
              <a:ext uri="{BEBA8EAE-BF5A-486C-A8C5-ECC9F3942E4B}">
                <a14:imgProps xmlns:a14="http://schemas.microsoft.com/office/drawing/2010/main">
                  <a14:imgLayer r:embed="rId3">
                    <a14:imgEffect>
                      <a14:saturation sat="6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641389" flipV="1">
            <a:off x="8045144" y="2255769"/>
            <a:ext cx="3108280" cy="2671024"/>
          </a:xfrm>
          <a:prstGeom prst="rect">
            <a:avLst/>
          </a:prstGeom>
        </p:spPr>
      </p:pic>
      <p:sp>
        <p:nvSpPr>
          <p:cNvPr id="16" name="椭圆 15"/>
          <p:cNvSpPr/>
          <p:nvPr/>
        </p:nvSpPr>
        <p:spPr>
          <a:xfrm>
            <a:off x="2374900" y="-1936992"/>
            <a:ext cx="11237487" cy="10731983"/>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890988" y="1057968"/>
            <a:ext cx="43163" cy="43163"/>
          </a:xfrm>
          <a:prstGeom prst="ellipse">
            <a:avLst/>
          </a:prstGeom>
          <a:solidFill>
            <a:schemeClr val="bg1">
              <a:lumMod val="75000"/>
            </a:schemeClr>
          </a:solidFill>
          <a:ln>
            <a:noFill/>
          </a:ln>
          <a:effectLst>
            <a:glow rad="254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2500622" y="2049108"/>
            <a:ext cx="43163" cy="43163"/>
          </a:xfrm>
          <a:prstGeom prst="ellipse">
            <a:avLst/>
          </a:prstGeom>
          <a:solidFill>
            <a:schemeClr val="bg1">
              <a:lumMod val="75000"/>
            </a:schemeClr>
          </a:solidFill>
          <a:ln>
            <a:noFill/>
          </a:ln>
          <a:effectLst>
            <a:glow rad="254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2268529" y="3089640"/>
            <a:ext cx="43163" cy="43163"/>
          </a:xfrm>
          <a:prstGeom prst="ellipse">
            <a:avLst/>
          </a:prstGeom>
          <a:solidFill>
            <a:schemeClr val="bg1">
              <a:lumMod val="75000"/>
            </a:schemeClr>
          </a:solidFill>
          <a:ln>
            <a:noFill/>
          </a:ln>
          <a:effectLst>
            <a:glow rad="254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374900" y="4155934"/>
            <a:ext cx="43163" cy="43163"/>
          </a:xfrm>
          <a:prstGeom prst="ellipse">
            <a:avLst/>
          </a:prstGeom>
          <a:solidFill>
            <a:schemeClr val="bg1">
              <a:lumMod val="75000"/>
            </a:schemeClr>
          </a:solidFill>
          <a:ln>
            <a:noFill/>
          </a:ln>
          <a:effectLst>
            <a:glow rad="254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127258" y="878553"/>
            <a:ext cx="4589896" cy="584775"/>
          </a:xfrm>
          <a:prstGeom prst="rect">
            <a:avLst/>
          </a:prstGeom>
          <a:noFill/>
        </p:spPr>
        <p:txBody>
          <a:bodyPr wrap="square" rtlCol="0">
            <a:spAutoFit/>
          </a:bodyPr>
          <a:lstStyle/>
          <a:p>
            <a:r>
              <a:rPr lang="zh-CN" altLang="en-US" sz="3200" dirty="0" smtClean="0">
                <a:solidFill>
                  <a:schemeClr val="bg1">
                    <a:lumMod val="85000"/>
                  </a:schemeClr>
                </a:solidFill>
                <a:latin typeface="华文行楷" pitchFamily="2" charset="-122"/>
                <a:ea typeface="华文行楷" pitchFamily="2" charset="-122"/>
              </a:rPr>
              <a:t>与君初识，犹似故人</a:t>
            </a:r>
          </a:p>
        </p:txBody>
      </p:sp>
      <p:sp>
        <p:nvSpPr>
          <p:cNvPr id="31" name="文本框 30"/>
          <p:cNvSpPr txBox="1"/>
          <p:nvPr/>
        </p:nvSpPr>
        <p:spPr>
          <a:xfrm>
            <a:off x="2711226" y="3906709"/>
            <a:ext cx="3993121" cy="584775"/>
          </a:xfrm>
          <a:prstGeom prst="rect">
            <a:avLst/>
          </a:prstGeom>
          <a:noFill/>
        </p:spPr>
        <p:txBody>
          <a:bodyPr wrap="square" rtlCol="0">
            <a:spAutoFit/>
          </a:bodyPr>
          <a:lstStyle/>
          <a:p>
            <a:r>
              <a:rPr lang="zh-CN" altLang="en-US" sz="3200" dirty="0" smtClean="0">
                <a:solidFill>
                  <a:schemeClr val="bg1">
                    <a:lumMod val="85000"/>
                  </a:schemeClr>
                </a:solidFill>
                <a:latin typeface="华文行楷" pitchFamily="2" charset="-122"/>
                <a:ea typeface="华文行楷" pitchFamily="2" charset="-122"/>
              </a:rPr>
              <a:t>不患无位，患所以立</a:t>
            </a:r>
          </a:p>
        </p:txBody>
      </p:sp>
      <p:sp>
        <p:nvSpPr>
          <p:cNvPr id="32" name="文本框 31"/>
          <p:cNvSpPr txBox="1"/>
          <p:nvPr/>
        </p:nvSpPr>
        <p:spPr>
          <a:xfrm>
            <a:off x="2711226" y="1893043"/>
            <a:ext cx="5558518" cy="584775"/>
          </a:xfrm>
          <a:prstGeom prst="rect">
            <a:avLst/>
          </a:prstGeom>
          <a:noFill/>
        </p:spPr>
        <p:txBody>
          <a:bodyPr wrap="square" rtlCol="0">
            <a:spAutoFit/>
          </a:bodyPr>
          <a:lstStyle/>
          <a:p>
            <a:r>
              <a:rPr lang="zh-CN" altLang="en-US" sz="3200" dirty="0" smtClean="0">
                <a:solidFill>
                  <a:schemeClr val="bg1">
                    <a:lumMod val="85000"/>
                  </a:schemeClr>
                </a:solidFill>
                <a:latin typeface="华文行楷" pitchFamily="2" charset="-122"/>
                <a:ea typeface="华文行楷" pitchFamily="2" charset="-122"/>
              </a:rPr>
              <a:t>闻道有先后，术业有专攻</a:t>
            </a:r>
          </a:p>
        </p:txBody>
      </p:sp>
      <p:sp>
        <p:nvSpPr>
          <p:cNvPr id="33" name="文本框 32"/>
          <p:cNvSpPr txBox="1"/>
          <p:nvPr/>
        </p:nvSpPr>
        <p:spPr>
          <a:xfrm>
            <a:off x="2628489" y="2832051"/>
            <a:ext cx="3048000" cy="584775"/>
          </a:xfrm>
          <a:prstGeom prst="rect">
            <a:avLst/>
          </a:prstGeom>
          <a:noFill/>
        </p:spPr>
        <p:txBody>
          <a:bodyPr wrap="square" rtlCol="0">
            <a:spAutoFit/>
          </a:bodyPr>
          <a:lstStyle/>
          <a:p>
            <a:r>
              <a:rPr lang="zh-CN" altLang="en-US" sz="3200" dirty="0">
                <a:solidFill>
                  <a:schemeClr val="bg1">
                    <a:lumMod val="85000"/>
                  </a:schemeClr>
                </a:solidFill>
                <a:latin typeface="华文行楷" pitchFamily="2" charset="-122"/>
                <a:ea typeface="华文行楷" pitchFamily="2" charset="-122"/>
              </a:rPr>
              <a:t>讷于</a:t>
            </a:r>
            <a:r>
              <a:rPr lang="zh-CN" altLang="en-US" sz="3200" dirty="0" smtClean="0">
                <a:solidFill>
                  <a:schemeClr val="bg1">
                    <a:lumMod val="85000"/>
                  </a:schemeClr>
                </a:solidFill>
                <a:latin typeface="华文行楷" pitchFamily="2" charset="-122"/>
                <a:ea typeface="华文行楷" pitchFamily="2" charset="-122"/>
              </a:rPr>
              <a:t>言而敏于行</a:t>
            </a:r>
          </a:p>
        </p:txBody>
      </p:sp>
      <p:sp>
        <p:nvSpPr>
          <p:cNvPr id="34" name="文本框 33"/>
          <p:cNvSpPr txBox="1"/>
          <p:nvPr/>
        </p:nvSpPr>
        <p:spPr>
          <a:xfrm>
            <a:off x="1741818" y="642469"/>
            <a:ext cx="1053421" cy="830997"/>
          </a:xfrm>
          <a:prstGeom prst="rect">
            <a:avLst/>
          </a:prstGeom>
          <a:noFill/>
        </p:spPr>
        <p:txBody>
          <a:bodyPr wrap="square" rtlCol="0">
            <a:spAutoFit/>
          </a:bodyPr>
          <a:lstStyle/>
          <a:p>
            <a:pPr algn="ctr"/>
            <a:r>
              <a:rPr lang="en-US" altLang="zh-CN" sz="4800" dirty="0" smtClean="0">
                <a:solidFill>
                  <a:schemeClr val="bg1">
                    <a:lumMod val="85000"/>
                  </a:schemeClr>
                </a:solidFill>
                <a:latin typeface="华文行楷" pitchFamily="2" charset="-122"/>
                <a:ea typeface="华文行楷" pitchFamily="2" charset="-122"/>
              </a:rPr>
              <a:t>1</a:t>
            </a:r>
            <a:endParaRPr lang="zh-CN" altLang="en-US" sz="4800" dirty="0" smtClean="0">
              <a:solidFill>
                <a:schemeClr val="bg1">
                  <a:lumMod val="85000"/>
                </a:schemeClr>
              </a:solidFill>
              <a:latin typeface="华文行楷" pitchFamily="2" charset="-122"/>
              <a:ea typeface="华文行楷" pitchFamily="2" charset="-122"/>
            </a:endParaRPr>
          </a:p>
        </p:txBody>
      </p:sp>
      <p:sp>
        <p:nvSpPr>
          <p:cNvPr id="36" name="文本框 35"/>
          <p:cNvSpPr txBox="1"/>
          <p:nvPr/>
        </p:nvSpPr>
        <p:spPr>
          <a:xfrm>
            <a:off x="1276930" y="1603066"/>
            <a:ext cx="1053421" cy="830997"/>
          </a:xfrm>
          <a:prstGeom prst="rect">
            <a:avLst/>
          </a:prstGeom>
          <a:noFill/>
        </p:spPr>
        <p:txBody>
          <a:bodyPr wrap="square" rtlCol="0">
            <a:spAutoFit/>
          </a:bodyPr>
          <a:lstStyle/>
          <a:p>
            <a:pPr algn="ctr"/>
            <a:r>
              <a:rPr lang="en-US" altLang="zh-CN" sz="4800" dirty="0" smtClean="0">
                <a:solidFill>
                  <a:schemeClr val="bg1">
                    <a:lumMod val="85000"/>
                  </a:schemeClr>
                </a:solidFill>
                <a:latin typeface="华文行楷" pitchFamily="2" charset="-122"/>
                <a:ea typeface="华文行楷" pitchFamily="2" charset="-122"/>
              </a:rPr>
              <a:t>2</a:t>
            </a:r>
            <a:endParaRPr lang="zh-CN" altLang="en-US" sz="4800" dirty="0" smtClean="0">
              <a:solidFill>
                <a:schemeClr val="bg1">
                  <a:lumMod val="85000"/>
                </a:schemeClr>
              </a:solidFill>
              <a:latin typeface="华文行楷" pitchFamily="2" charset="-122"/>
              <a:ea typeface="华文行楷" pitchFamily="2" charset="-122"/>
            </a:endParaRPr>
          </a:p>
        </p:txBody>
      </p:sp>
      <p:sp>
        <p:nvSpPr>
          <p:cNvPr id="37" name="文本框 36"/>
          <p:cNvSpPr txBox="1"/>
          <p:nvPr/>
        </p:nvSpPr>
        <p:spPr>
          <a:xfrm>
            <a:off x="1142849" y="2674141"/>
            <a:ext cx="1053421" cy="830997"/>
          </a:xfrm>
          <a:prstGeom prst="rect">
            <a:avLst/>
          </a:prstGeom>
          <a:noFill/>
        </p:spPr>
        <p:txBody>
          <a:bodyPr wrap="square" rtlCol="0">
            <a:spAutoFit/>
          </a:bodyPr>
          <a:lstStyle/>
          <a:p>
            <a:pPr algn="ctr"/>
            <a:r>
              <a:rPr lang="en-US" altLang="zh-CN" sz="4800" dirty="0" smtClean="0">
                <a:solidFill>
                  <a:schemeClr val="bg1">
                    <a:lumMod val="85000"/>
                  </a:schemeClr>
                </a:solidFill>
                <a:latin typeface="华文行楷" pitchFamily="2" charset="-122"/>
                <a:ea typeface="华文行楷" pitchFamily="2" charset="-122"/>
              </a:rPr>
              <a:t>3</a:t>
            </a:r>
            <a:endParaRPr lang="zh-CN" altLang="en-US" sz="4800" dirty="0" smtClean="0">
              <a:solidFill>
                <a:schemeClr val="bg1">
                  <a:lumMod val="85000"/>
                </a:schemeClr>
              </a:solidFill>
              <a:latin typeface="华文行楷" pitchFamily="2" charset="-122"/>
              <a:ea typeface="华文行楷" pitchFamily="2" charset="-122"/>
            </a:endParaRPr>
          </a:p>
        </p:txBody>
      </p:sp>
      <p:sp>
        <p:nvSpPr>
          <p:cNvPr id="38" name="文本框 37"/>
          <p:cNvSpPr txBox="1"/>
          <p:nvPr/>
        </p:nvSpPr>
        <p:spPr>
          <a:xfrm>
            <a:off x="1142849" y="3762016"/>
            <a:ext cx="1053421" cy="830997"/>
          </a:xfrm>
          <a:prstGeom prst="rect">
            <a:avLst/>
          </a:prstGeom>
          <a:noFill/>
        </p:spPr>
        <p:txBody>
          <a:bodyPr wrap="square" rtlCol="0">
            <a:spAutoFit/>
          </a:bodyPr>
          <a:lstStyle/>
          <a:p>
            <a:pPr algn="ctr"/>
            <a:r>
              <a:rPr lang="en-US" altLang="zh-CN" sz="4800" dirty="0" smtClean="0">
                <a:solidFill>
                  <a:schemeClr val="bg1">
                    <a:lumMod val="85000"/>
                  </a:schemeClr>
                </a:solidFill>
                <a:latin typeface="华文行楷" pitchFamily="2" charset="-122"/>
                <a:ea typeface="华文行楷" pitchFamily="2" charset="-122"/>
              </a:rPr>
              <a:t>4</a:t>
            </a:r>
            <a:endParaRPr lang="zh-CN" altLang="en-US" sz="4800" dirty="0" smtClean="0">
              <a:solidFill>
                <a:schemeClr val="bg1">
                  <a:lumMod val="85000"/>
                </a:schemeClr>
              </a:solidFill>
              <a:latin typeface="华文行楷" pitchFamily="2" charset="-122"/>
              <a:ea typeface="华文行楷" pitchFamily="2" charset="-122"/>
            </a:endParaRPr>
          </a:p>
        </p:txBody>
      </p:sp>
      <p:pic>
        <p:nvPicPr>
          <p:cNvPr id="39" name="图片 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58270" y="2600279"/>
            <a:ext cx="732864" cy="751227"/>
          </a:xfrm>
          <a:prstGeom prst="rect">
            <a:avLst/>
          </a:prstGeom>
        </p:spPr>
      </p:pic>
      <p:pic>
        <p:nvPicPr>
          <p:cNvPr id="40" name="图片 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72228" y="2565101"/>
            <a:ext cx="627692" cy="752897"/>
          </a:xfrm>
          <a:prstGeom prst="rect">
            <a:avLst/>
          </a:prstGeom>
        </p:spPr>
      </p:pic>
      <p:pic>
        <p:nvPicPr>
          <p:cNvPr id="41" name="图片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68072" y="2517415"/>
            <a:ext cx="417348" cy="839705"/>
          </a:xfrm>
          <a:prstGeom prst="rect">
            <a:avLst/>
          </a:prstGeom>
        </p:spPr>
      </p:pic>
      <p:pic>
        <p:nvPicPr>
          <p:cNvPr id="42" name="图片 4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64372" y="2514440"/>
            <a:ext cx="283797" cy="779607"/>
          </a:xfrm>
          <a:prstGeom prst="rect">
            <a:avLst/>
          </a:prstGeom>
        </p:spPr>
      </p:pic>
      <p:pic>
        <p:nvPicPr>
          <p:cNvPr id="43" name="图片 4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13994" y="2434063"/>
            <a:ext cx="382291" cy="881439"/>
          </a:xfrm>
          <a:prstGeom prst="rect">
            <a:avLst/>
          </a:prstGeom>
        </p:spPr>
      </p:pic>
      <p:pic>
        <p:nvPicPr>
          <p:cNvPr id="44" name="图片 4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39140" y="2573693"/>
            <a:ext cx="737872" cy="732864"/>
          </a:xfrm>
          <a:prstGeom prst="rect">
            <a:avLst/>
          </a:prstGeom>
        </p:spPr>
      </p:pic>
      <p:pic>
        <p:nvPicPr>
          <p:cNvPr id="45" name="图片 4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74491" y="2899923"/>
            <a:ext cx="974925" cy="465761"/>
          </a:xfrm>
          <a:prstGeom prst="rect">
            <a:avLst/>
          </a:prstGeom>
        </p:spPr>
      </p:pic>
      <p:pic>
        <p:nvPicPr>
          <p:cNvPr id="46" name="图片 4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609229" y="3105248"/>
            <a:ext cx="898132" cy="550899"/>
          </a:xfrm>
          <a:prstGeom prst="rect">
            <a:avLst/>
          </a:prstGeom>
        </p:spPr>
      </p:pic>
      <p:pic>
        <p:nvPicPr>
          <p:cNvPr id="47" name="图片 4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628062" y="3118514"/>
            <a:ext cx="1019998" cy="393976"/>
          </a:xfrm>
          <a:prstGeom prst="rect">
            <a:avLst/>
          </a:prstGeom>
        </p:spPr>
      </p:pic>
      <p:pic>
        <p:nvPicPr>
          <p:cNvPr id="48" name="图片 4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086901" y="3287378"/>
            <a:ext cx="587626" cy="550899"/>
          </a:xfrm>
          <a:prstGeom prst="rect">
            <a:avLst/>
          </a:prstGeom>
        </p:spPr>
      </p:pic>
      <p:pic>
        <p:nvPicPr>
          <p:cNvPr id="49" name="图片 4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353998" y="2618088"/>
            <a:ext cx="462422" cy="711162"/>
          </a:xfrm>
          <a:prstGeom prst="rect">
            <a:avLst/>
          </a:prstGeom>
        </p:spPr>
      </p:pic>
      <p:sp>
        <p:nvSpPr>
          <p:cNvPr id="2" name="平行四边形 1"/>
          <p:cNvSpPr/>
          <p:nvPr/>
        </p:nvSpPr>
        <p:spPr>
          <a:xfrm>
            <a:off x="530552" y="2245193"/>
            <a:ext cx="661080" cy="2288234"/>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smtClean="0">
                <a:solidFill>
                  <a:srgbClr val="FFFF00"/>
                </a:solidFill>
                <a:latin typeface="华文行楷" pitchFamily="2" charset="-122"/>
                <a:ea typeface="华文行楷" pitchFamily="2" charset="-122"/>
              </a:rPr>
              <a:t>目录</a:t>
            </a:r>
            <a:endParaRPr lang="zh-CN" altLang="en-US" sz="4800" dirty="0">
              <a:solidFill>
                <a:srgbClr val="FFFF00"/>
              </a:solidFill>
              <a:latin typeface="华文行楷" pitchFamily="2" charset="-122"/>
              <a:ea typeface="华文行楷" pitchFamily="2" charset="-122"/>
            </a:endParaRPr>
          </a:p>
        </p:txBody>
      </p:sp>
      <p:sp>
        <p:nvSpPr>
          <p:cNvPr id="35" name="椭圆 34"/>
          <p:cNvSpPr/>
          <p:nvPr/>
        </p:nvSpPr>
        <p:spPr>
          <a:xfrm>
            <a:off x="2711226" y="5216060"/>
            <a:ext cx="43163" cy="43163"/>
          </a:xfrm>
          <a:prstGeom prst="ellipse">
            <a:avLst/>
          </a:prstGeom>
          <a:solidFill>
            <a:schemeClr val="bg1">
              <a:lumMod val="75000"/>
            </a:schemeClr>
          </a:solidFill>
          <a:ln>
            <a:noFill/>
          </a:ln>
          <a:effectLst>
            <a:glow rad="254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669558" y="4854207"/>
            <a:ext cx="526711" cy="830997"/>
          </a:xfrm>
          <a:prstGeom prst="rect">
            <a:avLst/>
          </a:prstGeom>
          <a:noFill/>
        </p:spPr>
        <p:txBody>
          <a:bodyPr wrap="square" rtlCol="0">
            <a:spAutoFit/>
          </a:bodyPr>
          <a:lstStyle/>
          <a:p>
            <a:r>
              <a:rPr lang="en-US" altLang="zh-CN" sz="4800" dirty="0" smtClean="0">
                <a:solidFill>
                  <a:schemeClr val="bg1"/>
                </a:solidFill>
                <a:latin typeface="华文行楷" pitchFamily="2" charset="-122"/>
                <a:ea typeface="华文行楷" pitchFamily="2" charset="-122"/>
              </a:rPr>
              <a:t>5</a:t>
            </a:r>
            <a:endParaRPr lang="zh-CN" altLang="en-US" sz="4800" dirty="0">
              <a:solidFill>
                <a:schemeClr val="bg1"/>
              </a:solidFill>
              <a:latin typeface="华文行楷" pitchFamily="2" charset="-122"/>
              <a:ea typeface="华文行楷" pitchFamily="2" charset="-122"/>
            </a:endParaRPr>
          </a:p>
        </p:txBody>
      </p:sp>
      <p:sp>
        <p:nvSpPr>
          <p:cNvPr id="5" name="TextBox 4"/>
          <p:cNvSpPr txBox="1"/>
          <p:nvPr/>
        </p:nvSpPr>
        <p:spPr>
          <a:xfrm>
            <a:off x="3046364" y="4899509"/>
            <a:ext cx="3065724" cy="584775"/>
          </a:xfrm>
          <a:prstGeom prst="rect">
            <a:avLst/>
          </a:prstGeom>
          <a:noFill/>
        </p:spPr>
        <p:txBody>
          <a:bodyPr wrap="square" rtlCol="0">
            <a:spAutoFit/>
          </a:bodyPr>
          <a:lstStyle/>
          <a:p>
            <a:r>
              <a:rPr lang="zh-CN" altLang="en-US" sz="3200" dirty="0" smtClean="0">
                <a:solidFill>
                  <a:schemeClr val="bg1"/>
                </a:solidFill>
                <a:latin typeface="华文行楷" pitchFamily="2" charset="-122"/>
                <a:ea typeface="华文行楷" pitchFamily="2" charset="-122"/>
              </a:rPr>
              <a:t>无限感激言岂尽</a:t>
            </a:r>
            <a:endParaRPr lang="zh-CN" altLang="en-US" sz="3200"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292712502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750"/>
                                        <p:tgtEl>
                                          <p:spTgt spid="41"/>
                                        </p:tgtEl>
                                      </p:cBhvr>
                                    </p:animEffect>
                                  </p:childTnLst>
                                </p:cTn>
                              </p:par>
                              <p:par>
                                <p:cTn id="8" presetID="10" presetClass="entr" presetSubtype="0" fill="hold" nodeType="withEffect">
                                  <p:stCondLst>
                                    <p:cond delay="5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750"/>
                                        <p:tgtEl>
                                          <p:spTgt spid="42"/>
                                        </p:tgtEl>
                                      </p:cBhvr>
                                    </p:animEffect>
                                  </p:childTnLst>
                                </p:cTn>
                              </p:par>
                              <p:par>
                                <p:cTn id="11" presetID="10" presetClass="entr" presetSubtype="0" fill="hold" nodeType="withEffect">
                                  <p:stCondLst>
                                    <p:cond delay="75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750"/>
                                        <p:tgtEl>
                                          <p:spTgt spid="43"/>
                                        </p:tgtEl>
                                      </p:cBhvr>
                                    </p:animEffect>
                                  </p:childTnLst>
                                </p:cTn>
                              </p:par>
                              <p:par>
                                <p:cTn id="14" presetID="10" presetClass="entr" presetSubtype="0" fill="hold" nodeType="withEffect">
                                  <p:stCondLst>
                                    <p:cond delay="100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750"/>
                                        <p:tgtEl>
                                          <p:spTgt spid="44"/>
                                        </p:tgtEl>
                                      </p:cBhvr>
                                    </p:animEffect>
                                  </p:childTnLst>
                                </p:cTn>
                              </p:par>
                              <p:par>
                                <p:cTn id="17" presetID="10" presetClass="entr" presetSubtype="0" fill="hold" nodeType="withEffect">
                                  <p:stCondLst>
                                    <p:cond delay="125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750"/>
                                        <p:tgtEl>
                                          <p:spTgt spid="46"/>
                                        </p:tgtEl>
                                      </p:cBhvr>
                                    </p:animEffect>
                                  </p:childTnLst>
                                </p:cTn>
                              </p:par>
                              <p:par>
                                <p:cTn id="20" presetID="10" presetClass="entr" presetSubtype="0" fill="hold" nodeType="withEffect">
                                  <p:stCondLst>
                                    <p:cond delay="150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750"/>
                                        <p:tgtEl>
                                          <p:spTgt spid="45"/>
                                        </p:tgtEl>
                                      </p:cBhvr>
                                    </p:animEffect>
                                  </p:childTnLst>
                                </p:cTn>
                              </p:par>
                              <p:par>
                                <p:cTn id="23" presetID="10" presetClass="entr" presetSubtype="0" fill="hold" nodeType="withEffect">
                                  <p:stCondLst>
                                    <p:cond delay="175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750"/>
                                        <p:tgtEl>
                                          <p:spTgt spid="47"/>
                                        </p:tgtEl>
                                      </p:cBhvr>
                                    </p:animEffect>
                                  </p:childTnLst>
                                </p:cTn>
                              </p:par>
                              <p:par>
                                <p:cTn id="26" presetID="10" presetClass="entr" presetSubtype="0" fill="hold" nodeType="withEffect">
                                  <p:stCondLst>
                                    <p:cond delay="175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750"/>
                                        <p:tgtEl>
                                          <p:spTgt spid="39"/>
                                        </p:tgtEl>
                                      </p:cBhvr>
                                    </p:animEffect>
                                  </p:childTnLst>
                                </p:cTn>
                              </p:par>
                              <p:par>
                                <p:cTn id="29" presetID="10" presetClass="entr" presetSubtype="0" fill="hold" nodeType="withEffect">
                                  <p:stCondLst>
                                    <p:cond delay="200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750"/>
                                        <p:tgtEl>
                                          <p:spTgt spid="48"/>
                                        </p:tgtEl>
                                      </p:cBhvr>
                                    </p:animEffect>
                                  </p:childTnLst>
                                </p:cTn>
                              </p:par>
                              <p:par>
                                <p:cTn id="32" presetID="10" presetClass="entr" presetSubtype="0" fill="hold" nodeType="withEffect">
                                  <p:stCondLst>
                                    <p:cond delay="225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750"/>
                                        <p:tgtEl>
                                          <p:spTgt spid="40"/>
                                        </p:tgtEl>
                                      </p:cBhvr>
                                    </p:animEffect>
                                  </p:childTnLst>
                                </p:cTn>
                              </p:par>
                              <p:par>
                                <p:cTn id="35" presetID="10" presetClass="entr" presetSubtype="0" fill="hold" nodeType="withEffect">
                                  <p:stCondLst>
                                    <p:cond delay="250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750"/>
                                        <p:tgtEl>
                                          <p:spTgt spid="49"/>
                                        </p:tgtEl>
                                      </p:cBhvr>
                                    </p:animEffect>
                                  </p:childTnLst>
                                </p:cTn>
                              </p:par>
                              <p:par>
                                <p:cTn id="38" presetID="21" presetClass="entr" presetSubtype="1" fill="hold" nodeType="withEffect">
                                  <p:stCondLst>
                                    <p:cond delay="250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2000"/>
                                        <p:tgtEl>
                                          <p:spTgt spid="8"/>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50"/>
                                        <p:tgtEl>
                                          <p:spTgt spid="11"/>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50"/>
                                        <p:tgtEl>
                                          <p:spTgt spid="12"/>
                                        </p:tgtEl>
                                      </p:cBhvr>
                                    </p:animEffect>
                                  </p:childTnLst>
                                </p:cTn>
                              </p:par>
                              <p:par>
                                <p:cTn id="50" presetID="10" presetClass="entr" presetSubtype="0" fill="hold" grpId="0" nodeType="withEffect">
                                  <p:stCondLst>
                                    <p:cond delay="17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50"/>
                                        <p:tgtEl>
                                          <p:spTgt spid="13"/>
                                        </p:tgtEl>
                                      </p:cBhvr>
                                    </p:animEffect>
                                  </p:childTnLst>
                                </p:cTn>
                              </p:par>
                              <p:par>
                                <p:cTn id="53" presetID="10" presetClass="entr" presetSubtype="0" fill="hold" grpId="0" nodeType="withEffect">
                                  <p:stCondLst>
                                    <p:cond delay="20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50"/>
                                        <p:tgtEl>
                                          <p:spTgt spid="16"/>
                                        </p:tgtEl>
                                      </p:cBhvr>
                                    </p:animEffect>
                                  </p:childTnLst>
                                </p:cTn>
                              </p:par>
                              <p:par>
                                <p:cTn id="56" presetID="6" presetClass="emph" presetSubtype="0" accel="80000" decel="20000" fill="hold" grpId="1" nodeType="withEffect">
                                  <p:stCondLst>
                                    <p:cond delay="1000"/>
                                  </p:stCondLst>
                                  <p:childTnLst>
                                    <p:animScale>
                                      <p:cBhvr>
                                        <p:cTn id="57" dur="1250" fill="hold"/>
                                        <p:tgtEl>
                                          <p:spTgt spid="10"/>
                                        </p:tgtEl>
                                      </p:cBhvr>
                                      <p:by x="150000" y="150000"/>
                                    </p:animScale>
                                  </p:childTnLst>
                                </p:cTn>
                              </p:par>
                              <p:par>
                                <p:cTn id="58" presetID="6" presetClass="emph" presetSubtype="0" accel="80000" decel="20000" fill="hold" grpId="1" nodeType="withEffect">
                                  <p:stCondLst>
                                    <p:cond delay="1250"/>
                                  </p:stCondLst>
                                  <p:childTnLst>
                                    <p:animScale>
                                      <p:cBhvr>
                                        <p:cTn id="59" dur="1250" fill="hold"/>
                                        <p:tgtEl>
                                          <p:spTgt spid="11"/>
                                        </p:tgtEl>
                                      </p:cBhvr>
                                      <p:by x="150000" y="150000"/>
                                    </p:animScale>
                                  </p:childTnLst>
                                </p:cTn>
                              </p:par>
                              <p:par>
                                <p:cTn id="60" presetID="6" presetClass="emph" presetSubtype="0" accel="80000" decel="20000" fill="hold" grpId="1" nodeType="withEffect">
                                  <p:stCondLst>
                                    <p:cond delay="1500"/>
                                  </p:stCondLst>
                                  <p:childTnLst>
                                    <p:animScale>
                                      <p:cBhvr>
                                        <p:cTn id="61" dur="1250" fill="hold"/>
                                        <p:tgtEl>
                                          <p:spTgt spid="12"/>
                                        </p:tgtEl>
                                      </p:cBhvr>
                                      <p:by x="150000" y="150000"/>
                                    </p:animScale>
                                  </p:childTnLst>
                                </p:cTn>
                              </p:par>
                              <p:par>
                                <p:cTn id="62" presetID="6" presetClass="emph" presetSubtype="0" accel="80000" decel="20000" fill="hold" grpId="1" nodeType="withEffect">
                                  <p:stCondLst>
                                    <p:cond delay="1750"/>
                                  </p:stCondLst>
                                  <p:childTnLst>
                                    <p:animScale>
                                      <p:cBhvr>
                                        <p:cTn id="63" dur="1250" fill="hold"/>
                                        <p:tgtEl>
                                          <p:spTgt spid="13"/>
                                        </p:tgtEl>
                                      </p:cBhvr>
                                      <p:by x="150000" y="150000"/>
                                    </p:animScale>
                                  </p:childTnLst>
                                </p:cTn>
                              </p:par>
                              <p:par>
                                <p:cTn id="64" presetID="6" presetClass="emph" presetSubtype="0" accel="80000" decel="20000" fill="hold" grpId="1" nodeType="withEffect">
                                  <p:stCondLst>
                                    <p:cond delay="2000"/>
                                  </p:stCondLst>
                                  <p:childTnLst>
                                    <p:animScale>
                                      <p:cBhvr>
                                        <p:cTn id="65" dur="1250" fill="hold"/>
                                        <p:tgtEl>
                                          <p:spTgt spid="16"/>
                                        </p:tgtEl>
                                      </p:cBhvr>
                                      <p:by x="150000" y="150000"/>
                                    </p:animScale>
                                  </p:childTnLst>
                                </p:cTn>
                              </p:par>
                              <p:par>
                                <p:cTn id="66" presetID="6" presetClass="emph" presetSubtype="0" accel="80000" decel="20000" fill="hold" grpId="2" nodeType="withEffect">
                                  <p:stCondLst>
                                    <p:cond delay="2250"/>
                                  </p:stCondLst>
                                  <p:childTnLst>
                                    <p:animScale>
                                      <p:cBhvr>
                                        <p:cTn id="67" dur="1250" fill="hold"/>
                                        <p:tgtEl>
                                          <p:spTgt spid="10"/>
                                        </p:tgtEl>
                                      </p:cBhvr>
                                      <p:by x="67000" y="67000"/>
                                    </p:animScale>
                                  </p:childTnLst>
                                </p:cTn>
                              </p:par>
                              <p:par>
                                <p:cTn id="68" presetID="6" presetClass="emph" presetSubtype="0" accel="80000" decel="20000" fill="hold" grpId="2" nodeType="withEffect">
                                  <p:stCondLst>
                                    <p:cond delay="2500"/>
                                  </p:stCondLst>
                                  <p:childTnLst>
                                    <p:animScale>
                                      <p:cBhvr>
                                        <p:cTn id="69" dur="1250" fill="hold"/>
                                        <p:tgtEl>
                                          <p:spTgt spid="11"/>
                                        </p:tgtEl>
                                      </p:cBhvr>
                                      <p:by x="66000" y="66000"/>
                                    </p:animScale>
                                  </p:childTnLst>
                                </p:cTn>
                              </p:par>
                              <p:par>
                                <p:cTn id="70" presetID="6" presetClass="emph" presetSubtype="0" accel="80000" decel="20000" fill="hold" grpId="2" nodeType="withEffect">
                                  <p:stCondLst>
                                    <p:cond delay="2750"/>
                                  </p:stCondLst>
                                  <p:childTnLst>
                                    <p:animScale>
                                      <p:cBhvr>
                                        <p:cTn id="71" dur="1250" fill="hold"/>
                                        <p:tgtEl>
                                          <p:spTgt spid="12"/>
                                        </p:tgtEl>
                                      </p:cBhvr>
                                      <p:by x="66000" y="66000"/>
                                    </p:animScale>
                                  </p:childTnLst>
                                </p:cTn>
                              </p:par>
                              <p:par>
                                <p:cTn id="72" presetID="6" presetClass="emph" presetSubtype="0" accel="80000" decel="20000" fill="hold" grpId="2" nodeType="withEffect">
                                  <p:stCondLst>
                                    <p:cond delay="3000"/>
                                  </p:stCondLst>
                                  <p:childTnLst>
                                    <p:animScale>
                                      <p:cBhvr>
                                        <p:cTn id="73" dur="1250" fill="hold"/>
                                        <p:tgtEl>
                                          <p:spTgt spid="13"/>
                                        </p:tgtEl>
                                      </p:cBhvr>
                                      <p:by x="66000" y="66000"/>
                                    </p:animScale>
                                  </p:childTnLst>
                                </p:cTn>
                              </p:par>
                              <p:par>
                                <p:cTn id="74" presetID="6" presetClass="emph" presetSubtype="0" accel="80000" decel="20000" fill="hold" grpId="2" nodeType="withEffect">
                                  <p:stCondLst>
                                    <p:cond delay="3250"/>
                                  </p:stCondLst>
                                  <p:childTnLst>
                                    <p:animScale>
                                      <p:cBhvr>
                                        <p:cTn id="75" dur="1250" fill="hold"/>
                                        <p:tgtEl>
                                          <p:spTgt spid="16"/>
                                        </p:tgtEl>
                                      </p:cBhvr>
                                      <p:by x="66000" y="66000"/>
                                    </p:animScale>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750"/>
                                        <p:tgtEl>
                                          <p:spTgt spid="2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right)">
                                      <p:cBhvr>
                                        <p:cTn id="85" dur="750"/>
                                        <p:tgtEl>
                                          <p:spTgt spid="34"/>
                                        </p:tgtEl>
                                      </p:cBhvr>
                                    </p:animEffect>
                                  </p:childTnLst>
                                </p:cTn>
                              </p:par>
                            </p:childTnLst>
                          </p:cTn>
                        </p:par>
                        <p:par>
                          <p:cTn id="86" fill="hold">
                            <p:stCondLst>
                              <p:cond delay="525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750"/>
                                        <p:tgtEl>
                                          <p:spTgt spid="2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750"/>
                                        <p:tgtEl>
                                          <p:spTgt spid="32"/>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right)">
                                      <p:cBhvr>
                                        <p:cTn id="95" dur="750"/>
                                        <p:tgtEl>
                                          <p:spTgt spid="36"/>
                                        </p:tgtEl>
                                      </p:cBhvr>
                                    </p:animEffect>
                                  </p:childTnLst>
                                </p:cTn>
                              </p:par>
                            </p:childTnLst>
                          </p:cTn>
                        </p:par>
                        <p:par>
                          <p:cTn id="96" fill="hold">
                            <p:stCondLst>
                              <p:cond delay="6000"/>
                            </p:stCondLst>
                            <p:childTnLst>
                              <p:par>
                                <p:cTn id="97" presetID="10"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750"/>
                                        <p:tgtEl>
                                          <p:spTgt spid="27"/>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left)">
                                      <p:cBhvr>
                                        <p:cTn id="102" dur="750"/>
                                        <p:tgtEl>
                                          <p:spTgt spid="33"/>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wipe(right)">
                                      <p:cBhvr>
                                        <p:cTn id="105" dur="750"/>
                                        <p:tgtEl>
                                          <p:spTgt spid="37"/>
                                        </p:tgtEl>
                                      </p:cBhvr>
                                    </p:animEffect>
                                  </p:childTnLst>
                                </p:cTn>
                              </p:par>
                            </p:childTnLst>
                          </p:cTn>
                        </p:par>
                        <p:par>
                          <p:cTn id="106" fill="hold">
                            <p:stCondLst>
                              <p:cond delay="6750"/>
                            </p:stCondLst>
                            <p:childTnLst>
                              <p:par>
                                <p:cTn id="107" presetID="10"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750"/>
                                        <p:tgtEl>
                                          <p:spTgt spid="28"/>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wipe(left)">
                                      <p:cBhvr>
                                        <p:cTn id="112" dur="750"/>
                                        <p:tgtEl>
                                          <p:spTgt spid="31"/>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right)">
                                      <p:cBhvr>
                                        <p:cTn id="115" dur="750"/>
                                        <p:tgtEl>
                                          <p:spTgt spid="38"/>
                                        </p:tgtEl>
                                      </p:cBhvr>
                                    </p:animEffect>
                                  </p:childTnLst>
                                </p:cTn>
                              </p:par>
                            </p:childTnLst>
                          </p:cTn>
                        </p:par>
                        <p:par>
                          <p:cTn id="116" fill="hold">
                            <p:stCondLst>
                              <p:cond delay="7500"/>
                            </p:stCondLst>
                            <p:childTnLst>
                              <p:par>
                                <p:cTn id="117" presetID="10" presetClass="entr" presetSubtype="0"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6" grpId="0" animBg="1"/>
      <p:bldP spid="16" grpId="1" animBg="1"/>
      <p:bldP spid="16" grpId="2" animBg="1"/>
      <p:bldP spid="25" grpId="0" animBg="1"/>
      <p:bldP spid="26" grpId="0" animBg="1"/>
      <p:bldP spid="27" grpId="0" animBg="1"/>
      <p:bldP spid="28" grpId="0" animBg="1"/>
      <p:bldP spid="29" grpId="0"/>
      <p:bldP spid="31" grpId="0"/>
      <p:bldP spid="32" grpId="0"/>
      <p:bldP spid="33" grpId="0"/>
      <p:bldP spid="34" grpId="0"/>
      <p:bldP spid="36" grpId="0"/>
      <p:bldP spid="37" grpId="0"/>
      <p:bldP spid="38" grpId="0"/>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80110" y="188663"/>
            <a:ext cx="5068716" cy="707886"/>
          </a:xfrm>
          <a:prstGeom prst="rect">
            <a:avLst/>
          </a:prstGeom>
          <a:noFill/>
        </p:spPr>
        <p:txBody>
          <a:bodyPr wrap="square" rtlCol="0">
            <a:spAutoFit/>
          </a:bodyPr>
          <a:lstStyle/>
          <a:p>
            <a:pPr algn="ctr"/>
            <a:r>
              <a:rPr lang="zh-CN" altLang="en-US" sz="4000" dirty="0" smtClean="0">
                <a:solidFill>
                  <a:srgbClr val="FFFF00"/>
                </a:solidFill>
                <a:latin typeface="华文行楷" pitchFamily="2" charset="-122"/>
                <a:ea typeface="华文行楷" pitchFamily="2" charset="-122"/>
              </a:rPr>
              <a:t>与君初识，犹似故人</a:t>
            </a:r>
          </a:p>
        </p:txBody>
      </p:sp>
      <p:sp>
        <p:nvSpPr>
          <p:cNvPr id="37" name="椭圆 36"/>
          <p:cNvSpPr/>
          <p:nvPr/>
        </p:nvSpPr>
        <p:spPr>
          <a:xfrm flipV="1">
            <a:off x="13133464" y="823083"/>
            <a:ext cx="36000" cy="36000"/>
          </a:xfrm>
          <a:prstGeom prst="ellipse">
            <a:avLst/>
          </a:prstGeom>
          <a:solidFill>
            <a:schemeClr val="bg1">
              <a:lumMod val="75000"/>
            </a:schemeClr>
          </a:solidFill>
          <a:ln>
            <a:noFill/>
          </a:ln>
          <a:effectLst>
            <a:glow rad="127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V="1">
            <a:off x="13652350" y="1420767"/>
            <a:ext cx="36000" cy="36000"/>
          </a:xfrm>
          <a:prstGeom prst="ellipse">
            <a:avLst/>
          </a:prstGeom>
          <a:solidFill>
            <a:schemeClr val="bg1">
              <a:lumMod val="75000"/>
            </a:schemeClr>
          </a:solidFill>
          <a:ln>
            <a:noFill/>
          </a:ln>
          <a:effectLst>
            <a:glow rad="127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0" name="Picture 6" descr="http://p0.so.qhimg.com/bdr/_240_/t013926fa18759b7f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21" y="1213598"/>
            <a:ext cx="1911927" cy="18845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p4.so.qhimg.com/bdr/_240_/t01ebe5c205928d3ca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969" y="1266373"/>
            <a:ext cx="2605249" cy="177898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468" y="2095002"/>
            <a:ext cx="2660501"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descr="http://p0.so.qhimg.com/t016a8f0b4661d83e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2505" y="3712127"/>
            <a:ext cx="2476500" cy="2286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69809" y="1589649"/>
            <a:ext cx="2222696" cy="523220"/>
          </a:xfrm>
          <a:prstGeom prst="rect">
            <a:avLst/>
          </a:prstGeom>
          <a:noFill/>
        </p:spPr>
        <p:txBody>
          <a:bodyPr wrap="square" rtlCol="0">
            <a:spAutoFit/>
          </a:bodyPr>
          <a:lstStyle/>
          <a:p>
            <a:r>
              <a:rPr lang="zh-CN" altLang="en-US" sz="2800" dirty="0">
                <a:solidFill>
                  <a:schemeClr val="bg1">
                    <a:lumMod val="85000"/>
                  </a:schemeClr>
                </a:solidFill>
                <a:latin typeface="华文行楷" pitchFamily="2" charset="-122"/>
                <a:ea typeface="华文行楷" pitchFamily="2" charset="-122"/>
              </a:rPr>
              <a:t>角色转变</a:t>
            </a:r>
          </a:p>
        </p:txBody>
      </p:sp>
      <p:sp>
        <p:nvSpPr>
          <p:cNvPr id="16" name="云形 15"/>
          <p:cNvSpPr/>
          <p:nvPr/>
        </p:nvSpPr>
        <p:spPr>
          <a:xfrm>
            <a:off x="2094124" y="3354960"/>
            <a:ext cx="2269823" cy="71433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latin typeface="华文行楷" pitchFamily="2" charset="-122"/>
                <a:ea typeface="华文行楷" pitchFamily="2" charset="-122"/>
              </a:rPr>
              <a:t>领导和蔼不？</a:t>
            </a:r>
          </a:p>
        </p:txBody>
      </p:sp>
      <p:sp>
        <p:nvSpPr>
          <p:cNvPr id="17" name="云形 16"/>
          <p:cNvSpPr/>
          <p:nvPr/>
        </p:nvSpPr>
        <p:spPr>
          <a:xfrm>
            <a:off x="1882237" y="4290783"/>
            <a:ext cx="2439123" cy="61590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latin typeface="华文行楷" pitchFamily="2" charset="-122"/>
                <a:ea typeface="华文行楷" pitchFamily="2" charset="-122"/>
              </a:rPr>
              <a:t>同事友好不？</a:t>
            </a:r>
          </a:p>
        </p:txBody>
      </p:sp>
      <p:sp>
        <p:nvSpPr>
          <p:cNvPr id="18" name="云形 17"/>
          <p:cNvSpPr/>
          <p:nvPr/>
        </p:nvSpPr>
        <p:spPr>
          <a:xfrm>
            <a:off x="7707965" y="3354960"/>
            <a:ext cx="2682944" cy="7056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latin typeface="华文行楷" pitchFamily="2" charset="-122"/>
                <a:ea typeface="华文行楷" pitchFamily="2" charset="-122"/>
              </a:rPr>
              <a:t>具体工作是啥？</a:t>
            </a:r>
          </a:p>
        </p:txBody>
      </p:sp>
      <p:sp>
        <p:nvSpPr>
          <p:cNvPr id="19" name="云形 18"/>
          <p:cNvSpPr/>
          <p:nvPr/>
        </p:nvSpPr>
        <p:spPr>
          <a:xfrm>
            <a:off x="7569005" y="4142075"/>
            <a:ext cx="2821904" cy="8023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latin typeface="华文行楷" pitchFamily="2" charset="-122"/>
                <a:ea typeface="华文行楷" pitchFamily="2" charset="-122"/>
              </a:rPr>
              <a:t>工作氛围怎样？</a:t>
            </a:r>
          </a:p>
        </p:txBody>
      </p:sp>
      <p:sp>
        <p:nvSpPr>
          <p:cNvPr id="20" name="云形 19"/>
          <p:cNvSpPr/>
          <p:nvPr/>
        </p:nvSpPr>
        <p:spPr>
          <a:xfrm>
            <a:off x="2094124" y="5088556"/>
            <a:ext cx="1729731" cy="6818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bg1">
                    <a:lumMod val="85000"/>
                  </a:schemeClr>
                </a:solidFill>
                <a:latin typeface="+mn-ea"/>
              </a:rPr>
              <a:t>......</a:t>
            </a:r>
            <a:endParaRPr lang="zh-CN" altLang="en-US" dirty="0">
              <a:solidFill>
                <a:schemeClr val="bg1">
                  <a:lumMod val="85000"/>
                </a:schemeClr>
              </a:solidFill>
              <a:latin typeface="+mn-ea"/>
            </a:endParaRPr>
          </a:p>
        </p:txBody>
      </p:sp>
      <p:sp>
        <p:nvSpPr>
          <p:cNvPr id="51" name="云形 50"/>
          <p:cNvSpPr/>
          <p:nvPr/>
        </p:nvSpPr>
        <p:spPr>
          <a:xfrm>
            <a:off x="8316511" y="5316283"/>
            <a:ext cx="1792469" cy="6818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bg1">
                    <a:lumMod val="85000"/>
                  </a:schemeClr>
                </a:solidFill>
                <a:latin typeface="+mn-ea"/>
              </a:rPr>
              <a:t>......</a:t>
            </a:r>
            <a:endParaRPr lang="zh-CN" altLang="en-US" dirty="0">
              <a:solidFill>
                <a:schemeClr val="bg1">
                  <a:lumMod val="85000"/>
                </a:schemeClr>
              </a:solidFill>
              <a:latin typeface="+mn-ea"/>
            </a:endParaRPr>
          </a:p>
        </p:txBody>
      </p:sp>
    </p:spTree>
    <p:extLst>
      <p:ext uri="{BB962C8B-B14F-4D97-AF65-F5344CB8AC3E}">
        <p14:creationId xmlns:p14="http://schemas.microsoft.com/office/powerpoint/2010/main" val="57360271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fill="hold" grpId="0" nodeType="withEffect" p14:presetBounceEnd="37500">
                                      <p:stCondLst>
                                        <p:cond delay="0"/>
                                      </p:stCondLst>
                                      <p:childTnLst>
                                        <p:animMotion origin="layout" path="M 0.04752 0.02801 L 0.04752 0.02848 C -0.03581 -0.01666 -0.45756 0.00973 -0.42474 0.41783 C -0.39206 0.82593 0.01406 0.68102 -0.13125 0.21042 C -0.21042 0.01644 -0.57813 0.06158 -0.69167 0.18727 " pathEditMode="relative" rAng="0" ptsTypes="AAAAA" p14:bounceEnd="37500">
                                          <p:cBhvr>
                                            <p:cTn id="6" dur="4000" fill="hold"/>
                                            <p:tgtEl>
                                              <p:spTgt spid="37"/>
                                            </p:tgtEl>
                                            <p:attrNameLst>
                                              <p:attrName>ppt_x</p:attrName>
                                              <p:attrName>ppt_y</p:attrName>
                                            </p:attrNameLst>
                                          </p:cBhvr>
                                          <p:rCtr x="-36966" y="30625"/>
                                        </p:animMotion>
                                      </p:childTnLst>
                                    </p:cTn>
                                  </p:par>
                                  <p:par>
                                    <p:cTn id="7" presetID="0" presetClass="path" presetSubtype="0" accel="50000" fill="hold" grpId="0" nodeType="withEffect" p14:presetBounceEnd="42857">
                                      <p:stCondLst>
                                        <p:cond delay="500"/>
                                      </p:stCondLst>
                                      <p:childTnLst>
                                        <p:animMotion origin="layout" path="M 0.0168 -0.03171 L 0.0168 -0.03125 C -0.06289 -0.0794 -0.46601 -0.05116 -0.43463 0.38588 C -0.40351 0.82269 -0.01523 0.66759 -0.15403 0.16366 C -0.22981 -0.04398 -0.58125 0.0044 -0.68984 0.13889 " pathEditMode="relative" rAng="0" ptsTypes="AAAAA" p14:bounceEnd="42857">
                                          <p:cBhvr>
                                            <p:cTn id="8" dur="3500" fill="hold"/>
                                            <p:tgtEl>
                                              <p:spTgt spid="38"/>
                                            </p:tgtEl>
                                            <p:attrNameLst>
                                              <p:attrName>ppt_x</p:attrName>
                                              <p:attrName>ppt_y</p:attrName>
                                            </p:attrNameLst>
                                          </p:cBhvr>
                                          <p:rCtr x="-35339" y="32801"/>
                                        </p:animMotion>
                                      </p:childTnLst>
                                    </p:cTn>
                                  </p:par>
                                  <p:par>
                                    <p:cTn id="9" presetID="0" presetClass="path" presetSubtype="0" accel="50000" decel="50000" fill="hold" grpId="1" nodeType="withEffect">
                                      <p:stCondLst>
                                        <p:cond delay="4500"/>
                                      </p:stCondLst>
                                      <p:childTnLst>
                                        <p:animMotion origin="layout" path="M -0.69167 0.18727 L -0.69167 0.18774 C -0.59102 0.13681 -0.44154 0.13588 -0.26485 0.2338 C -0.08829 0.33125 -0.10638 0.76806 -0.30248 0.74838 C -0.46667 0.68033 -0.4892 0.33125 -0.303 0.24098 C -0.26316 0.22431 -0.11641 0.21922 0.0625 0.31574 " pathEditMode="relative" rAng="0" ptsTypes="AAAAAA">
                                          <p:cBhvr>
                                            <p:cTn id="10" dur="2000" fill="hold"/>
                                            <p:tgtEl>
                                              <p:spTgt spid="37"/>
                                            </p:tgtEl>
                                            <p:attrNameLst>
                                              <p:attrName>ppt_x</p:attrName>
                                              <p:attrName>ppt_y</p:attrName>
                                            </p:attrNameLst>
                                          </p:cBhvr>
                                          <p:rCtr x="37708" y="26389"/>
                                        </p:animMotion>
                                      </p:childTnLst>
                                    </p:cTn>
                                  </p:par>
                                  <p:par>
                                    <p:cTn id="11" presetID="0" presetClass="path" presetSubtype="0" accel="50000" decel="50000" fill="hold" grpId="1" nodeType="withEffect">
                                      <p:stCondLst>
                                        <p:cond delay="4750"/>
                                      </p:stCondLst>
                                      <p:childTnLst>
                                        <p:animMotion origin="layout" path="M -0.68984 0.13889 C -0.57148 0.07454 -0.29843 0.11968 -0.22513 0.19722 C -0.15195 0.27454 -0.17109 0.52732 -0.25026 0.60301 C -0.32968 0.67871 -0.49531 0.63658 -0.48763 0.36875 C -0.46224 0.12361 -0.35963 0.10787 -0.26302 0.09213 C -0.07148 0.1331 -0.06211 0.14259 0.01927 0.20857 " pathEditMode="relative" rAng="0" ptsTypes="AAAAAA">
                                          <p:cBhvr>
                                            <p:cTn id="12" dur="2000" fill="hold"/>
                                            <p:tgtEl>
                                              <p:spTgt spid="38"/>
                                            </p:tgtEl>
                                            <p:attrNameLst>
                                              <p:attrName>ppt_x</p:attrName>
                                              <p:attrName>ppt_y</p:attrName>
                                            </p:attrNameLst>
                                          </p:cBhvr>
                                          <p:rCtr x="35456" y="22523"/>
                                        </p:animMotion>
                                      </p:childTnLst>
                                    </p:cTn>
                                  </p:par>
                                  <p:par>
                                    <p:cTn id="13" presetID="42" presetClass="entr" presetSubtype="0" fill="hold" grpId="0" nodeType="withEffect">
                                      <p:stCondLst>
                                        <p:cond delay="4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250"/>
                                            <p:tgtEl>
                                              <p:spTgt spid="8"/>
                                            </p:tgtEl>
                                          </p:cBhvr>
                                        </p:animEffect>
                                        <p:anim calcmode="lin" valueType="num">
                                          <p:cBhvr>
                                            <p:cTn id="16" dur="1250" fill="hold"/>
                                            <p:tgtEl>
                                              <p:spTgt spid="8"/>
                                            </p:tgtEl>
                                            <p:attrNameLst>
                                              <p:attrName>ppt_x</p:attrName>
                                            </p:attrNameLst>
                                          </p:cBhvr>
                                          <p:tavLst>
                                            <p:tav tm="0">
                                              <p:val>
                                                <p:strVal val="#ppt_x"/>
                                              </p:val>
                                            </p:tav>
                                            <p:tav tm="100000">
                                              <p:val>
                                                <p:strVal val="#ppt_x"/>
                                              </p:val>
                                            </p:tav>
                                          </p:tavLst>
                                        </p:anim>
                                        <p:anim calcmode="lin" valueType="num">
                                          <p:cBhvr>
                                            <p:cTn id="17"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animBg="1"/>
          <p:bldP spid="37" grpId="1" animBg="1"/>
          <p:bldP spid="38" grpId="0" animBg="1"/>
          <p:bldP spid="3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fill="hold" grpId="0" nodeType="withEffect">
                                      <p:stCondLst>
                                        <p:cond delay="0"/>
                                      </p:stCondLst>
                                      <p:childTnLst>
                                        <p:animMotion origin="layout" path="M 0.04752 0.02801 L 0.04752 0.02848 C -0.03581 -0.01666 -0.45756 0.00973 -0.42474 0.41783 C -0.39206 0.82593 0.01406 0.68102 -0.13125 0.21042 C -0.21042 0.01644 -0.57813 0.06158 -0.69167 0.18727 " pathEditMode="relative" rAng="0" ptsTypes="AAAAA">
                                          <p:cBhvr>
                                            <p:cTn id="6" dur="4000" fill="hold"/>
                                            <p:tgtEl>
                                              <p:spTgt spid="37"/>
                                            </p:tgtEl>
                                            <p:attrNameLst>
                                              <p:attrName>ppt_x</p:attrName>
                                              <p:attrName>ppt_y</p:attrName>
                                            </p:attrNameLst>
                                          </p:cBhvr>
                                          <p:rCtr x="-36966" y="30625"/>
                                        </p:animMotion>
                                      </p:childTnLst>
                                    </p:cTn>
                                  </p:par>
                                  <p:par>
                                    <p:cTn id="7" presetID="0" presetClass="path" presetSubtype="0" accel="50000" fill="hold" grpId="0" nodeType="withEffect">
                                      <p:stCondLst>
                                        <p:cond delay="500"/>
                                      </p:stCondLst>
                                      <p:childTnLst>
                                        <p:animMotion origin="layout" path="M 0.0168 -0.03171 L 0.0168 -0.03125 C -0.06289 -0.0794 -0.46601 -0.05116 -0.43463 0.38588 C -0.40351 0.82269 -0.01523 0.66759 -0.15403 0.16366 C -0.22981 -0.04398 -0.58125 0.0044 -0.68984 0.13889 " pathEditMode="relative" rAng="0" ptsTypes="AAAAA">
                                          <p:cBhvr>
                                            <p:cTn id="8" dur="3500" fill="hold"/>
                                            <p:tgtEl>
                                              <p:spTgt spid="38"/>
                                            </p:tgtEl>
                                            <p:attrNameLst>
                                              <p:attrName>ppt_x</p:attrName>
                                              <p:attrName>ppt_y</p:attrName>
                                            </p:attrNameLst>
                                          </p:cBhvr>
                                          <p:rCtr x="-35339" y="32801"/>
                                        </p:animMotion>
                                      </p:childTnLst>
                                    </p:cTn>
                                  </p:par>
                                  <p:par>
                                    <p:cTn id="9" presetID="0" presetClass="path" presetSubtype="0" accel="50000" decel="50000" fill="hold" grpId="1" nodeType="withEffect">
                                      <p:stCondLst>
                                        <p:cond delay="4500"/>
                                      </p:stCondLst>
                                      <p:childTnLst>
                                        <p:animMotion origin="layout" path="M -0.69167 0.18727 L -0.69167 0.18774 C -0.59102 0.13681 -0.44154 0.13588 -0.26485 0.2338 C -0.08829 0.33125 -0.10638 0.76806 -0.30248 0.74838 C -0.46667 0.68033 -0.4892 0.33125 -0.303 0.24098 C -0.26316 0.22431 -0.11641 0.21922 0.0625 0.31574 " pathEditMode="relative" rAng="0" ptsTypes="AAAAAA">
                                          <p:cBhvr>
                                            <p:cTn id="10" dur="2000" fill="hold"/>
                                            <p:tgtEl>
                                              <p:spTgt spid="37"/>
                                            </p:tgtEl>
                                            <p:attrNameLst>
                                              <p:attrName>ppt_x</p:attrName>
                                              <p:attrName>ppt_y</p:attrName>
                                            </p:attrNameLst>
                                          </p:cBhvr>
                                          <p:rCtr x="37708" y="26389"/>
                                        </p:animMotion>
                                      </p:childTnLst>
                                    </p:cTn>
                                  </p:par>
                                  <p:par>
                                    <p:cTn id="11" presetID="0" presetClass="path" presetSubtype="0" accel="50000" decel="50000" fill="hold" grpId="1" nodeType="withEffect">
                                      <p:stCondLst>
                                        <p:cond delay="4750"/>
                                      </p:stCondLst>
                                      <p:childTnLst>
                                        <p:animMotion origin="layout" path="M -0.68984 0.13889 C -0.57148 0.07454 -0.29843 0.11968 -0.22513 0.19722 C -0.15195 0.27454 -0.17109 0.52732 -0.25026 0.60301 C -0.32968 0.67871 -0.49531 0.63658 -0.48763 0.36875 C -0.46224 0.12361 -0.35963 0.10787 -0.26302 0.09213 C -0.07148 0.1331 -0.06211 0.14259 0.01927 0.20857 " pathEditMode="relative" rAng="0" ptsTypes="AAAAAA">
                                          <p:cBhvr>
                                            <p:cTn id="12" dur="2000" fill="hold"/>
                                            <p:tgtEl>
                                              <p:spTgt spid="38"/>
                                            </p:tgtEl>
                                            <p:attrNameLst>
                                              <p:attrName>ppt_x</p:attrName>
                                              <p:attrName>ppt_y</p:attrName>
                                            </p:attrNameLst>
                                          </p:cBhvr>
                                          <p:rCtr x="35456" y="22523"/>
                                        </p:animMotion>
                                      </p:childTnLst>
                                    </p:cTn>
                                  </p:par>
                                  <p:par>
                                    <p:cTn id="13" presetID="42" presetClass="entr" presetSubtype="0" fill="hold" grpId="0" nodeType="withEffect">
                                      <p:stCondLst>
                                        <p:cond delay="4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250"/>
                                            <p:tgtEl>
                                              <p:spTgt spid="8"/>
                                            </p:tgtEl>
                                          </p:cBhvr>
                                        </p:animEffect>
                                        <p:anim calcmode="lin" valueType="num">
                                          <p:cBhvr>
                                            <p:cTn id="16" dur="1250" fill="hold"/>
                                            <p:tgtEl>
                                              <p:spTgt spid="8"/>
                                            </p:tgtEl>
                                            <p:attrNameLst>
                                              <p:attrName>ppt_x</p:attrName>
                                            </p:attrNameLst>
                                          </p:cBhvr>
                                          <p:tavLst>
                                            <p:tav tm="0">
                                              <p:val>
                                                <p:strVal val="#ppt_x"/>
                                              </p:val>
                                            </p:tav>
                                            <p:tav tm="100000">
                                              <p:val>
                                                <p:strVal val="#ppt_x"/>
                                              </p:val>
                                            </p:tav>
                                          </p:tavLst>
                                        </p:anim>
                                        <p:anim calcmode="lin" valueType="num">
                                          <p:cBhvr>
                                            <p:cTn id="17"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animBg="1"/>
          <p:bldP spid="37" grpId="1" animBg="1"/>
          <p:bldP spid="38" grpId="0" animBg="1"/>
          <p:bldP spid="38"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929" y="201706"/>
            <a:ext cx="10515600" cy="670299"/>
          </a:xfrm>
        </p:spPr>
        <p:txBody>
          <a:bodyPr>
            <a:normAutofit fontScale="90000"/>
          </a:bodyPr>
          <a:lstStyle/>
          <a:p>
            <a:r>
              <a:rPr lang="zh-CN" altLang="en-US" sz="4000" dirty="0">
                <a:solidFill>
                  <a:srgbClr val="FFFF00"/>
                </a:solidFill>
                <a:latin typeface="华文行楷" pitchFamily="2" charset="-122"/>
                <a:ea typeface="华文行楷" pitchFamily="2" charset="-122"/>
              </a:rPr>
              <a:t>与君初识，犹似故人</a:t>
            </a:r>
            <a:r>
              <a:rPr lang="zh-CN" altLang="en-US" sz="4000" dirty="0">
                <a:solidFill>
                  <a:srgbClr val="FF0000"/>
                </a:solidFill>
                <a:latin typeface="华文行楷" pitchFamily="2" charset="-122"/>
                <a:ea typeface="华文行楷" pitchFamily="2" charset="-122"/>
              </a:rPr>
              <a:t/>
            </a:r>
            <a:br>
              <a:rPr lang="zh-CN" altLang="en-US" sz="4000" dirty="0">
                <a:solidFill>
                  <a:srgbClr val="FF0000"/>
                </a:solidFill>
                <a:latin typeface="华文行楷" pitchFamily="2" charset="-122"/>
                <a:ea typeface="华文行楷" pitchFamily="2" charset="-122"/>
              </a:rPr>
            </a:br>
            <a:endParaRPr lang="zh-CN" altLang="en-US" sz="4000" dirty="0">
              <a:solidFill>
                <a:srgbClr val="FF0000"/>
              </a:solidFill>
            </a:endParaRPr>
          </a:p>
        </p:txBody>
      </p:sp>
      <p:sp>
        <p:nvSpPr>
          <p:cNvPr id="6" name="心形 5"/>
          <p:cNvSpPr/>
          <p:nvPr/>
        </p:nvSpPr>
        <p:spPr>
          <a:xfrm>
            <a:off x="1707776" y="1021976"/>
            <a:ext cx="1815353" cy="154641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华文行楷" pitchFamily="2" charset="-122"/>
                <a:ea typeface="华文行楷" pitchFamily="2" charset="-122"/>
              </a:rPr>
              <a:t>领导、同事</a:t>
            </a:r>
            <a:endParaRPr lang="zh-CN" altLang="en-US" sz="2800" dirty="0">
              <a:latin typeface="华文行楷" pitchFamily="2" charset="-122"/>
              <a:ea typeface="华文行楷" pitchFamily="2" charset="-122"/>
            </a:endParaRPr>
          </a:p>
        </p:txBody>
      </p:sp>
      <p:cxnSp>
        <p:nvCxnSpPr>
          <p:cNvPr id="9" name="直接连接符 8"/>
          <p:cNvCxnSpPr/>
          <p:nvPr/>
        </p:nvCxnSpPr>
        <p:spPr>
          <a:xfrm flipV="1">
            <a:off x="3711388" y="1169894"/>
            <a:ext cx="457200" cy="309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711388" y="1795182"/>
            <a:ext cx="995083" cy="302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711388" y="1946461"/>
            <a:ext cx="457200" cy="8774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711388" y="1613647"/>
            <a:ext cx="1102659" cy="26894"/>
          </a:xfrm>
          <a:prstGeom prst="line">
            <a:avLst/>
          </a:prstGeom>
        </p:spPr>
        <p:style>
          <a:lnRef idx="1">
            <a:schemeClr val="accent1"/>
          </a:lnRef>
          <a:fillRef idx="0">
            <a:schemeClr val="accent1"/>
          </a:fillRef>
          <a:effectRef idx="0">
            <a:schemeClr val="accent1"/>
          </a:effectRef>
          <a:fontRef idx="minor">
            <a:schemeClr val="tx1"/>
          </a:fontRef>
        </p:style>
      </p:cxnSp>
      <p:sp>
        <p:nvSpPr>
          <p:cNvPr id="17" name="流程图: 终止 16"/>
          <p:cNvSpPr/>
          <p:nvPr/>
        </p:nvSpPr>
        <p:spPr>
          <a:xfrm>
            <a:off x="4262717" y="1021976"/>
            <a:ext cx="2097742" cy="457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华文行楷" pitchFamily="2" charset="-122"/>
                <a:ea typeface="华文行楷" pitchFamily="2" charset="-122"/>
              </a:rPr>
              <a:t>和蔼可亲</a:t>
            </a:r>
            <a:endParaRPr lang="zh-CN" altLang="en-US" sz="2400" dirty="0">
              <a:latin typeface="华文行楷" pitchFamily="2" charset="-122"/>
              <a:ea typeface="华文行楷" pitchFamily="2" charset="-122"/>
            </a:endParaRPr>
          </a:p>
        </p:txBody>
      </p:sp>
      <p:sp>
        <p:nvSpPr>
          <p:cNvPr id="18" name="流程图: 终止 17"/>
          <p:cNvSpPr/>
          <p:nvPr/>
        </p:nvSpPr>
        <p:spPr>
          <a:xfrm>
            <a:off x="4935071" y="1627094"/>
            <a:ext cx="1976717" cy="47064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华文行楷" pitchFamily="2" charset="-122"/>
                <a:ea typeface="华文行楷" pitchFamily="2" charset="-122"/>
              </a:rPr>
              <a:t>主动热情</a:t>
            </a:r>
          </a:p>
        </p:txBody>
      </p:sp>
      <p:sp>
        <p:nvSpPr>
          <p:cNvPr id="19" name="流程图: 终止 18"/>
          <p:cNvSpPr/>
          <p:nvPr/>
        </p:nvSpPr>
        <p:spPr>
          <a:xfrm>
            <a:off x="5029200" y="2232212"/>
            <a:ext cx="1882588" cy="44375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华文行楷" pitchFamily="2" charset="-122"/>
                <a:ea typeface="华文行楷" pitchFamily="2" charset="-122"/>
              </a:rPr>
              <a:t>传道解惑</a:t>
            </a:r>
          </a:p>
        </p:txBody>
      </p:sp>
      <p:sp>
        <p:nvSpPr>
          <p:cNvPr id="21" name="流程图: 终止 20"/>
          <p:cNvSpPr/>
          <p:nvPr/>
        </p:nvSpPr>
        <p:spPr>
          <a:xfrm>
            <a:off x="4141694" y="2729753"/>
            <a:ext cx="1896035" cy="51098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华文行楷" pitchFamily="2" charset="-122"/>
                <a:ea typeface="华文行楷" pitchFamily="2" charset="-122"/>
              </a:rPr>
              <a:t>关心呵护</a:t>
            </a:r>
            <a:endParaRPr lang="zh-CN" altLang="en-US" sz="2400" dirty="0">
              <a:latin typeface="华文行楷" pitchFamily="2" charset="-122"/>
              <a:ea typeface="华文行楷" pitchFamily="2" charset="-122"/>
            </a:endParaRPr>
          </a:p>
        </p:txBody>
      </p:sp>
      <p:sp>
        <p:nvSpPr>
          <p:cNvPr id="22" name="正五边形 21"/>
          <p:cNvSpPr/>
          <p:nvPr/>
        </p:nvSpPr>
        <p:spPr>
          <a:xfrm>
            <a:off x="8175813" y="4262719"/>
            <a:ext cx="2770094" cy="147917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华文行楷" pitchFamily="2" charset="-122"/>
                <a:ea typeface="华文行楷" pitchFamily="2" charset="-122"/>
              </a:rPr>
              <a:t>初任培训</a:t>
            </a:r>
          </a:p>
        </p:txBody>
      </p:sp>
      <p:cxnSp>
        <p:nvCxnSpPr>
          <p:cNvPr id="24" name="直接连接符 23"/>
          <p:cNvCxnSpPr>
            <a:stCxn id="22" idx="1"/>
          </p:cNvCxnSpPr>
          <p:nvPr/>
        </p:nvCxnSpPr>
        <p:spPr>
          <a:xfrm flipH="1" flipV="1">
            <a:off x="7570692" y="4635877"/>
            <a:ext cx="605124" cy="1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7758955" y="4995584"/>
            <a:ext cx="601753" cy="329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7974106" y="5150225"/>
            <a:ext cx="591673" cy="692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8175813" y="4262719"/>
            <a:ext cx="463926" cy="373157"/>
          </a:xfrm>
          <a:prstGeom prst="line">
            <a:avLst/>
          </a:prstGeom>
        </p:spPr>
        <p:style>
          <a:lnRef idx="1">
            <a:schemeClr val="accent1"/>
          </a:lnRef>
          <a:fillRef idx="0">
            <a:schemeClr val="accent1"/>
          </a:fillRef>
          <a:effectRef idx="0">
            <a:schemeClr val="accent1"/>
          </a:effectRef>
          <a:fontRef idx="minor">
            <a:schemeClr val="tx1"/>
          </a:fontRef>
        </p:style>
      </p:cxnSp>
      <p:sp>
        <p:nvSpPr>
          <p:cNvPr id="38" name="圆角矩形 37"/>
          <p:cNvSpPr/>
          <p:nvPr/>
        </p:nvSpPr>
        <p:spPr>
          <a:xfrm>
            <a:off x="6626037" y="3667685"/>
            <a:ext cx="1889311" cy="457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华文行楷" pitchFamily="2" charset="-122"/>
                <a:ea typeface="华文行楷" pitchFamily="2" charset="-122"/>
              </a:rPr>
              <a:t>收获小伙伴</a:t>
            </a:r>
          </a:p>
        </p:txBody>
      </p:sp>
      <p:sp>
        <p:nvSpPr>
          <p:cNvPr id="39" name="圆角矩形 38"/>
          <p:cNvSpPr/>
          <p:nvPr/>
        </p:nvSpPr>
        <p:spPr>
          <a:xfrm>
            <a:off x="5462866" y="4491319"/>
            <a:ext cx="2037231" cy="450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华文行楷" pitchFamily="2" charset="-122"/>
                <a:ea typeface="华文行楷" pitchFamily="2" charset="-122"/>
              </a:rPr>
              <a:t>了解太湖局</a:t>
            </a:r>
          </a:p>
        </p:txBody>
      </p:sp>
      <p:sp>
        <p:nvSpPr>
          <p:cNvPr id="40" name="圆角矩形 39"/>
          <p:cNvSpPr/>
          <p:nvPr/>
        </p:nvSpPr>
        <p:spPr>
          <a:xfrm>
            <a:off x="5469590" y="5160310"/>
            <a:ext cx="2252384" cy="336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华文行楷" pitchFamily="2" charset="-122"/>
                <a:ea typeface="华文行楷" pitchFamily="2" charset="-122"/>
              </a:rPr>
              <a:t>找到归属感</a:t>
            </a:r>
          </a:p>
        </p:txBody>
      </p:sp>
      <p:sp>
        <p:nvSpPr>
          <p:cNvPr id="41" name="圆角矩形 40"/>
          <p:cNvSpPr/>
          <p:nvPr/>
        </p:nvSpPr>
        <p:spPr>
          <a:xfrm>
            <a:off x="5778873" y="5647766"/>
            <a:ext cx="2097741" cy="389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华文行楷" pitchFamily="2" charset="-122"/>
                <a:ea typeface="华文行楷" pitchFamily="2" charset="-122"/>
              </a:rPr>
              <a:t>初建职业规划</a:t>
            </a:r>
          </a:p>
        </p:txBody>
      </p:sp>
      <p:pic>
        <p:nvPicPr>
          <p:cNvPr id="1026" name="Picture 2" descr="D:\太湖局工作相关\2015年工作\培训\太湖局新人上岗培训\2015新人培训照片\IMG_810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02129" y="3445329"/>
            <a:ext cx="3439565" cy="31403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0097" y="327304"/>
            <a:ext cx="3771429"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2791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21297" y="0"/>
            <a:ext cx="6773619" cy="955752"/>
            <a:chOff x="272640" y="165171"/>
            <a:chExt cx="6773619" cy="955752"/>
          </a:xfrm>
        </p:grpSpPr>
        <p:grpSp>
          <p:nvGrpSpPr>
            <p:cNvPr id="6" name="组合 5"/>
            <p:cNvGrpSpPr/>
            <p:nvPr/>
          </p:nvGrpSpPr>
          <p:grpSpPr>
            <a:xfrm>
              <a:off x="272640" y="318433"/>
              <a:ext cx="933860" cy="802490"/>
              <a:chOff x="7486252" y="2126474"/>
              <a:chExt cx="3350708" cy="2879348"/>
            </a:xfrm>
          </p:grpSpPr>
          <p:pic>
            <p:nvPicPr>
              <p:cNvPr id="8" name="图片 7"/>
              <p:cNvPicPr>
                <a:picLocks noChangeAspect="1"/>
              </p:cNvPicPr>
              <p:nvPr/>
            </p:nvPicPr>
            <p:blipFill>
              <a:blip r:embed="rId2" cstate="email">
                <a:extLst>
                  <a:ext uri="{BEBA8EAE-BF5A-486C-A8C5-ECC9F3942E4B}">
                    <a14:imgProps xmlns:a14="http://schemas.microsoft.com/office/drawing/2010/main">
                      <a14:imgLayer r:embed="rId3">
                        <a14:imgEffect>
                          <a14:saturation sat="6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641389" flipV="1">
                <a:off x="7486252" y="2126474"/>
                <a:ext cx="3350708" cy="2879348"/>
              </a:xfrm>
              <a:prstGeom prst="rect">
                <a:avLst/>
              </a:prstGeom>
            </p:spPr>
          </p:pic>
          <p:pic>
            <p:nvPicPr>
              <p:cNvPr id="9"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4634" y="2151233"/>
                <a:ext cx="2078737" cy="1524642"/>
              </a:xfrm>
              <a:prstGeom prst="rect">
                <a:avLst/>
              </a:prstGeom>
            </p:spPr>
          </p:pic>
        </p:grpSp>
        <p:sp>
          <p:nvSpPr>
            <p:cNvPr id="7" name="文本框 6"/>
            <p:cNvSpPr txBox="1"/>
            <p:nvPr/>
          </p:nvSpPr>
          <p:spPr>
            <a:xfrm>
              <a:off x="956855" y="165171"/>
              <a:ext cx="6089404" cy="707886"/>
            </a:xfrm>
            <a:prstGeom prst="rect">
              <a:avLst/>
            </a:prstGeom>
            <a:noFill/>
          </p:spPr>
          <p:txBody>
            <a:bodyPr wrap="square" rtlCol="0">
              <a:spAutoFit/>
            </a:bodyPr>
            <a:lstStyle/>
            <a:p>
              <a:r>
                <a:rPr lang="zh-CN" altLang="en-US" sz="4000" dirty="0" smtClean="0">
                  <a:solidFill>
                    <a:srgbClr val="FFFF00"/>
                  </a:solidFill>
                  <a:latin typeface="华文行楷" pitchFamily="2" charset="-122"/>
                  <a:ea typeface="华文行楷" pitchFamily="2" charset="-122"/>
                </a:rPr>
                <a:t>闻道有先后，术业有专攻</a:t>
              </a:r>
            </a:p>
          </p:txBody>
        </p:sp>
      </p:grpSp>
      <p:sp>
        <p:nvSpPr>
          <p:cNvPr id="16" name="任意多边形 15"/>
          <p:cNvSpPr/>
          <p:nvPr/>
        </p:nvSpPr>
        <p:spPr>
          <a:xfrm>
            <a:off x="-392" y="4216069"/>
            <a:ext cx="12201916" cy="1998659"/>
          </a:xfrm>
          <a:custGeom>
            <a:avLst/>
            <a:gdLst>
              <a:gd name="connsiteX0" fmla="*/ 0 w 12268200"/>
              <a:gd name="connsiteY0" fmla="*/ 0 h 2351156"/>
              <a:gd name="connsiteX1" fmla="*/ 3937000 w 12268200"/>
              <a:gd name="connsiteY1" fmla="*/ 2349500 h 2351156"/>
              <a:gd name="connsiteX2" fmla="*/ 10744200 w 12268200"/>
              <a:gd name="connsiteY2" fmla="*/ 381000 h 2351156"/>
              <a:gd name="connsiteX3" fmla="*/ 12268200 w 12268200"/>
              <a:gd name="connsiteY3" fmla="*/ 850900 h 2351156"/>
              <a:gd name="connsiteX0" fmla="*/ 0 w 12277784"/>
              <a:gd name="connsiteY0" fmla="*/ 0 h 2351208"/>
              <a:gd name="connsiteX1" fmla="*/ 3937000 w 12277784"/>
              <a:gd name="connsiteY1" fmla="*/ 2349500 h 2351208"/>
              <a:gd name="connsiteX2" fmla="*/ 10744200 w 12277784"/>
              <a:gd name="connsiteY2" fmla="*/ 381000 h 2351208"/>
              <a:gd name="connsiteX3" fmla="*/ 12277784 w 12277784"/>
              <a:gd name="connsiteY3" fmla="*/ 514747 h 2351208"/>
              <a:gd name="connsiteX0" fmla="*/ 0 w 12277784"/>
              <a:gd name="connsiteY0" fmla="*/ 0 h 2351208"/>
              <a:gd name="connsiteX1" fmla="*/ 3937000 w 12277784"/>
              <a:gd name="connsiteY1" fmla="*/ 2349500 h 2351208"/>
              <a:gd name="connsiteX2" fmla="*/ 10744200 w 12277784"/>
              <a:gd name="connsiteY2" fmla="*/ 381000 h 2351208"/>
              <a:gd name="connsiteX3" fmla="*/ 12277784 w 12277784"/>
              <a:gd name="connsiteY3" fmla="*/ 514747 h 2351208"/>
              <a:gd name="connsiteX0" fmla="*/ 0 w 12301744"/>
              <a:gd name="connsiteY0" fmla="*/ 0 h 2351204"/>
              <a:gd name="connsiteX1" fmla="*/ 3937000 w 12301744"/>
              <a:gd name="connsiteY1" fmla="*/ 2349500 h 2351204"/>
              <a:gd name="connsiteX2" fmla="*/ 10744200 w 12301744"/>
              <a:gd name="connsiteY2" fmla="*/ 381000 h 2351204"/>
              <a:gd name="connsiteX3" fmla="*/ 12301744 w 12301744"/>
              <a:gd name="connsiteY3" fmla="*/ 537157 h 2351204"/>
              <a:gd name="connsiteX0" fmla="*/ 0 w 12277783"/>
              <a:gd name="connsiteY0" fmla="*/ 0 h 2351205"/>
              <a:gd name="connsiteX1" fmla="*/ 3937000 w 12277783"/>
              <a:gd name="connsiteY1" fmla="*/ 2349500 h 2351205"/>
              <a:gd name="connsiteX2" fmla="*/ 10744200 w 12277783"/>
              <a:gd name="connsiteY2" fmla="*/ 381000 h 2351205"/>
              <a:gd name="connsiteX3" fmla="*/ 12277783 w 12277783"/>
              <a:gd name="connsiteY3" fmla="*/ 531555 h 2351205"/>
            </a:gdLst>
            <a:ahLst/>
            <a:cxnLst>
              <a:cxn ang="0">
                <a:pos x="connsiteX0" y="connsiteY0"/>
              </a:cxn>
              <a:cxn ang="0">
                <a:pos x="connsiteX1" y="connsiteY1"/>
              </a:cxn>
              <a:cxn ang="0">
                <a:pos x="connsiteX2" y="connsiteY2"/>
              </a:cxn>
              <a:cxn ang="0">
                <a:pos x="connsiteX3" y="connsiteY3"/>
              </a:cxn>
            </a:cxnLst>
            <a:rect l="l" t="t" r="r" b="b"/>
            <a:pathLst>
              <a:path w="12277783" h="2351205">
                <a:moveTo>
                  <a:pt x="0" y="0"/>
                </a:moveTo>
                <a:cubicBezTo>
                  <a:pt x="1073150" y="1143000"/>
                  <a:pt x="2146300" y="2286000"/>
                  <a:pt x="3937000" y="2349500"/>
                </a:cubicBezTo>
                <a:cubicBezTo>
                  <a:pt x="5727700" y="2413000"/>
                  <a:pt x="9354070" y="683991"/>
                  <a:pt x="10744200" y="381000"/>
                </a:cubicBezTo>
                <a:cubicBezTo>
                  <a:pt x="12134330" y="78009"/>
                  <a:pt x="12257971" y="530285"/>
                  <a:pt x="12277783" y="531555"/>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391" y="4571824"/>
            <a:ext cx="12192392" cy="1716361"/>
          </a:xfrm>
          <a:custGeom>
            <a:avLst/>
            <a:gdLst>
              <a:gd name="connsiteX0" fmla="*/ 0 w 12268200"/>
              <a:gd name="connsiteY0" fmla="*/ 0 h 2351156"/>
              <a:gd name="connsiteX1" fmla="*/ 3937000 w 12268200"/>
              <a:gd name="connsiteY1" fmla="*/ 2349500 h 2351156"/>
              <a:gd name="connsiteX2" fmla="*/ 10744200 w 12268200"/>
              <a:gd name="connsiteY2" fmla="*/ 381000 h 2351156"/>
              <a:gd name="connsiteX3" fmla="*/ 12268200 w 12268200"/>
              <a:gd name="connsiteY3" fmla="*/ 850900 h 2351156"/>
              <a:gd name="connsiteX0" fmla="*/ 0 w 12272992"/>
              <a:gd name="connsiteY0" fmla="*/ 0 h 2351175"/>
              <a:gd name="connsiteX1" fmla="*/ 3937000 w 12272992"/>
              <a:gd name="connsiteY1" fmla="*/ 2349500 h 2351175"/>
              <a:gd name="connsiteX2" fmla="*/ 10744200 w 12272992"/>
              <a:gd name="connsiteY2" fmla="*/ 381000 h 2351175"/>
              <a:gd name="connsiteX3" fmla="*/ 12272992 w 12272992"/>
              <a:gd name="connsiteY3" fmla="*/ 720419 h 2351175"/>
              <a:gd name="connsiteX0" fmla="*/ 0 w 12272992"/>
              <a:gd name="connsiteY0" fmla="*/ 0 h 2351180"/>
              <a:gd name="connsiteX1" fmla="*/ 3937000 w 12272992"/>
              <a:gd name="connsiteY1" fmla="*/ 2349500 h 2351180"/>
              <a:gd name="connsiteX2" fmla="*/ 10744200 w 12272992"/>
              <a:gd name="connsiteY2" fmla="*/ 381000 h 2351180"/>
              <a:gd name="connsiteX3" fmla="*/ 12272992 w 12272992"/>
              <a:gd name="connsiteY3" fmla="*/ 687798 h 2351180"/>
              <a:gd name="connsiteX0" fmla="*/ 0 w 12272992"/>
              <a:gd name="connsiteY0" fmla="*/ 0 h 2351180"/>
              <a:gd name="connsiteX1" fmla="*/ 3937000 w 12272992"/>
              <a:gd name="connsiteY1" fmla="*/ 2349500 h 2351180"/>
              <a:gd name="connsiteX2" fmla="*/ 10744200 w 12272992"/>
              <a:gd name="connsiteY2" fmla="*/ 381000 h 2351180"/>
              <a:gd name="connsiteX3" fmla="*/ 12272992 w 12272992"/>
              <a:gd name="connsiteY3" fmla="*/ 687798 h 2351180"/>
              <a:gd name="connsiteX0" fmla="*/ 0 w 12282576"/>
              <a:gd name="connsiteY0" fmla="*/ 0 h 2351196"/>
              <a:gd name="connsiteX1" fmla="*/ 3937000 w 12282576"/>
              <a:gd name="connsiteY1" fmla="*/ 2349500 h 2351196"/>
              <a:gd name="connsiteX2" fmla="*/ 10744200 w 12282576"/>
              <a:gd name="connsiteY2" fmla="*/ 381000 h 2351196"/>
              <a:gd name="connsiteX3" fmla="*/ 12282576 w 12282576"/>
              <a:gd name="connsiteY3" fmla="*/ 589939 h 2351196"/>
            </a:gdLst>
            <a:ahLst/>
            <a:cxnLst>
              <a:cxn ang="0">
                <a:pos x="connsiteX0" y="connsiteY0"/>
              </a:cxn>
              <a:cxn ang="0">
                <a:pos x="connsiteX1" y="connsiteY1"/>
              </a:cxn>
              <a:cxn ang="0">
                <a:pos x="connsiteX2" y="connsiteY2"/>
              </a:cxn>
              <a:cxn ang="0">
                <a:pos x="connsiteX3" y="connsiteY3"/>
              </a:cxn>
            </a:cxnLst>
            <a:rect l="l" t="t" r="r" b="b"/>
            <a:pathLst>
              <a:path w="12282576" h="2351196">
                <a:moveTo>
                  <a:pt x="0" y="0"/>
                </a:moveTo>
                <a:cubicBezTo>
                  <a:pt x="1073150" y="1143000"/>
                  <a:pt x="2146300" y="2286000"/>
                  <a:pt x="3937000" y="2349500"/>
                </a:cubicBezTo>
                <a:cubicBezTo>
                  <a:pt x="5727700" y="2413000"/>
                  <a:pt x="9353271" y="674260"/>
                  <a:pt x="10744200" y="381000"/>
                </a:cubicBezTo>
                <a:cubicBezTo>
                  <a:pt x="12135129" y="87740"/>
                  <a:pt x="12267556" y="536733"/>
                  <a:pt x="12282576" y="589939"/>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392" y="4969337"/>
            <a:ext cx="12192392" cy="1371595"/>
          </a:xfrm>
          <a:custGeom>
            <a:avLst/>
            <a:gdLst>
              <a:gd name="connsiteX0" fmla="*/ 0 w 12268200"/>
              <a:gd name="connsiteY0" fmla="*/ 0 h 2351156"/>
              <a:gd name="connsiteX1" fmla="*/ 3937000 w 12268200"/>
              <a:gd name="connsiteY1" fmla="*/ 2349500 h 2351156"/>
              <a:gd name="connsiteX2" fmla="*/ 10744200 w 12268200"/>
              <a:gd name="connsiteY2" fmla="*/ 381000 h 2351156"/>
              <a:gd name="connsiteX3" fmla="*/ 12268200 w 12268200"/>
              <a:gd name="connsiteY3" fmla="*/ 850900 h 2351156"/>
              <a:gd name="connsiteX0" fmla="*/ 0 w 12272992"/>
              <a:gd name="connsiteY0" fmla="*/ 0 h 2351187"/>
              <a:gd name="connsiteX1" fmla="*/ 3937000 w 12272992"/>
              <a:gd name="connsiteY1" fmla="*/ 2349500 h 2351187"/>
              <a:gd name="connsiteX2" fmla="*/ 10744200 w 12272992"/>
              <a:gd name="connsiteY2" fmla="*/ 381000 h 2351187"/>
              <a:gd name="connsiteX3" fmla="*/ 12272992 w 12272992"/>
              <a:gd name="connsiteY3" fmla="*/ 654967 h 2351187"/>
              <a:gd name="connsiteX0" fmla="*/ 0 w 12272992"/>
              <a:gd name="connsiteY0" fmla="*/ 0 h 2351185"/>
              <a:gd name="connsiteX1" fmla="*/ 3937000 w 12272992"/>
              <a:gd name="connsiteY1" fmla="*/ 2349500 h 2351185"/>
              <a:gd name="connsiteX2" fmla="*/ 10744200 w 12272992"/>
              <a:gd name="connsiteY2" fmla="*/ 381000 h 2351185"/>
              <a:gd name="connsiteX3" fmla="*/ 12272992 w 12272992"/>
              <a:gd name="connsiteY3" fmla="*/ 654967 h 2351185"/>
              <a:gd name="connsiteX0" fmla="*/ 0 w 12268200"/>
              <a:gd name="connsiteY0" fmla="*/ 0 h 2351195"/>
              <a:gd name="connsiteX1" fmla="*/ 3937000 w 12268200"/>
              <a:gd name="connsiteY1" fmla="*/ 2349500 h 2351195"/>
              <a:gd name="connsiteX2" fmla="*/ 10744200 w 12268200"/>
              <a:gd name="connsiteY2" fmla="*/ 381000 h 2351195"/>
              <a:gd name="connsiteX3" fmla="*/ 12268200 w 12268200"/>
              <a:gd name="connsiteY3" fmla="*/ 589656 h 2351195"/>
            </a:gdLst>
            <a:ahLst/>
            <a:cxnLst>
              <a:cxn ang="0">
                <a:pos x="connsiteX0" y="connsiteY0"/>
              </a:cxn>
              <a:cxn ang="0">
                <a:pos x="connsiteX1" y="connsiteY1"/>
              </a:cxn>
              <a:cxn ang="0">
                <a:pos x="connsiteX2" y="connsiteY2"/>
              </a:cxn>
              <a:cxn ang="0">
                <a:pos x="connsiteX3" y="connsiteY3"/>
              </a:cxn>
            </a:cxnLst>
            <a:rect l="l" t="t" r="r" b="b"/>
            <a:pathLst>
              <a:path w="12268200" h="2351195">
                <a:moveTo>
                  <a:pt x="0" y="0"/>
                </a:moveTo>
                <a:cubicBezTo>
                  <a:pt x="1073150" y="1143000"/>
                  <a:pt x="2146300" y="2286000"/>
                  <a:pt x="3937000" y="2349500"/>
                </a:cubicBezTo>
                <a:cubicBezTo>
                  <a:pt x="5727700" y="2413000"/>
                  <a:pt x="9355667" y="674307"/>
                  <a:pt x="10744200" y="381000"/>
                </a:cubicBezTo>
                <a:cubicBezTo>
                  <a:pt x="12132733" y="87693"/>
                  <a:pt x="12229219" y="540050"/>
                  <a:pt x="12268200" y="589656"/>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117511">
            <a:off x="477222" y="4473970"/>
            <a:ext cx="1928338" cy="1414332"/>
          </a:xfrm>
          <a:prstGeom prst="rect">
            <a:avLst/>
          </a:prstGeom>
        </p:spPr>
      </p:pic>
      <p:pic>
        <p:nvPicPr>
          <p:cNvPr id="11" name="图片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89033">
            <a:off x="3438175" y="5888061"/>
            <a:ext cx="879825" cy="645304"/>
          </a:xfrm>
          <a:prstGeom prst="rect">
            <a:avLst/>
          </a:prstGeom>
        </p:spPr>
      </p:pic>
      <p:pic>
        <p:nvPicPr>
          <p:cNvPr id="12" name="图片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08874" y="4509186"/>
            <a:ext cx="1400525" cy="1027209"/>
          </a:xfrm>
          <a:prstGeom prst="rect">
            <a:avLst/>
          </a:prstGeom>
        </p:spPr>
      </p:pic>
      <p:grpSp>
        <p:nvGrpSpPr>
          <p:cNvPr id="23" name="组合 22"/>
          <p:cNvGrpSpPr/>
          <p:nvPr/>
        </p:nvGrpSpPr>
        <p:grpSpPr>
          <a:xfrm>
            <a:off x="9249884" y="707885"/>
            <a:ext cx="677108" cy="4644284"/>
            <a:chOff x="8047793" y="1118790"/>
            <a:chExt cx="677108" cy="3181984"/>
          </a:xfrm>
        </p:grpSpPr>
        <p:sp>
          <p:nvSpPr>
            <p:cNvPr id="20" name="文本框 19"/>
            <p:cNvSpPr txBox="1"/>
            <p:nvPr/>
          </p:nvSpPr>
          <p:spPr>
            <a:xfrm>
              <a:off x="8047793" y="1236881"/>
              <a:ext cx="677108" cy="2690203"/>
            </a:xfrm>
            <a:prstGeom prst="rect">
              <a:avLst/>
            </a:prstGeom>
            <a:noFill/>
          </p:spPr>
          <p:txBody>
            <a:bodyPr vert="eaVert" wrap="square" rtlCol="0">
              <a:spAutoFit/>
            </a:bodyPr>
            <a:lstStyle/>
            <a:p>
              <a:pPr algn="just"/>
              <a:r>
                <a:rPr lang="zh-CN" altLang="en-US" sz="3200" dirty="0" smtClean="0">
                  <a:solidFill>
                    <a:schemeClr val="bg1">
                      <a:lumMod val="85000"/>
                    </a:schemeClr>
                  </a:solidFill>
                  <a:latin typeface="华文行楷" pitchFamily="2" charset="-122"/>
                  <a:ea typeface="华文行楷" pitchFamily="2" charset="-122"/>
                </a:rPr>
                <a:t>理论是实践的先导</a:t>
              </a:r>
            </a:p>
          </p:txBody>
        </p:sp>
        <p:sp>
          <p:nvSpPr>
            <p:cNvPr id="21" name="半闭框 20"/>
            <p:cNvSpPr/>
            <p:nvPr/>
          </p:nvSpPr>
          <p:spPr>
            <a:xfrm>
              <a:off x="8176517" y="1118790"/>
              <a:ext cx="242810" cy="242810"/>
            </a:xfrm>
            <a:prstGeom prst="halfFra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solidFill>
                  <a:schemeClr val="tx1"/>
                </a:solidFill>
              </a:endParaRPr>
            </a:p>
          </p:txBody>
        </p:sp>
        <p:sp>
          <p:nvSpPr>
            <p:cNvPr id="22" name="半闭框 21"/>
            <p:cNvSpPr/>
            <p:nvPr/>
          </p:nvSpPr>
          <p:spPr>
            <a:xfrm rot="10800000">
              <a:off x="8482091" y="4057964"/>
              <a:ext cx="242810" cy="242810"/>
            </a:xfrm>
            <a:prstGeom prst="halfFra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solidFill>
                  <a:schemeClr val="tx1"/>
                </a:solidFill>
              </a:endParaRPr>
            </a:p>
          </p:txBody>
        </p:sp>
      </p:grpSp>
      <p:sp>
        <p:nvSpPr>
          <p:cNvPr id="24" name="文本框 23"/>
          <p:cNvSpPr txBox="1"/>
          <p:nvPr/>
        </p:nvSpPr>
        <p:spPr>
          <a:xfrm>
            <a:off x="7232123" y="934960"/>
            <a:ext cx="1846659" cy="5405972"/>
          </a:xfrm>
          <a:prstGeom prst="rect">
            <a:avLst/>
          </a:prstGeom>
          <a:noFill/>
        </p:spPr>
        <p:txBody>
          <a:bodyPr vert="eaVert" wrap="square" rtlCol="0">
            <a:spAutoFit/>
          </a:bodyPr>
          <a:lstStyle/>
          <a:p>
            <a:pPr algn="just">
              <a:lnSpc>
                <a:spcPct val="150000"/>
              </a:lnSpc>
            </a:pPr>
            <a:r>
              <a:rPr lang="zh-CN" altLang="en-US" sz="2400" dirty="0" smtClean="0">
                <a:solidFill>
                  <a:schemeClr val="bg1">
                    <a:lumMod val="85000"/>
                  </a:schemeClr>
                </a:solidFill>
                <a:latin typeface="华文行楷" pitchFamily="2" charset="-122"/>
                <a:ea typeface="华文行楷" pitchFamily="2" charset="-122"/>
              </a:rPr>
              <a:t>学习财务知识，为审计工作充盈依据</a:t>
            </a:r>
            <a:endParaRPr lang="en-US" altLang="zh-CN" sz="2400" dirty="0" smtClean="0">
              <a:solidFill>
                <a:schemeClr val="bg1">
                  <a:lumMod val="85000"/>
                </a:schemeClr>
              </a:solidFill>
              <a:latin typeface="华文行楷" pitchFamily="2" charset="-122"/>
              <a:ea typeface="华文行楷" pitchFamily="2" charset="-122"/>
            </a:endParaRPr>
          </a:p>
          <a:p>
            <a:pPr algn="just">
              <a:lnSpc>
                <a:spcPct val="150000"/>
              </a:lnSpc>
            </a:pPr>
            <a:r>
              <a:rPr lang="zh-CN" altLang="en-US" sz="2400" dirty="0" smtClean="0">
                <a:solidFill>
                  <a:schemeClr val="bg1">
                    <a:lumMod val="85000"/>
                  </a:schemeClr>
                </a:solidFill>
                <a:latin typeface="华文行楷" pitchFamily="2" charset="-122"/>
                <a:ea typeface="华文行楷" pitchFamily="2" charset="-122"/>
              </a:rPr>
              <a:t>学习审计知识，为审计工作夯实基础</a:t>
            </a:r>
            <a:endParaRPr lang="en-US" altLang="zh-CN" sz="2400" dirty="0" smtClean="0">
              <a:solidFill>
                <a:schemeClr val="bg1">
                  <a:lumMod val="85000"/>
                </a:schemeClr>
              </a:solidFill>
              <a:latin typeface="华文行楷" pitchFamily="2" charset="-122"/>
              <a:ea typeface="华文行楷" pitchFamily="2" charset="-122"/>
            </a:endParaRPr>
          </a:p>
          <a:p>
            <a:pPr algn="just">
              <a:lnSpc>
                <a:spcPct val="150000"/>
              </a:lnSpc>
            </a:pPr>
            <a:r>
              <a:rPr lang="zh-CN" altLang="en-US" sz="2400" dirty="0" smtClean="0">
                <a:solidFill>
                  <a:schemeClr val="bg1">
                    <a:lumMod val="85000"/>
                  </a:schemeClr>
                </a:solidFill>
                <a:latin typeface="华文行楷" pitchFamily="2" charset="-122"/>
                <a:ea typeface="华文行楷" pitchFamily="2" charset="-122"/>
              </a:rPr>
              <a:t>珍惜培训机会，弥补专业知识短板</a:t>
            </a:r>
          </a:p>
        </p:txBody>
      </p:sp>
      <p:grpSp>
        <p:nvGrpSpPr>
          <p:cNvPr id="25" name="组合 24"/>
          <p:cNvGrpSpPr/>
          <p:nvPr/>
        </p:nvGrpSpPr>
        <p:grpSpPr>
          <a:xfrm>
            <a:off x="3577518" y="585088"/>
            <a:ext cx="1170306" cy="5451312"/>
            <a:chOff x="7798395" y="1118790"/>
            <a:chExt cx="926506" cy="3631643"/>
          </a:xfrm>
        </p:grpSpPr>
        <p:sp>
          <p:nvSpPr>
            <p:cNvPr id="28" name="文本框 19"/>
            <p:cNvSpPr txBox="1"/>
            <p:nvPr/>
          </p:nvSpPr>
          <p:spPr>
            <a:xfrm>
              <a:off x="7798395" y="1188977"/>
              <a:ext cx="876262" cy="3561456"/>
            </a:xfrm>
            <a:prstGeom prst="rect">
              <a:avLst/>
            </a:prstGeom>
            <a:noFill/>
          </p:spPr>
          <p:txBody>
            <a:bodyPr vert="eaVert" wrap="square" rtlCol="0">
              <a:spAutoFit/>
            </a:bodyPr>
            <a:lstStyle/>
            <a:p>
              <a:pPr algn="just"/>
              <a:r>
                <a:rPr lang="zh-CN" altLang="en-US" sz="3200" dirty="0" smtClean="0">
                  <a:solidFill>
                    <a:schemeClr val="bg1">
                      <a:lumMod val="85000"/>
                    </a:schemeClr>
                  </a:solidFill>
                  <a:latin typeface="华文行楷" pitchFamily="2" charset="-122"/>
                  <a:ea typeface="华文行楷" pitchFamily="2" charset="-122"/>
                </a:rPr>
                <a:t>基层锻炼，学、干结合</a:t>
              </a:r>
            </a:p>
          </p:txBody>
        </p:sp>
        <p:sp>
          <p:nvSpPr>
            <p:cNvPr id="29" name="半闭框 28"/>
            <p:cNvSpPr/>
            <p:nvPr/>
          </p:nvSpPr>
          <p:spPr>
            <a:xfrm>
              <a:off x="8176517" y="1118790"/>
              <a:ext cx="242810" cy="242810"/>
            </a:xfrm>
            <a:prstGeom prst="halfFra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solidFill>
                  <a:schemeClr val="tx1"/>
                </a:solidFill>
              </a:endParaRPr>
            </a:p>
          </p:txBody>
        </p:sp>
        <p:sp>
          <p:nvSpPr>
            <p:cNvPr id="31" name="半闭框 30"/>
            <p:cNvSpPr/>
            <p:nvPr/>
          </p:nvSpPr>
          <p:spPr>
            <a:xfrm rot="10800000">
              <a:off x="8482091" y="4057964"/>
              <a:ext cx="242810" cy="242810"/>
            </a:xfrm>
            <a:prstGeom prst="halfFra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solidFill>
                  <a:schemeClr val="tx1"/>
                </a:solidFill>
              </a:endParaRPr>
            </a:p>
          </p:txBody>
        </p:sp>
      </p:grpSp>
      <p:sp>
        <p:nvSpPr>
          <p:cNvPr id="32" name="文本框 23"/>
          <p:cNvSpPr txBox="1"/>
          <p:nvPr/>
        </p:nvSpPr>
        <p:spPr>
          <a:xfrm>
            <a:off x="2116841" y="1509727"/>
            <a:ext cx="1846659" cy="3459610"/>
          </a:xfrm>
          <a:prstGeom prst="rect">
            <a:avLst/>
          </a:prstGeom>
          <a:noFill/>
        </p:spPr>
        <p:txBody>
          <a:bodyPr vert="eaVert" wrap="square" rtlCol="0">
            <a:spAutoFit/>
          </a:bodyPr>
          <a:lstStyle/>
          <a:p>
            <a:pPr algn="just">
              <a:lnSpc>
                <a:spcPct val="150000"/>
              </a:lnSpc>
            </a:pPr>
            <a:r>
              <a:rPr lang="zh-CN" altLang="en-US" sz="2400" dirty="0" smtClean="0">
                <a:solidFill>
                  <a:schemeClr val="bg1">
                    <a:lumMod val="85000"/>
                  </a:schemeClr>
                </a:solidFill>
                <a:latin typeface="华文行楷" pitchFamily="2" charset="-122"/>
                <a:ea typeface="华文行楷" pitchFamily="2" charset="-122"/>
              </a:rPr>
              <a:t>从事具体财务工作</a:t>
            </a:r>
            <a:endParaRPr lang="en-US" altLang="zh-CN" sz="2400" dirty="0" smtClean="0">
              <a:solidFill>
                <a:schemeClr val="bg1">
                  <a:lumMod val="85000"/>
                </a:schemeClr>
              </a:solidFill>
              <a:latin typeface="华文行楷" pitchFamily="2" charset="-122"/>
              <a:ea typeface="华文行楷" pitchFamily="2" charset="-122"/>
            </a:endParaRPr>
          </a:p>
          <a:p>
            <a:pPr algn="just">
              <a:lnSpc>
                <a:spcPct val="150000"/>
              </a:lnSpc>
            </a:pPr>
            <a:r>
              <a:rPr lang="zh-CN" altLang="en-US" sz="2400" dirty="0" smtClean="0">
                <a:solidFill>
                  <a:schemeClr val="bg1">
                    <a:lumMod val="85000"/>
                  </a:schemeClr>
                </a:solidFill>
                <a:latin typeface="华文行楷" pitchFamily="2" charset="-122"/>
                <a:ea typeface="华文行楷" pitchFamily="2" charset="-122"/>
              </a:rPr>
              <a:t>了解审计关键环节</a:t>
            </a:r>
            <a:endParaRPr lang="en-US" altLang="zh-CN" sz="2400" dirty="0" smtClean="0">
              <a:solidFill>
                <a:schemeClr val="bg1">
                  <a:lumMod val="85000"/>
                </a:schemeClr>
              </a:solidFill>
              <a:latin typeface="华文行楷" pitchFamily="2" charset="-122"/>
              <a:ea typeface="华文行楷" pitchFamily="2" charset="-122"/>
            </a:endParaRPr>
          </a:p>
          <a:p>
            <a:pPr algn="just">
              <a:lnSpc>
                <a:spcPct val="150000"/>
              </a:lnSpc>
            </a:pPr>
            <a:r>
              <a:rPr lang="zh-CN" altLang="en-US" sz="2400" dirty="0" smtClean="0">
                <a:solidFill>
                  <a:schemeClr val="bg1">
                    <a:lumMod val="85000"/>
                  </a:schemeClr>
                </a:solidFill>
                <a:latin typeface="华文行楷" pitchFamily="2" charset="-122"/>
                <a:ea typeface="华文行楷" pitchFamily="2" charset="-122"/>
              </a:rPr>
              <a:t>在学中干，在干中学</a:t>
            </a:r>
          </a:p>
        </p:txBody>
      </p:sp>
    </p:spTree>
    <p:extLst>
      <p:ext uri="{BB962C8B-B14F-4D97-AF65-F5344CB8AC3E}">
        <p14:creationId xmlns:p14="http://schemas.microsoft.com/office/powerpoint/2010/main" val="14185755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1250"/>
                                        <p:tgtEl>
                                          <p:spTgt spid="16"/>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1000"/>
                                        <p:tgtEl>
                                          <p:spTgt spid="17"/>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250"/>
                                        <p:tgtEl>
                                          <p:spTgt spid="18"/>
                                        </p:tgtEl>
                                      </p:cBhvr>
                                    </p:animEffect>
                                  </p:childTnLst>
                                </p:cTn>
                              </p:par>
                              <p:par>
                                <p:cTn id="17" presetID="42" presetClass="entr" presetSubtype="0"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0"/>
                                  </p:stCondLst>
                                  <p:iterate type="wd">
                                    <p:tmPct val="10000"/>
                                  </p:iterate>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anim calcmode="lin" valueType="num">
                                      <p:cBhvr>
                                        <p:cTn id="25" dur="500" fill="hold"/>
                                        <p:tgtEl>
                                          <p:spTgt spid="24"/>
                                        </p:tgtEl>
                                        <p:attrNameLst>
                                          <p:attrName>ppt_x</p:attrName>
                                        </p:attrNameLst>
                                      </p:cBhvr>
                                      <p:tavLst>
                                        <p:tav tm="0">
                                          <p:val>
                                            <p:strVal val="#ppt_x"/>
                                          </p:val>
                                        </p:tav>
                                        <p:tav tm="100000">
                                          <p:val>
                                            <p:strVal val="#ppt_x"/>
                                          </p:val>
                                        </p:tav>
                                      </p:tavLst>
                                    </p:anim>
                                    <p:anim calcmode="lin" valueType="num">
                                      <p:cBhvr>
                                        <p:cTn id="26" dur="500" fill="hold"/>
                                        <p:tgtEl>
                                          <p:spTgt spid="24"/>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125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750" fill="hold"/>
                                        <p:tgtEl>
                                          <p:spTgt spid="10"/>
                                        </p:tgtEl>
                                        <p:attrNameLst>
                                          <p:attrName>ppt_w</p:attrName>
                                        </p:attrNameLst>
                                      </p:cBhvr>
                                      <p:tavLst>
                                        <p:tav tm="0">
                                          <p:val>
                                            <p:fltVal val="0"/>
                                          </p:val>
                                        </p:tav>
                                        <p:tav tm="100000">
                                          <p:val>
                                            <p:strVal val="#ppt_w"/>
                                          </p:val>
                                        </p:tav>
                                      </p:tavLst>
                                    </p:anim>
                                    <p:anim calcmode="lin" valueType="num">
                                      <p:cBhvr>
                                        <p:cTn id="30" dur="1750" fill="hold"/>
                                        <p:tgtEl>
                                          <p:spTgt spid="10"/>
                                        </p:tgtEl>
                                        <p:attrNameLst>
                                          <p:attrName>ppt_h</p:attrName>
                                        </p:attrNameLst>
                                      </p:cBhvr>
                                      <p:tavLst>
                                        <p:tav tm="0">
                                          <p:val>
                                            <p:fltVal val="0"/>
                                          </p:val>
                                        </p:tav>
                                        <p:tav tm="100000">
                                          <p:val>
                                            <p:strVal val="#ppt_h"/>
                                          </p:val>
                                        </p:tav>
                                      </p:tavLst>
                                    </p:anim>
                                    <p:animEffect transition="in" filter="fade">
                                      <p:cBhvr>
                                        <p:cTn id="31" dur="1750"/>
                                        <p:tgtEl>
                                          <p:spTgt spid="10"/>
                                        </p:tgtEl>
                                      </p:cBhvr>
                                    </p:animEffect>
                                  </p:childTnLst>
                                </p:cTn>
                              </p:par>
                              <p:par>
                                <p:cTn id="32" presetID="53" presetClass="entr" presetSubtype="16" fill="hold" nodeType="withEffect">
                                  <p:stCondLst>
                                    <p:cond delay="225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750" fill="hold"/>
                                        <p:tgtEl>
                                          <p:spTgt spid="12"/>
                                        </p:tgtEl>
                                        <p:attrNameLst>
                                          <p:attrName>ppt_w</p:attrName>
                                        </p:attrNameLst>
                                      </p:cBhvr>
                                      <p:tavLst>
                                        <p:tav tm="0">
                                          <p:val>
                                            <p:fltVal val="0"/>
                                          </p:val>
                                        </p:tav>
                                        <p:tav tm="100000">
                                          <p:val>
                                            <p:strVal val="#ppt_w"/>
                                          </p:val>
                                        </p:tav>
                                      </p:tavLst>
                                    </p:anim>
                                    <p:anim calcmode="lin" valueType="num">
                                      <p:cBhvr>
                                        <p:cTn id="35" dur="1750" fill="hold"/>
                                        <p:tgtEl>
                                          <p:spTgt spid="12"/>
                                        </p:tgtEl>
                                        <p:attrNameLst>
                                          <p:attrName>ppt_h</p:attrName>
                                        </p:attrNameLst>
                                      </p:cBhvr>
                                      <p:tavLst>
                                        <p:tav tm="0">
                                          <p:val>
                                            <p:fltVal val="0"/>
                                          </p:val>
                                        </p:tav>
                                        <p:tav tm="100000">
                                          <p:val>
                                            <p:strVal val="#ppt_h"/>
                                          </p:val>
                                        </p:tav>
                                      </p:tavLst>
                                    </p:anim>
                                    <p:animEffect transition="in" filter="fade">
                                      <p:cBhvr>
                                        <p:cTn id="36" dur="1750"/>
                                        <p:tgtEl>
                                          <p:spTgt spid="12"/>
                                        </p:tgtEl>
                                      </p:cBhvr>
                                    </p:animEffect>
                                  </p:childTnLst>
                                </p:cTn>
                              </p:par>
                              <p:par>
                                <p:cTn id="37" presetID="53" presetClass="entr" presetSubtype="16" fill="hold" nodeType="withEffect">
                                  <p:stCondLst>
                                    <p:cond delay="3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750" fill="hold"/>
                                        <p:tgtEl>
                                          <p:spTgt spid="11"/>
                                        </p:tgtEl>
                                        <p:attrNameLst>
                                          <p:attrName>ppt_w</p:attrName>
                                        </p:attrNameLst>
                                      </p:cBhvr>
                                      <p:tavLst>
                                        <p:tav tm="0">
                                          <p:val>
                                            <p:fltVal val="0"/>
                                          </p:val>
                                        </p:tav>
                                        <p:tav tm="100000">
                                          <p:val>
                                            <p:strVal val="#ppt_w"/>
                                          </p:val>
                                        </p:tav>
                                      </p:tavLst>
                                    </p:anim>
                                    <p:anim calcmode="lin" valueType="num">
                                      <p:cBhvr>
                                        <p:cTn id="40" dur="1750" fill="hold"/>
                                        <p:tgtEl>
                                          <p:spTgt spid="11"/>
                                        </p:tgtEl>
                                        <p:attrNameLst>
                                          <p:attrName>ppt_h</p:attrName>
                                        </p:attrNameLst>
                                      </p:cBhvr>
                                      <p:tavLst>
                                        <p:tav tm="0">
                                          <p:val>
                                            <p:fltVal val="0"/>
                                          </p:val>
                                        </p:tav>
                                        <p:tav tm="100000">
                                          <p:val>
                                            <p:strVal val="#ppt_h"/>
                                          </p:val>
                                        </p:tav>
                                      </p:tavLst>
                                    </p:anim>
                                    <p:animEffect transition="in" filter="fade">
                                      <p:cBhvr>
                                        <p:cTn id="41" dur="1750"/>
                                        <p:tgtEl>
                                          <p:spTgt spid="11"/>
                                        </p:tgtEl>
                                      </p:cBhvr>
                                    </p:animEffect>
                                  </p:childTnLst>
                                </p:cTn>
                              </p:par>
                              <p:par>
                                <p:cTn id="42" presetID="42" presetClass="entr" presetSubtype="0" fill="hold" nodeType="withEffect">
                                  <p:stCondLst>
                                    <p:cond delay="5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0"/>
                                  </p:stCondLst>
                                  <p:iterate type="wd">
                                    <p:tmPct val="10000"/>
                                  </p:iterate>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strVal val="#ppt_x"/>
                                          </p:val>
                                        </p:tav>
                                        <p:tav tm="100000">
                                          <p:val>
                                            <p:strVal val="#ppt_x"/>
                                          </p:val>
                                        </p:tav>
                                      </p:tavLst>
                                    </p:anim>
                                    <p:anim calcmode="lin" valueType="num">
                                      <p:cBhvr>
                                        <p:cTn id="51"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4"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29"/>
          <p:cNvSpPr/>
          <p:nvPr/>
        </p:nvSpPr>
        <p:spPr>
          <a:xfrm>
            <a:off x="4254260" y="1266504"/>
            <a:ext cx="1366611" cy="4348581"/>
          </a:xfrm>
          <a:custGeom>
            <a:avLst/>
            <a:gdLst>
              <a:gd name="connsiteX0" fmla="*/ 268892 w 629913"/>
              <a:gd name="connsiteY0" fmla="*/ 572 h 3661735"/>
              <a:gd name="connsiteX1" fmla="*/ 478376 w 629913"/>
              <a:gd name="connsiteY1" fmla="*/ 7348 h 3661735"/>
              <a:gd name="connsiteX2" fmla="*/ 629913 w 629913"/>
              <a:gd name="connsiteY2" fmla="*/ 29727 h 3661735"/>
              <a:gd name="connsiteX3" fmla="*/ 629913 w 629913"/>
              <a:gd name="connsiteY3" fmla="*/ 3633182 h 3661735"/>
              <a:gd name="connsiteX4" fmla="*/ 537588 w 629913"/>
              <a:gd name="connsiteY4" fmla="*/ 3648091 h 3661735"/>
              <a:gd name="connsiteX5" fmla="*/ 118457 w 629913"/>
              <a:gd name="connsiteY5" fmla="*/ 3651173 h 3661735"/>
              <a:gd name="connsiteX6" fmla="*/ 0 w 629913"/>
              <a:gd name="connsiteY6" fmla="*/ 3633701 h 3661735"/>
              <a:gd name="connsiteX7" fmla="*/ 0 w 629913"/>
              <a:gd name="connsiteY7" fmla="*/ 27738 h 3661735"/>
              <a:gd name="connsiteX8" fmla="*/ 128502 w 629913"/>
              <a:gd name="connsiteY8" fmla="*/ 9508 h 3661735"/>
              <a:gd name="connsiteX9" fmla="*/ 268892 w 629913"/>
              <a:gd name="connsiteY9" fmla="*/ 572 h 366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913" h="3661735">
                <a:moveTo>
                  <a:pt x="268892" y="572"/>
                </a:moveTo>
                <a:cubicBezTo>
                  <a:pt x="339016" y="-1183"/>
                  <a:pt x="408957" y="1108"/>
                  <a:pt x="478376" y="7348"/>
                </a:cubicBezTo>
                <a:lnTo>
                  <a:pt x="629913" y="29727"/>
                </a:lnTo>
                <a:lnTo>
                  <a:pt x="629913" y="3633182"/>
                </a:lnTo>
                <a:lnTo>
                  <a:pt x="537588" y="3648091"/>
                </a:lnTo>
                <a:cubicBezTo>
                  <a:pt x="399424" y="3665055"/>
                  <a:pt x="258808" y="3666337"/>
                  <a:pt x="118457" y="3651173"/>
                </a:cubicBezTo>
                <a:lnTo>
                  <a:pt x="0" y="3633701"/>
                </a:lnTo>
                <a:lnTo>
                  <a:pt x="0" y="27738"/>
                </a:lnTo>
                <a:lnTo>
                  <a:pt x="128502" y="9508"/>
                </a:lnTo>
                <a:cubicBezTo>
                  <a:pt x="175313" y="4712"/>
                  <a:pt x="222143" y="1743"/>
                  <a:pt x="268892" y="57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3200" dirty="0" smtClean="0">
                <a:solidFill>
                  <a:srgbClr val="0E1F33"/>
                </a:solidFill>
                <a:latin typeface="华文行楷" pitchFamily="2" charset="-122"/>
                <a:ea typeface="华文行楷" pitchFamily="2" charset="-122"/>
              </a:rPr>
              <a:t>子曰“君子欲讷于言而敏于行”</a:t>
            </a:r>
          </a:p>
        </p:txBody>
      </p:sp>
      <p:grpSp>
        <p:nvGrpSpPr>
          <p:cNvPr id="2" name="组合 1"/>
          <p:cNvGrpSpPr/>
          <p:nvPr/>
        </p:nvGrpSpPr>
        <p:grpSpPr>
          <a:xfrm>
            <a:off x="2076100" y="1266504"/>
            <a:ext cx="4723188" cy="4348339"/>
            <a:chOff x="2076100" y="1266504"/>
            <a:chExt cx="4723188" cy="4348339"/>
          </a:xfrm>
        </p:grpSpPr>
        <p:sp>
          <p:nvSpPr>
            <p:cNvPr id="29" name="弧形 28"/>
            <p:cNvSpPr/>
            <p:nvPr/>
          </p:nvSpPr>
          <p:spPr>
            <a:xfrm flipH="1">
              <a:off x="2450950" y="1266504"/>
              <a:ext cx="4348338" cy="4348339"/>
            </a:xfrm>
            <a:prstGeom prst="arc">
              <a:avLst>
                <a:gd name="adj1" fmla="val 13123226"/>
                <a:gd name="adj2" fmla="val 8457810"/>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4" name="组合 3"/>
            <p:cNvGrpSpPr/>
            <p:nvPr/>
          </p:nvGrpSpPr>
          <p:grpSpPr>
            <a:xfrm>
              <a:off x="2076100" y="2746503"/>
              <a:ext cx="2467325" cy="2363638"/>
              <a:chOff x="51582" y="2133984"/>
              <a:chExt cx="5663868" cy="5425848"/>
            </a:xfrm>
          </p:grpSpPr>
          <p:pic>
            <p:nvPicPr>
              <p:cNvPr id="5" name="图片 4"/>
              <p:cNvPicPr>
                <a:picLocks noChangeAspect="1"/>
              </p:cNvPicPr>
              <p:nvPr/>
            </p:nvPicPr>
            <p:blipFill>
              <a:blip r:embed="rId2" cstate="email">
                <a:extLst>
                  <a:ext uri="{BEBA8EAE-BF5A-486C-A8C5-ECC9F3942E4B}">
                    <a14:imgProps xmlns:a14="http://schemas.microsoft.com/office/drawing/2010/main">
                      <a14:imgLayer r:embed="rId3">
                        <a14:imgEffect>
                          <a14:saturation sat="6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20711308">
                <a:off x="51582" y="2133984"/>
                <a:ext cx="5663868" cy="4867109"/>
              </a:xfrm>
              <a:prstGeom prst="rect">
                <a:avLst/>
              </a:prstGeom>
            </p:spPr>
          </p:pic>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60150">
                <a:off x="1509435" y="2286881"/>
                <a:ext cx="2874270" cy="5196851"/>
              </a:xfrm>
              <a:prstGeom prst="rect">
                <a:avLst/>
              </a:prstGeom>
            </p:spPr>
          </p:pic>
          <p:pic>
            <p:nvPicPr>
              <p:cNvPr id="7" name="图片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54914" y="5480810"/>
                <a:ext cx="457200" cy="2079022"/>
              </a:xfrm>
              <a:prstGeom prst="rect">
                <a:avLst/>
              </a:prstGeom>
            </p:spPr>
          </p:pic>
        </p:grpSp>
      </p:grpSp>
      <p:sp>
        <p:nvSpPr>
          <p:cNvPr id="33" name="椭圆 32"/>
          <p:cNvSpPr/>
          <p:nvPr/>
        </p:nvSpPr>
        <p:spPr>
          <a:xfrm>
            <a:off x="6300487" y="4774124"/>
            <a:ext cx="43163" cy="43163"/>
          </a:xfrm>
          <a:prstGeom prst="ellipse">
            <a:avLst/>
          </a:prstGeom>
          <a:solidFill>
            <a:schemeClr val="bg1">
              <a:lumMod val="75000"/>
            </a:schemeClr>
          </a:solidFill>
          <a:ln>
            <a:noFill/>
          </a:ln>
          <a:effectLst>
            <a:glow rad="127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6573578" y="1650007"/>
            <a:ext cx="3048000" cy="646331"/>
          </a:xfrm>
          <a:prstGeom prst="rect">
            <a:avLst/>
          </a:prstGeom>
          <a:noFill/>
        </p:spPr>
        <p:txBody>
          <a:bodyPr wrap="square" rtlCol="0">
            <a:spAutoFit/>
          </a:bodyPr>
          <a:lstStyle/>
          <a:p>
            <a:pPr algn="just">
              <a:lnSpc>
                <a:spcPct val="150000"/>
              </a:lnSpc>
            </a:pPr>
            <a:r>
              <a:rPr lang="zh-CN" altLang="en-US" sz="2400" dirty="0" smtClean="0">
                <a:solidFill>
                  <a:schemeClr val="bg1">
                    <a:lumMod val="85000"/>
                  </a:schemeClr>
                </a:solidFill>
                <a:latin typeface="华文行楷" pitchFamily="2" charset="-122"/>
                <a:ea typeface="华文行楷" pitchFamily="2" charset="-122"/>
              </a:rPr>
              <a:t>审计人员：少说话</a:t>
            </a:r>
          </a:p>
        </p:txBody>
      </p:sp>
      <p:sp>
        <p:nvSpPr>
          <p:cNvPr id="37" name="文本框 36"/>
          <p:cNvSpPr txBox="1"/>
          <p:nvPr/>
        </p:nvSpPr>
        <p:spPr>
          <a:xfrm>
            <a:off x="7002399" y="2990500"/>
            <a:ext cx="3048000" cy="646331"/>
          </a:xfrm>
          <a:prstGeom prst="rect">
            <a:avLst/>
          </a:prstGeom>
          <a:noFill/>
        </p:spPr>
        <p:txBody>
          <a:bodyPr wrap="square" rtlCol="0">
            <a:spAutoFit/>
          </a:bodyPr>
          <a:lstStyle/>
          <a:p>
            <a:pPr algn="just">
              <a:lnSpc>
                <a:spcPct val="150000"/>
              </a:lnSpc>
            </a:pPr>
            <a:r>
              <a:rPr lang="zh-CN" altLang="en-US" sz="2400" dirty="0" smtClean="0">
                <a:solidFill>
                  <a:schemeClr val="bg1">
                    <a:lumMod val="85000"/>
                  </a:schemeClr>
                </a:solidFill>
                <a:latin typeface="华文行楷" pitchFamily="2" charset="-122"/>
                <a:ea typeface="华文行楷" pitchFamily="2" charset="-122"/>
              </a:rPr>
              <a:t>审计人员：多做事</a:t>
            </a:r>
          </a:p>
        </p:txBody>
      </p:sp>
      <p:sp>
        <p:nvSpPr>
          <p:cNvPr id="38" name="文本框 37"/>
          <p:cNvSpPr txBox="1"/>
          <p:nvPr/>
        </p:nvSpPr>
        <p:spPr>
          <a:xfrm>
            <a:off x="6573577" y="4345582"/>
            <a:ext cx="4533694" cy="646331"/>
          </a:xfrm>
          <a:prstGeom prst="rect">
            <a:avLst/>
          </a:prstGeom>
          <a:noFill/>
        </p:spPr>
        <p:txBody>
          <a:bodyPr wrap="square" rtlCol="0">
            <a:spAutoFit/>
          </a:bodyPr>
          <a:lstStyle/>
          <a:p>
            <a:pPr algn="just">
              <a:lnSpc>
                <a:spcPct val="150000"/>
              </a:lnSpc>
            </a:pPr>
            <a:r>
              <a:rPr lang="zh-CN" altLang="en-US" sz="2400" dirty="0" smtClean="0">
                <a:solidFill>
                  <a:schemeClr val="bg1">
                    <a:lumMod val="85000"/>
                  </a:schemeClr>
                </a:solidFill>
                <a:latin typeface="华文行楷" pitchFamily="2" charset="-122"/>
                <a:ea typeface="华文行楷" pitchFamily="2" charset="-122"/>
              </a:rPr>
              <a:t>审计人员：言语谨慎、思维敏捷</a:t>
            </a:r>
          </a:p>
        </p:txBody>
      </p:sp>
      <p:grpSp>
        <p:nvGrpSpPr>
          <p:cNvPr id="40" name="组合 39"/>
          <p:cNvGrpSpPr/>
          <p:nvPr/>
        </p:nvGrpSpPr>
        <p:grpSpPr>
          <a:xfrm>
            <a:off x="272640" y="218830"/>
            <a:ext cx="4698149" cy="770388"/>
            <a:chOff x="272640" y="218830"/>
            <a:chExt cx="4698149" cy="902093"/>
          </a:xfrm>
        </p:grpSpPr>
        <p:grpSp>
          <p:nvGrpSpPr>
            <p:cNvPr id="41" name="组合 40"/>
            <p:cNvGrpSpPr/>
            <p:nvPr/>
          </p:nvGrpSpPr>
          <p:grpSpPr>
            <a:xfrm>
              <a:off x="272640" y="318433"/>
              <a:ext cx="933860" cy="802490"/>
              <a:chOff x="7486252" y="2126474"/>
              <a:chExt cx="3350708" cy="2879348"/>
            </a:xfrm>
          </p:grpSpPr>
          <p:pic>
            <p:nvPicPr>
              <p:cNvPr id="43" name="图片 42"/>
              <p:cNvPicPr>
                <a:picLocks noChangeAspect="1"/>
              </p:cNvPicPr>
              <p:nvPr/>
            </p:nvPicPr>
            <p:blipFill>
              <a:blip r:embed="rId6" cstate="email">
                <a:extLst>
                  <a:ext uri="{BEBA8EAE-BF5A-486C-A8C5-ECC9F3942E4B}">
                    <a14:imgProps xmlns:a14="http://schemas.microsoft.com/office/drawing/2010/main">
                      <a14:imgLayer r:embed="rId7">
                        <a14:imgEffect>
                          <a14:saturation sat="6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641389" flipV="1">
                <a:off x="7486252" y="2126474"/>
                <a:ext cx="3350708" cy="2879348"/>
              </a:xfrm>
              <a:prstGeom prst="rect">
                <a:avLst/>
              </a:prstGeom>
            </p:spPr>
          </p:pic>
          <p:pic>
            <p:nvPicPr>
              <p:cNvPr id="44" name="图片 4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74634" y="2151233"/>
                <a:ext cx="2078737" cy="1524642"/>
              </a:xfrm>
              <a:prstGeom prst="rect">
                <a:avLst/>
              </a:prstGeom>
            </p:spPr>
          </p:pic>
        </p:grpSp>
        <p:sp>
          <p:nvSpPr>
            <p:cNvPr id="42" name="文本框 41"/>
            <p:cNvSpPr txBox="1"/>
            <p:nvPr/>
          </p:nvSpPr>
          <p:spPr>
            <a:xfrm>
              <a:off x="1224289" y="218830"/>
              <a:ext cx="3746500" cy="828906"/>
            </a:xfrm>
            <a:prstGeom prst="rect">
              <a:avLst/>
            </a:prstGeom>
            <a:noFill/>
          </p:spPr>
          <p:txBody>
            <a:bodyPr wrap="square" rtlCol="0">
              <a:spAutoFit/>
            </a:bodyPr>
            <a:lstStyle/>
            <a:p>
              <a:r>
                <a:rPr lang="zh-CN" altLang="en-US" sz="4000" dirty="0" smtClean="0">
                  <a:solidFill>
                    <a:srgbClr val="FFFF00"/>
                  </a:solidFill>
                  <a:latin typeface="华文行楷" pitchFamily="2" charset="-122"/>
                  <a:ea typeface="华文行楷" pitchFamily="2" charset="-122"/>
                </a:rPr>
                <a:t>讷于言而敏于行</a:t>
              </a:r>
            </a:p>
          </p:txBody>
        </p:sp>
      </p:grpSp>
      <p:sp>
        <p:nvSpPr>
          <p:cNvPr id="21" name="椭圆 20"/>
          <p:cNvSpPr/>
          <p:nvPr/>
        </p:nvSpPr>
        <p:spPr>
          <a:xfrm>
            <a:off x="6304181" y="2078548"/>
            <a:ext cx="43163" cy="43163"/>
          </a:xfrm>
          <a:prstGeom prst="ellipse">
            <a:avLst/>
          </a:prstGeom>
          <a:solidFill>
            <a:schemeClr val="bg1">
              <a:lumMod val="75000"/>
            </a:schemeClr>
          </a:solidFill>
          <a:ln>
            <a:noFill/>
          </a:ln>
          <a:effectLst>
            <a:glow rad="127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33825" y="3397460"/>
            <a:ext cx="43163" cy="43163"/>
          </a:xfrm>
          <a:prstGeom prst="ellipse">
            <a:avLst/>
          </a:prstGeom>
          <a:solidFill>
            <a:schemeClr val="bg1">
              <a:lumMod val="75000"/>
            </a:schemeClr>
          </a:solidFill>
          <a:ln>
            <a:noFill/>
          </a:ln>
          <a:effectLst>
            <a:glow rad="127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29884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0" presetClass="path" presetSubtype="0" accel="50000" decel="50000" fill="hold" grpId="0" nodeType="withEffect">
                                  <p:stCondLst>
                                    <p:cond delay="500"/>
                                  </p:stCondLst>
                                  <p:childTnLst>
                                    <p:animMotion origin="layout" path="M -0.00065 0.00162 L -0.00065 0.00231 C -0.01732 0.03402 -0.04583 0.11666 -0.1401 0.12268 C -0.2349 0.12847 -0.31823 -0.0044 -0.31823 -0.19607 C -0.31263 -0.45 -0.19505 -0.51088 -0.1487 -0.51112 C -0.02305 -0.50556 -0.00469 -0.38866 0.00078 -0.3926 " pathEditMode="relative" rAng="0" ptsTypes="AAAAAA">
                                      <p:cBhvr>
                                        <p:cTn id="12" dur="2000" fill="hold"/>
                                        <p:tgtEl>
                                          <p:spTgt spid="33"/>
                                        </p:tgtEl>
                                        <p:attrNameLst>
                                          <p:attrName>ppt_x</p:attrName>
                                          <p:attrName>ppt_y</p:attrName>
                                        </p:attrNameLst>
                                      </p:cBhvr>
                                      <p:rCtr x="-15807" y="-19583"/>
                                    </p:animMotion>
                                  </p:childTnLst>
                                </p:cTn>
                              </p:par>
                              <p:par>
                                <p:cTn id="13" presetID="10" presetClass="entr" presetSubtype="0"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500"/>
                                        <p:tgtEl>
                                          <p:spTgt spid="2"/>
                                        </p:tgtEl>
                                      </p:cBhvr>
                                    </p:animEffect>
                                  </p:childTnLst>
                                </p:cTn>
                              </p:par>
                              <p:par>
                                <p:cTn id="16" presetID="22" presetClass="entr" presetSubtype="1" fill="hold" grpId="0" nodeType="withEffect">
                                  <p:stCondLst>
                                    <p:cond delay="2250"/>
                                  </p:stCondLst>
                                  <p:childTnLst>
                                    <p:set>
                                      <p:cBhvr>
                                        <p:cTn id="17" dur="1" fill="hold">
                                          <p:stCondLst>
                                            <p:cond delay="0"/>
                                          </p:stCondLst>
                                        </p:cTn>
                                        <p:tgtEl>
                                          <p:spTgt spid="30"/>
                                        </p:tgtEl>
                                        <p:attrNameLst>
                                          <p:attrName>style.visibility</p:attrName>
                                        </p:attrNameLst>
                                      </p:cBhvr>
                                      <p:to>
                                        <p:strVal val="visible"/>
                                      </p:to>
                                    </p:set>
                                    <p:animEffect transition="in" filter="wipe(up)">
                                      <p:cBhvr>
                                        <p:cTn id="18" dur="1000"/>
                                        <p:tgtEl>
                                          <p:spTgt spid="30"/>
                                        </p:tgtEl>
                                      </p:cBhvr>
                                    </p:animEffect>
                                  </p:childTnLst>
                                </p:cTn>
                              </p:par>
                              <p:par>
                                <p:cTn id="19" presetID="22" presetClass="entr" presetSubtype="8" fill="hold" grpId="0" nodeType="withEffect">
                                  <p:stCondLst>
                                    <p:cond delay="275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par>
                          <p:cTn id="22" fill="hold">
                            <p:stCondLst>
                              <p:cond delay="325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0" presetClass="path" presetSubtype="0" accel="50000" decel="50000" fill="hold" grpId="1" nodeType="withEffect">
                                  <p:stCondLst>
                                    <p:cond delay="0"/>
                                  </p:stCondLst>
                                  <p:childTnLst>
                                    <p:animMotion origin="layout" path="M 0.00052 -0.00278 L 0.00052 -0.00255 C 0.01966 0.03634 0.0349 0.14236 0.03542 0.19328 " pathEditMode="relative" rAng="0" ptsTypes="AAA">
                                      <p:cBhvr>
                                        <p:cTn id="27" dur="1500" fill="hold"/>
                                        <p:tgtEl>
                                          <p:spTgt spid="21"/>
                                        </p:tgtEl>
                                        <p:attrNameLst>
                                          <p:attrName>ppt_x</p:attrName>
                                          <p:attrName>ppt_y</p:attrName>
                                        </p:attrNameLst>
                                      </p:cBhvr>
                                      <p:rCtr x="1745" y="9792"/>
                                    </p:animMotion>
                                  </p:childTnLst>
                                </p:cTn>
                              </p:par>
                            </p:childTnLst>
                          </p:cTn>
                        </p:par>
                        <p:par>
                          <p:cTn id="28" fill="hold">
                            <p:stCondLst>
                              <p:cond delay="4750"/>
                            </p:stCondLst>
                            <p:childTnLst>
                              <p:par>
                                <p:cTn id="29" presetID="22" presetClass="entr" presetSubtype="8"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0" presetClass="path" presetSubtype="0" accel="50000" decel="50000" fill="hold" grpId="1" nodeType="withEffect">
                                  <p:stCondLst>
                                    <p:cond delay="0"/>
                                  </p:stCondLst>
                                  <p:childTnLst>
                                    <p:animMotion origin="layout" path="M 0.00013 0.00116 L 0.00013 0.00116 C -0.00664 0.1169 -0.01849 0.16019 -0.03477 0.2044 " pathEditMode="relative" rAng="0" ptsTypes="AAA">
                                      <p:cBhvr>
                                        <p:cTn id="37" dur="1500" fill="hold"/>
                                        <p:tgtEl>
                                          <p:spTgt spid="22"/>
                                        </p:tgtEl>
                                        <p:attrNameLst>
                                          <p:attrName>ppt_x</p:attrName>
                                          <p:attrName>ppt_y</p:attrName>
                                        </p:attrNameLst>
                                      </p:cBhvr>
                                      <p:rCtr x="-1745" y="10162"/>
                                    </p:animMotion>
                                  </p:childTnLst>
                                </p:cTn>
                              </p:par>
                            </p:childTnLst>
                          </p:cTn>
                        </p:par>
                        <p:par>
                          <p:cTn id="38" fill="hold">
                            <p:stCondLst>
                              <p:cond delay="6750"/>
                            </p:stCondLst>
                            <p:childTnLst>
                              <p:par>
                                <p:cTn id="39" presetID="22" presetClass="entr" presetSubtype="8"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3" grpId="1" animBg="1"/>
      <p:bldP spid="36" grpId="0"/>
      <p:bldP spid="37" grpId="0"/>
      <p:bldP spid="38" grpId="0"/>
      <p:bldP spid="21" grpId="0" animBg="1"/>
      <p:bldP spid="21" grpId="1" animBg="1"/>
      <p:bldP spid="22" grpId="0" animBg="1"/>
      <p:bldP spid="2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flipV="1">
            <a:off x="3767261" y="1422066"/>
            <a:ext cx="5058794" cy="63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795639" y="659517"/>
            <a:ext cx="4856822" cy="830997"/>
          </a:xfrm>
          <a:prstGeom prst="rect">
            <a:avLst/>
          </a:prstGeom>
          <a:noFill/>
        </p:spPr>
        <p:txBody>
          <a:bodyPr wrap="square" rtlCol="0">
            <a:spAutoFit/>
          </a:bodyPr>
          <a:lstStyle/>
          <a:p>
            <a:pPr>
              <a:lnSpc>
                <a:spcPct val="150000"/>
              </a:lnSpc>
            </a:pPr>
            <a:r>
              <a:rPr lang="zh-CN" altLang="en-US" sz="3200" dirty="0" smtClean="0">
                <a:solidFill>
                  <a:schemeClr val="bg1">
                    <a:lumMod val="85000"/>
                  </a:schemeClr>
                </a:solidFill>
                <a:latin typeface="华文行楷" pitchFamily="2" charset="-122"/>
                <a:ea typeface="华文行楷" pitchFamily="2" charset="-122"/>
              </a:rPr>
              <a:t>参与具体内部审计工作</a:t>
            </a:r>
            <a:endParaRPr lang="en-US" altLang="zh-CN" sz="3200" dirty="0" smtClean="0">
              <a:solidFill>
                <a:schemeClr val="bg1">
                  <a:lumMod val="85000"/>
                </a:schemeClr>
              </a:solidFill>
              <a:latin typeface="华文行楷" pitchFamily="2" charset="-122"/>
              <a:ea typeface="华文行楷" pitchFamily="2" charset="-122"/>
            </a:endParaRPr>
          </a:p>
        </p:txBody>
      </p:sp>
      <p:sp>
        <p:nvSpPr>
          <p:cNvPr id="30" name="椭圆 29"/>
          <p:cNvSpPr/>
          <p:nvPr/>
        </p:nvSpPr>
        <p:spPr>
          <a:xfrm flipH="1" flipV="1">
            <a:off x="3523129" y="1372970"/>
            <a:ext cx="45719" cy="52255"/>
          </a:xfrm>
          <a:prstGeom prst="ellipse">
            <a:avLst/>
          </a:prstGeom>
          <a:solidFill>
            <a:schemeClr val="bg1">
              <a:lumMod val="75000"/>
            </a:schemeClr>
          </a:solidFill>
          <a:ln>
            <a:noFill/>
          </a:ln>
          <a:effectLst>
            <a:glow rad="127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226509" y="204611"/>
            <a:ext cx="4621490" cy="712901"/>
            <a:chOff x="272640" y="318433"/>
            <a:chExt cx="4621490" cy="980926"/>
          </a:xfrm>
        </p:grpSpPr>
        <p:grpSp>
          <p:nvGrpSpPr>
            <p:cNvPr id="40" name="组合 39"/>
            <p:cNvGrpSpPr/>
            <p:nvPr/>
          </p:nvGrpSpPr>
          <p:grpSpPr>
            <a:xfrm>
              <a:off x="272640" y="318433"/>
              <a:ext cx="933860" cy="802490"/>
              <a:chOff x="7486252" y="2126474"/>
              <a:chExt cx="3350708" cy="2879348"/>
            </a:xfrm>
          </p:grpSpPr>
          <p:pic>
            <p:nvPicPr>
              <p:cNvPr id="42" name="图片 41"/>
              <p:cNvPicPr>
                <a:picLocks noChangeAspect="1"/>
              </p:cNvPicPr>
              <p:nvPr/>
            </p:nvPicPr>
            <p:blipFill>
              <a:blip r:embed="rId3" cstate="email">
                <a:extLst>
                  <a:ext uri="{BEBA8EAE-BF5A-486C-A8C5-ECC9F3942E4B}">
                    <a14:imgProps xmlns:a14="http://schemas.microsoft.com/office/drawing/2010/main">
                      <a14:imgLayer r:embed="rId4">
                        <a14:imgEffect>
                          <a14:saturation sat="6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641389" flipV="1">
                <a:off x="7486252" y="2126474"/>
                <a:ext cx="3350708" cy="2879348"/>
              </a:xfrm>
              <a:prstGeom prst="rect">
                <a:avLst/>
              </a:prstGeom>
            </p:spPr>
          </p:pic>
          <p:pic>
            <p:nvPicPr>
              <p:cNvPr id="43" name="图片 4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4634" y="2151233"/>
                <a:ext cx="2078737" cy="1524642"/>
              </a:xfrm>
              <a:prstGeom prst="rect">
                <a:avLst/>
              </a:prstGeom>
            </p:spPr>
          </p:pic>
        </p:grpSp>
        <p:sp>
          <p:nvSpPr>
            <p:cNvPr id="41" name="文本框 40"/>
            <p:cNvSpPr txBox="1"/>
            <p:nvPr/>
          </p:nvSpPr>
          <p:spPr>
            <a:xfrm>
              <a:off x="1147630" y="325333"/>
              <a:ext cx="3746500" cy="974026"/>
            </a:xfrm>
            <a:prstGeom prst="rect">
              <a:avLst/>
            </a:prstGeom>
            <a:noFill/>
          </p:spPr>
          <p:txBody>
            <a:bodyPr wrap="square" rtlCol="0">
              <a:spAutoFit/>
            </a:bodyPr>
            <a:lstStyle/>
            <a:p>
              <a:pPr lvl="0"/>
              <a:r>
                <a:rPr lang="zh-CN" altLang="en-US" sz="4000" dirty="0">
                  <a:solidFill>
                    <a:srgbClr val="FFFF00"/>
                  </a:solidFill>
                  <a:latin typeface="华文行楷" pitchFamily="2" charset="-122"/>
                  <a:ea typeface="华文行楷" pitchFamily="2" charset="-122"/>
                </a:rPr>
                <a:t>讷于言而敏于行</a:t>
              </a:r>
            </a:p>
          </p:txBody>
        </p:sp>
      </p:grpSp>
      <p:grpSp>
        <p:nvGrpSpPr>
          <p:cNvPr id="2" name="组合 1"/>
          <p:cNvGrpSpPr/>
          <p:nvPr/>
        </p:nvGrpSpPr>
        <p:grpSpPr>
          <a:xfrm>
            <a:off x="5593479" y="4123280"/>
            <a:ext cx="3410844" cy="6237364"/>
            <a:chOff x="898157" y="3740876"/>
            <a:chExt cx="3410844" cy="6237364"/>
          </a:xfrm>
        </p:grpSpPr>
        <p:pic>
          <p:nvPicPr>
            <p:cNvPr id="37" name="图片 36"/>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60000"/>
                      </a14:imgEffect>
                      <a14:imgEffect>
                        <a14:brightnessContrast bright="-30000"/>
                      </a14:imgEffect>
                    </a14:imgLayer>
                  </a14:imgProps>
                </a:ext>
                <a:ext uri="{28A0092B-C50C-407E-A947-70E740481C1C}">
                  <a14:useLocalDpi xmlns:a14="http://schemas.microsoft.com/office/drawing/2010/main"/>
                </a:ext>
              </a:extLst>
            </a:blip>
            <a:srcRect/>
            <a:stretch/>
          </p:blipFill>
          <p:spPr>
            <a:xfrm>
              <a:off x="898157" y="3740876"/>
              <a:ext cx="3410844" cy="3120240"/>
            </a:xfrm>
            <a:prstGeom prst="rect">
              <a:avLst/>
            </a:prstGeom>
          </p:spPr>
        </p:pic>
        <p:pic>
          <p:nvPicPr>
            <p:cNvPr id="14" name="图片 13"/>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60000"/>
                      </a14:imgEffect>
                      <a14:imgEffect>
                        <a14:brightnessContrast bright="-30000"/>
                      </a14:imgEffect>
                    </a14:imgLayer>
                  </a14:imgProps>
                </a:ext>
                <a:ext uri="{28A0092B-C50C-407E-A947-70E740481C1C}">
                  <a14:useLocalDpi xmlns:a14="http://schemas.microsoft.com/office/drawing/2010/main"/>
                </a:ext>
              </a:extLst>
            </a:blip>
            <a:srcRect/>
            <a:stretch/>
          </p:blipFill>
          <p:spPr>
            <a:xfrm flipV="1">
              <a:off x="898157" y="6858000"/>
              <a:ext cx="3410844" cy="3120240"/>
            </a:xfrm>
            <a:prstGeom prst="rect">
              <a:avLst/>
            </a:prstGeom>
          </p:spPr>
        </p:pic>
      </p:grpSp>
      <p:pic>
        <p:nvPicPr>
          <p:cNvPr id="36" name="图片 3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793515">
            <a:off x="7603148" y="3086448"/>
            <a:ext cx="544866" cy="4473055"/>
          </a:xfrm>
          <a:prstGeom prst="rect">
            <a:avLst/>
          </a:prstGeom>
        </p:spPr>
      </p:pic>
      <p:sp>
        <p:nvSpPr>
          <p:cNvPr id="3" name="TextBox 2"/>
          <p:cNvSpPr txBox="1"/>
          <p:nvPr/>
        </p:nvSpPr>
        <p:spPr>
          <a:xfrm>
            <a:off x="861520" y="1863217"/>
            <a:ext cx="10573266" cy="1508105"/>
          </a:xfrm>
          <a:prstGeom prst="rect">
            <a:avLst/>
          </a:prstGeom>
          <a:noFill/>
        </p:spPr>
        <p:txBody>
          <a:bodyPr wrap="square" rtlCol="0">
            <a:spAutoFit/>
          </a:bodyPr>
          <a:lstStyle/>
          <a:p>
            <a:r>
              <a:rPr lang="zh-CN" altLang="en-US" sz="2800" dirty="0">
                <a:solidFill>
                  <a:schemeClr val="bg1">
                    <a:lumMod val="85000"/>
                  </a:schemeClr>
                </a:solidFill>
                <a:latin typeface="华文行楷" pitchFamily="2" charset="-122"/>
                <a:ea typeface="华文行楷" pitchFamily="2" charset="-122"/>
              </a:rPr>
              <a:t>基建竣工决算审计</a:t>
            </a:r>
            <a:endParaRPr lang="en-US" altLang="zh-CN" sz="2800" dirty="0">
              <a:solidFill>
                <a:schemeClr val="bg1">
                  <a:lumMod val="85000"/>
                </a:schemeClr>
              </a:solidFill>
              <a:latin typeface="华文行楷" pitchFamily="2" charset="-122"/>
              <a:ea typeface="华文行楷" pitchFamily="2" charset="-122"/>
            </a:endParaRPr>
          </a:p>
          <a:p>
            <a:endParaRPr lang="en-US" altLang="zh-CN" dirty="0"/>
          </a:p>
          <a:p>
            <a:endParaRPr lang="en-US" altLang="zh-CN" dirty="0" smtClean="0"/>
          </a:p>
          <a:p>
            <a:r>
              <a:rPr lang="zh-CN" altLang="en-US" sz="2800" dirty="0">
                <a:solidFill>
                  <a:schemeClr val="bg1">
                    <a:lumMod val="85000"/>
                  </a:schemeClr>
                </a:solidFill>
                <a:latin typeface="华文行楷" pitchFamily="2" charset="-122"/>
                <a:ea typeface="华文行楷" pitchFamily="2" charset="-122"/>
              </a:rPr>
              <a:t>经济责任审计（任中、离任</a:t>
            </a:r>
            <a:r>
              <a:rPr lang="zh-CN" altLang="en-US" sz="2800" dirty="0" smtClean="0">
                <a:solidFill>
                  <a:schemeClr val="bg1">
                    <a:lumMod val="85000"/>
                  </a:schemeClr>
                </a:solidFill>
                <a:latin typeface="华文行楷" pitchFamily="2" charset="-122"/>
                <a:ea typeface="华文行楷" pitchFamily="2" charset="-122"/>
              </a:rPr>
              <a:t>）</a:t>
            </a:r>
            <a:endParaRPr lang="zh-CN" altLang="en-US" sz="2800" dirty="0">
              <a:solidFill>
                <a:schemeClr val="bg1">
                  <a:lumMod val="85000"/>
                </a:schemeClr>
              </a:solidFill>
              <a:latin typeface="华文行楷" pitchFamily="2" charset="-122"/>
              <a:ea typeface="华文行楷" pitchFamily="2" charset="-122"/>
            </a:endParaRPr>
          </a:p>
        </p:txBody>
      </p:sp>
      <p:sp>
        <p:nvSpPr>
          <p:cNvPr id="4" name="右大括号 3"/>
          <p:cNvSpPr/>
          <p:nvPr/>
        </p:nvSpPr>
        <p:spPr>
          <a:xfrm>
            <a:off x="5745328" y="2007795"/>
            <a:ext cx="551330" cy="12189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TextBox 4"/>
          <p:cNvSpPr txBox="1"/>
          <p:nvPr/>
        </p:nvSpPr>
        <p:spPr>
          <a:xfrm>
            <a:off x="6437265" y="1490514"/>
            <a:ext cx="1630970" cy="3108543"/>
          </a:xfrm>
          <a:prstGeom prst="rect">
            <a:avLst/>
          </a:prstGeom>
          <a:noFill/>
        </p:spPr>
        <p:txBody>
          <a:bodyPr wrap="square" rtlCol="0">
            <a:spAutoFit/>
          </a:bodyPr>
          <a:lstStyle/>
          <a:p>
            <a:r>
              <a:rPr lang="zh-CN" altLang="en-US" sz="2800" dirty="0" smtClean="0">
                <a:solidFill>
                  <a:schemeClr val="bg1"/>
                </a:solidFill>
                <a:latin typeface="华文行楷" pitchFamily="2" charset="-122"/>
                <a:ea typeface="华文行楷" pitchFamily="2" charset="-122"/>
              </a:rPr>
              <a:t>汇总资料</a:t>
            </a:r>
            <a:endParaRPr lang="en-US" altLang="zh-CN" sz="2800" dirty="0" smtClean="0">
              <a:solidFill>
                <a:schemeClr val="bg1"/>
              </a:solidFill>
              <a:latin typeface="华文行楷" pitchFamily="2" charset="-122"/>
              <a:ea typeface="华文行楷" pitchFamily="2" charset="-122"/>
            </a:endParaRPr>
          </a:p>
          <a:p>
            <a:r>
              <a:rPr lang="zh-CN" altLang="en-US" sz="2800" dirty="0">
                <a:solidFill>
                  <a:schemeClr val="bg1"/>
                </a:solidFill>
                <a:latin typeface="华文行楷" pitchFamily="2" charset="-122"/>
                <a:ea typeface="华文行楷" pitchFamily="2" charset="-122"/>
              </a:rPr>
              <a:t>整理</a:t>
            </a:r>
            <a:r>
              <a:rPr lang="zh-CN" altLang="en-US" sz="2800" dirty="0" smtClean="0">
                <a:solidFill>
                  <a:schemeClr val="bg1"/>
                </a:solidFill>
                <a:latin typeface="华文行楷" pitchFamily="2" charset="-122"/>
                <a:ea typeface="华文行楷" pitchFamily="2" charset="-122"/>
              </a:rPr>
              <a:t>材料</a:t>
            </a:r>
            <a:endParaRPr lang="en-US" altLang="zh-CN" sz="2800" dirty="0" smtClean="0">
              <a:solidFill>
                <a:schemeClr val="bg1"/>
              </a:solidFill>
              <a:latin typeface="华文行楷" pitchFamily="2" charset="-122"/>
              <a:ea typeface="华文行楷" pitchFamily="2" charset="-122"/>
            </a:endParaRPr>
          </a:p>
          <a:p>
            <a:r>
              <a:rPr lang="zh-CN" altLang="en-US" sz="2800" dirty="0" smtClean="0">
                <a:solidFill>
                  <a:schemeClr val="bg1"/>
                </a:solidFill>
                <a:latin typeface="华文行楷" pitchFamily="2" charset="-122"/>
                <a:ea typeface="华文行楷" pitchFamily="2" charset="-122"/>
              </a:rPr>
              <a:t>双向沟通</a:t>
            </a:r>
            <a:endParaRPr lang="en-US" altLang="zh-CN" sz="2800" dirty="0" smtClean="0">
              <a:solidFill>
                <a:schemeClr val="bg1"/>
              </a:solidFill>
              <a:latin typeface="华文行楷" pitchFamily="2" charset="-122"/>
              <a:ea typeface="华文行楷" pitchFamily="2" charset="-122"/>
            </a:endParaRPr>
          </a:p>
          <a:p>
            <a:r>
              <a:rPr lang="zh-CN" altLang="en-US" sz="2800" dirty="0" smtClean="0">
                <a:solidFill>
                  <a:schemeClr val="bg1"/>
                </a:solidFill>
                <a:latin typeface="华文行楷" pitchFamily="2" charset="-122"/>
                <a:ea typeface="华文行楷" pitchFamily="2" charset="-122"/>
              </a:rPr>
              <a:t>查找问题</a:t>
            </a:r>
            <a:endParaRPr lang="en-US" altLang="zh-CN" sz="2800" dirty="0" smtClean="0">
              <a:solidFill>
                <a:schemeClr val="bg1"/>
              </a:solidFill>
              <a:latin typeface="华文行楷" pitchFamily="2" charset="-122"/>
              <a:ea typeface="华文行楷" pitchFamily="2" charset="-122"/>
            </a:endParaRPr>
          </a:p>
          <a:p>
            <a:r>
              <a:rPr lang="zh-CN" altLang="en-US" sz="2800" dirty="0">
                <a:solidFill>
                  <a:schemeClr val="bg1"/>
                </a:solidFill>
                <a:latin typeface="华文行楷" pitchFamily="2" charset="-122"/>
                <a:ea typeface="华文行楷" pitchFamily="2" charset="-122"/>
              </a:rPr>
              <a:t>提出</a:t>
            </a:r>
            <a:r>
              <a:rPr lang="zh-CN" altLang="en-US" sz="2800" dirty="0" smtClean="0">
                <a:solidFill>
                  <a:schemeClr val="bg1"/>
                </a:solidFill>
                <a:latin typeface="华文行楷" pitchFamily="2" charset="-122"/>
                <a:ea typeface="华文行楷" pitchFamily="2" charset="-122"/>
              </a:rPr>
              <a:t>疑虑</a:t>
            </a:r>
            <a:endParaRPr lang="en-US" altLang="zh-CN" sz="2800" dirty="0" smtClean="0">
              <a:solidFill>
                <a:schemeClr val="bg1"/>
              </a:solidFill>
              <a:latin typeface="华文行楷" pitchFamily="2" charset="-122"/>
              <a:ea typeface="华文行楷" pitchFamily="2" charset="-122"/>
            </a:endParaRPr>
          </a:p>
          <a:p>
            <a:r>
              <a:rPr lang="zh-CN" altLang="en-US" sz="2800" dirty="0" smtClean="0">
                <a:solidFill>
                  <a:schemeClr val="bg1"/>
                </a:solidFill>
                <a:latin typeface="华文行楷" pitchFamily="2" charset="-122"/>
                <a:ea typeface="华文行楷" pitchFamily="2" charset="-122"/>
              </a:rPr>
              <a:t>出具</a:t>
            </a:r>
            <a:r>
              <a:rPr lang="zh-CN" altLang="en-US" sz="2800" dirty="0">
                <a:solidFill>
                  <a:schemeClr val="bg1"/>
                </a:solidFill>
                <a:latin typeface="华文行楷" pitchFamily="2" charset="-122"/>
                <a:ea typeface="华文行楷" pitchFamily="2" charset="-122"/>
              </a:rPr>
              <a:t>意见</a:t>
            </a:r>
            <a:endParaRPr lang="en-US" altLang="zh-CN" sz="2800" dirty="0" smtClean="0">
              <a:solidFill>
                <a:schemeClr val="bg1"/>
              </a:solidFill>
              <a:latin typeface="华文行楷" pitchFamily="2" charset="-122"/>
              <a:ea typeface="华文行楷" pitchFamily="2" charset="-122"/>
            </a:endParaRPr>
          </a:p>
          <a:p>
            <a:r>
              <a:rPr lang="zh-CN" altLang="en-US" sz="2800" dirty="0" smtClean="0">
                <a:solidFill>
                  <a:schemeClr val="bg1"/>
                </a:solidFill>
                <a:latin typeface="华文行楷" pitchFamily="2" charset="-122"/>
                <a:ea typeface="华文行楷" pitchFamily="2" charset="-122"/>
              </a:rPr>
              <a:t>跟踪整改</a:t>
            </a:r>
            <a:endParaRPr lang="zh-CN" altLang="en-US" sz="2800" dirty="0">
              <a:solidFill>
                <a:schemeClr val="bg1"/>
              </a:solidFill>
              <a:latin typeface="华文行楷" pitchFamily="2" charset="-122"/>
              <a:ea typeface="华文行楷" pitchFamily="2" charset="-122"/>
            </a:endParaRP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26055" y="3645108"/>
            <a:ext cx="2541088" cy="291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04323" y="123059"/>
            <a:ext cx="2430463"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14865" y="3462969"/>
            <a:ext cx="2430463"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61520" y="3645108"/>
            <a:ext cx="2122415" cy="1384995"/>
          </a:xfrm>
          <a:prstGeom prst="rect">
            <a:avLst/>
          </a:prstGeom>
          <a:noFill/>
        </p:spPr>
        <p:txBody>
          <a:bodyPr wrap="square" rtlCol="0">
            <a:spAutoFit/>
          </a:bodyPr>
          <a:lstStyle/>
          <a:p>
            <a:r>
              <a:rPr lang="zh-CN" altLang="en-US" sz="2800" dirty="0" smtClean="0">
                <a:solidFill>
                  <a:schemeClr val="bg1"/>
                </a:solidFill>
                <a:latin typeface="华文行楷" pitchFamily="2" charset="-122"/>
                <a:ea typeface="华文行楷" pitchFamily="2" charset="-122"/>
              </a:rPr>
              <a:t>外 来 审 计</a:t>
            </a:r>
            <a:endParaRPr lang="en-US" altLang="zh-CN" sz="2800" dirty="0" smtClean="0">
              <a:solidFill>
                <a:schemeClr val="bg1"/>
              </a:solidFill>
              <a:latin typeface="华文行楷" pitchFamily="2" charset="-122"/>
              <a:ea typeface="华文行楷" pitchFamily="2" charset="-122"/>
            </a:endParaRPr>
          </a:p>
          <a:p>
            <a:endParaRPr lang="en-US" altLang="zh-CN" sz="2800" dirty="0" smtClean="0">
              <a:solidFill>
                <a:schemeClr val="bg1"/>
              </a:solidFill>
              <a:latin typeface="华文行楷" pitchFamily="2" charset="-122"/>
              <a:ea typeface="华文行楷" pitchFamily="2" charset="-122"/>
            </a:endParaRPr>
          </a:p>
          <a:p>
            <a:r>
              <a:rPr lang="zh-CN" altLang="en-US" sz="2800" dirty="0" smtClean="0">
                <a:solidFill>
                  <a:schemeClr val="bg1"/>
                </a:solidFill>
                <a:latin typeface="华文行楷" pitchFamily="2" charset="-122"/>
                <a:ea typeface="华文行楷" pitchFamily="2" charset="-122"/>
              </a:rPr>
              <a:t>联 合 检 查</a:t>
            </a:r>
            <a:endParaRPr lang="zh-CN" altLang="en-US" sz="2800" dirty="0">
              <a:solidFill>
                <a:schemeClr val="bg1"/>
              </a:solidFill>
              <a:latin typeface="华文行楷" pitchFamily="2" charset="-122"/>
              <a:ea typeface="华文行楷" pitchFamily="2" charset="-122"/>
            </a:endParaRPr>
          </a:p>
        </p:txBody>
      </p:sp>
    </p:spTree>
    <p:extLst>
      <p:ext uri="{BB962C8B-B14F-4D97-AF65-F5344CB8AC3E}">
        <p14:creationId xmlns:p14="http://schemas.microsoft.com/office/powerpoint/2010/main" val="39595971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32" presetClass="emph" presetSubtype="0" fill="hold" nodeType="withEffect">
                                  <p:stCondLst>
                                    <p:cond delay="0"/>
                                  </p:stCondLst>
                                  <p:childTnLst>
                                    <p:animRot by="120000">
                                      <p:cBhvr>
                                        <p:cTn id="9" dur="500" fill="hold">
                                          <p:stCondLst>
                                            <p:cond delay="0"/>
                                          </p:stCondLst>
                                        </p:cTn>
                                        <p:tgtEl>
                                          <p:spTgt spid="2"/>
                                        </p:tgtEl>
                                        <p:attrNameLst>
                                          <p:attrName>r</p:attrName>
                                        </p:attrNameLst>
                                      </p:cBhvr>
                                    </p:animRot>
                                    <p:animRot by="-240000">
                                      <p:cBhvr>
                                        <p:cTn id="10" dur="1000" fill="hold">
                                          <p:stCondLst>
                                            <p:cond delay="1000"/>
                                          </p:stCondLst>
                                        </p:cTn>
                                        <p:tgtEl>
                                          <p:spTgt spid="2"/>
                                        </p:tgtEl>
                                        <p:attrNameLst>
                                          <p:attrName>r</p:attrName>
                                        </p:attrNameLst>
                                      </p:cBhvr>
                                    </p:animRot>
                                    <p:animRot by="240000">
                                      <p:cBhvr>
                                        <p:cTn id="11" dur="1000" fill="hold">
                                          <p:stCondLst>
                                            <p:cond delay="2000"/>
                                          </p:stCondLst>
                                        </p:cTn>
                                        <p:tgtEl>
                                          <p:spTgt spid="2"/>
                                        </p:tgtEl>
                                        <p:attrNameLst>
                                          <p:attrName>r</p:attrName>
                                        </p:attrNameLst>
                                      </p:cBhvr>
                                    </p:animRot>
                                    <p:animRot by="-240000">
                                      <p:cBhvr>
                                        <p:cTn id="12" dur="1000" fill="hold">
                                          <p:stCondLst>
                                            <p:cond delay="3000"/>
                                          </p:stCondLst>
                                        </p:cTn>
                                        <p:tgtEl>
                                          <p:spTgt spid="2"/>
                                        </p:tgtEl>
                                        <p:attrNameLst>
                                          <p:attrName>r</p:attrName>
                                        </p:attrNameLst>
                                      </p:cBhvr>
                                    </p:animRot>
                                    <p:animRot by="120000">
                                      <p:cBhvr>
                                        <p:cTn id="13" dur="1000" fill="hold">
                                          <p:stCondLst>
                                            <p:cond delay="4000"/>
                                          </p:stCondLst>
                                        </p:cTn>
                                        <p:tgtEl>
                                          <p:spTgt spid="2"/>
                                        </p:tgtEl>
                                        <p:attrNameLst>
                                          <p:attrName>r</p:attrName>
                                        </p:attrNameLst>
                                      </p:cBhvr>
                                    </p:animRot>
                                  </p:childTnLst>
                                </p:cTn>
                              </p:par>
                              <p:par>
                                <p:cTn id="14" presetID="22" presetClass="entr" presetSubtype="4" fill="hold" nodeType="withEffect">
                                  <p:stCondLst>
                                    <p:cond delay="50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1250"/>
                                        <p:tgtEl>
                                          <p:spTgt spid="36"/>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22" presetClass="entr" presetSubtype="8" fill="hold" nodeType="withEffect">
                                  <p:stCondLst>
                                    <p:cond delay="125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par>
                                <p:cTn id="23" presetID="42" presetClass="entr" presetSubtype="0" fill="hold" grpId="0" nodeType="withEffect">
                                  <p:stCondLst>
                                    <p:cond delay="1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cstate="email">
            <a:extLst>
              <a:ext uri="{BEBA8EAE-BF5A-486C-A8C5-ECC9F3942E4B}">
                <a14:imgProps xmlns:a14="http://schemas.microsoft.com/office/drawing/2010/main">
                  <a14:imgLayer r:embed="rId3">
                    <a14:imgEffect>
                      <a14:saturation sat="6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641389" flipV="1">
            <a:off x="8260603" y="4655071"/>
            <a:ext cx="3108280" cy="2671024"/>
          </a:xfrm>
          <a:prstGeom prst="rect">
            <a:avLst/>
          </a:prstGeom>
        </p:spPr>
      </p:pic>
      <p:pic>
        <p:nvPicPr>
          <p:cNvPr id="26" name="图片 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23851" y="5046540"/>
            <a:ext cx="732864" cy="751227"/>
          </a:xfrm>
          <a:prstGeom prst="rect">
            <a:avLst/>
          </a:prstGeom>
        </p:spPr>
      </p:pic>
      <p:pic>
        <p:nvPicPr>
          <p:cNvPr id="27" name="图片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42589" y="5237687"/>
            <a:ext cx="627692" cy="752897"/>
          </a:xfrm>
          <a:prstGeom prst="rect">
            <a:avLst/>
          </a:prstGeom>
        </p:spPr>
      </p:pic>
      <p:pic>
        <p:nvPicPr>
          <p:cNvPr id="28" name="图片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15177" y="5073844"/>
            <a:ext cx="417348" cy="839705"/>
          </a:xfrm>
          <a:prstGeom prst="rect">
            <a:avLst/>
          </a:prstGeom>
        </p:spPr>
      </p:pic>
      <p:pic>
        <p:nvPicPr>
          <p:cNvPr id="29" name="图片 2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96285" y="4481451"/>
            <a:ext cx="283797" cy="779607"/>
          </a:xfrm>
          <a:prstGeom prst="rect">
            <a:avLst/>
          </a:prstGeom>
        </p:spPr>
      </p:pic>
      <p:pic>
        <p:nvPicPr>
          <p:cNvPr id="30" name="图片 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41560" y="5237687"/>
            <a:ext cx="382291" cy="881439"/>
          </a:xfrm>
          <a:prstGeom prst="rect">
            <a:avLst/>
          </a:prstGeom>
        </p:spPr>
      </p:pic>
      <p:pic>
        <p:nvPicPr>
          <p:cNvPr id="31" name="图片 3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14742" y="4504823"/>
            <a:ext cx="737872" cy="732864"/>
          </a:xfrm>
          <a:prstGeom prst="rect">
            <a:avLst/>
          </a:prstGeom>
        </p:spPr>
      </p:pic>
      <p:pic>
        <p:nvPicPr>
          <p:cNvPr id="32" name="图片 3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50722" y="5266598"/>
            <a:ext cx="974925" cy="465761"/>
          </a:xfrm>
          <a:prstGeom prst="rect">
            <a:avLst/>
          </a:prstGeom>
        </p:spPr>
      </p:pic>
      <p:pic>
        <p:nvPicPr>
          <p:cNvPr id="33" name="图片 3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30866" y="4871255"/>
            <a:ext cx="898132" cy="550899"/>
          </a:xfrm>
          <a:prstGeom prst="rect">
            <a:avLst/>
          </a:prstGeom>
        </p:spPr>
      </p:pic>
      <p:pic>
        <p:nvPicPr>
          <p:cNvPr id="34" name="图片 3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10868" y="4956895"/>
            <a:ext cx="1019998" cy="393976"/>
          </a:xfrm>
          <a:prstGeom prst="rect">
            <a:avLst/>
          </a:prstGeom>
        </p:spPr>
      </p:pic>
      <p:pic>
        <p:nvPicPr>
          <p:cNvPr id="35" name="图片 3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436225" y="5075422"/>
            <a:ext cx="587626" cy="550899"/>
          </a:xfrm>
          <a:prstGeom prst="rect">
            <a:avLst/>
          </a:prstGeom>
        </p:spPr>
      </p:pic>
      <p:pic>
        <p:nvPicPr>
          <p:cNvPr id="36" name="图片 3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730038" y="4435543"/>
            <a:ext cx="462422" cy="711162"/>
          </a:xfrm>
          <a:prstGeom prst="rect">
            <a:avLst/>
          </a:prstGeom>
        </p:spPr>
      </p:pic>
      <p:sp>
        <p:nvSpPr>
          <p:cNvPr id="8" name="文本框 7"/>
          <p:cNvSpPr txBox="1"/>
          <p:nvPr/>
        </p:nvSpPr>
        <p:spPr>
          <a:xfrm>
            <a:off x="4649760" y="184507"/>
            <a:ext cx="3746500" cy="523220"/>
          </a:xfrm>
          <a:prstGeom prst="rect">
            <a:avLst/>
          </a:prstGeom>
          <a:noFill/>
        </p:spPr>
        <p:txBody>
          <a:bodyPr wrap="square" rtlCol="0">
            <a:spAutoFit/>
          </a:bodyPr>
          <a:lstStyle/>
          <a:p>
            <a:pPr algn="ctr"/>
            <a:endParaRPr lang="zh-CN" altLang="en-US" sz="2800" dirty="0" smtClean="0">
              <a:solidFill>
                <a:schemeClr val="bg1">
                  <a:lumMod val="85000"/>
                </a:schemeClr>
              </a:solidFill>
              <a:latin typeface="叶根友刀锋黑草" panose="02010601030101010101" pitchFamily="2" charset="-122"/>
              <a:ea typeface="叶根友刀锋黑草" panose="02010601030101010101" pitchFamily="2" charset="-122"/>
            </a:endParaRPr>
          </a:p>
        </p:txBody>
      </p:sp>
      <p:sp>
        <p:nvSpPr>
          <p:cNvPr id="37" name="椭圆 36"/>
          <p:cNvSpPr/>
          <p:nvPr/>
        </p:nvSpPr>
        <p:spPr>
          <a:xfrm flipV="1">
            <a:off x="13133464" y="823083"/>
            <a:ext cx="36000" cy="36000"/>
          </a:xfrm>
          <a:prstGeom prst="ellipse">
            <a:avLst/>
          </a:prstGeom>
          <a:solidFill>
            <a:schemeClr val="bg1">
              <a:lumMod val="75000"/>
            </a:schemeClr>
          </a:solidFill>
          <a:ln>
            <a:noFill/>
          </a:ln>
          <a:effectLst>
            <a:glow rad="127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V="1">
            <a:off x="13652350" y="1420767"/>
            <a:ext cx="36000" cy="36000"/>
          </a:xfrm>
          <a:prstGeom prst="ellipse">
            <a:avLst/>
          </a:prstGeom>
          <a:solidFill>
            <a:schemeClr val="bg1">
              <a:lumMod val="75000"/>
            </a:schemeClr>
          </a:solidFill>
          <a:ln>
            <a:noFill/>
          </a:ln>
          <a:effectLst>
            <a:glow rad="127000">
              <a:schemeClr val="bg1">
                <a:lumMod val="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75937" y="84272"/>
            <a:ext cx="5230354" cy="984885"/>
          </a:xfrm>
          <a:prstGeom prst="rect">
            <a:avLst/>
          </a:prstGeom>
          <a:noFill/>
        </p:spPr>
        <p:txBody>
          <a:bodyPr wrap="square" rtlCol="0">
            <a:spAutoFit/>
          </a:bodyPr>
          <a:lstStyle/>
          <a:p>
            <a:pPr lvl="0"/>
            <a:r>
              <a:rPr lang="zh-CN" altLang="en-US" sz="4000" dirty="0">
                <a:solidFill>
                  <a:srgbClr val="FFFF00"/>
                </a:solidFill>
                <a:latin typeface="华文行楷" pitchFamily="2" charset="-122"/>
                <a:ea typeface="华文行楷" pitchFamily="2" charset="-122"/>
              </a:rPr>
              <a:t>讷于言而敏于行</a:t>
            </a:r>
          </a:p>
          <a:p>
            <a:endParaRPr lang="zh-CN" altLang="en-US" dirty="0"/>
          </a:p>
        </p:txBody>
      </p:sp>
      <p:sp>
        <p:nvSpPr>
          <p:cNvPr id="3" name="矩形 2"/>
          <p:cNvSpPr/>
          <p:nvPr/>
        </p:nvSpPr>
        <p:spPr>
          <a:xfrm>
            <a:off x="349220" y="2319527"/>
            <a:ext cx="3858754" cy="898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华文行楷" pitchFamily="2" charset="-122"/>
                <a:ea typeface="华文行楷" pitchFamily="2" charset="-122"/>
              </a:rPr>
              <a:t>“吾日三省吾身”</a:t>
            </a:r>
            <a:endParaRPr lang="en-US" altLang="zh-CN" sz="2800" dirty="0" smtClean="0">
              <a:latin typeface="华文行楷" pitchFamily="2" charset="-122"/>
              <a:ea typeface="华文行楷" pitchFamily="2" charset="-122"/>
            </a:endParaRPr>
          </a:p>
          <a:p>
            <a:pPr algn="ctr"/>
            <a:r>
              <a:rPr lang="en-US" altLang="zh-CN" sz="2800" dirty="0">
                <a:latin typeface="华文行楷" pitchFamily="2" charset="-122"/>
                <a:ea typeface="华文行楷" pitchFamily="2" charset="-122"/>
              </a:rPr>
              <a:t>~ </a:t>
            </a:r>
            <a:r>
              <a:rPr lang="en-US" altLang="zh-CN" sz="2800" dirty="0" smtClean="0">
                <a:latin typeface="华文行楷" pitchFamily="2" charset="-122"/>
                <a:ea typeface="华文行楷" pitchFamily="2" charset="-122"/>
              </a:rPr>
              <a:t>~</a:t>
            </a:r>
            <a:r>
              <a:rPr lang="zh-CN" altLang="en-US" sz="2800" dirty="0" smtClean="0">
                <a:latin typeface="华文行楷" pitchFamily="2" charset="-122"/>
                <a:ea typeface="华文行楷" pitchFamily="2" charset="-122"/>
              </a:rPr>
              <a:t>发现不足</a:t>
            </a:r>
            <a:endParaRPr lang="zh-CN" altLang="en-US" sz="2800" dirty="0">
              <a:latin typeface="华文行楷" pitchFamily="2" charset="-122"/>
              <a:ea typeface="华文行楷" pitchFamily="2" charset="-122"/>
            </a:endParaRPr>
          </a:p>
        </p:txBody>
      </p:sp>
      <p:sp>
        <p:nvSpPr>
          <p:cNvPr id="4" name="剪去单角的矩形 3"/>
          <p:cNvSpPr/>
          <p:nvPr/>
        </p:nvSpPr>
        <p:spPr>
          <a:xfrm>
            <a:off x="5480664" y="700330"/>
            <a:ext cx="4304792" cy="72043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dirty="0">
                <a:latin typeface="华文行楷" pitchFamily="2" charset="-122"/>
                <a:ea typeface="华文行楷" pitchFamily="2" charset="-122"/>
              </a:rPr>
              <a:t>知识体系仍不健全，需要不断充盈和更新</a:t>
            </a:r>
            <a:endParaRPr lang="zh-CN" altLang="en-US" sz="2400" dirty="0">
              <a:latin typeface="华文行楷" pitchFamily="2" charset="-122"/>
              <a:ea typeface="华文行楷" pitchFamily="2" charset="-122"/>
            </a:endParaRPr>
          </a:p>
        </p:txBody>
      </p:sp>
      <p:sp>
        <p:nvSpPr>
          <p:cNvPr id="5" name="单圆角矩形 4"/>
          <p:cNvSpPr/>
          <p:nvPr/>
        </p:nvSpPr>
        <p:spPr>
          <a:xfrm>
            <a:off x="5344901" y="3950277"/>
            <a:ext cx="4296659" cy="758535"/>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dirty="0" smtClean="0">
                <a:latin typeface="华文行楷" pitchFamily="2" charset="-122"/>
                <a:ea typeface="华文行楷" pitchFamily="2" charset="-122"/>
              </a:rPr>
              <a:t>性格不够</a:t>
            </a:r>
            <a:r>
              <a:rPr lang="zh-CN" altLang="zh-CN" sz="2400" dirty="0">
                <a:latin typeface="华文行楷" pitchFamily="2" charset="-122"/>
                <a:ea typeface="华文行楷" pitchFamily="2" charset="-122"/>
              </a:rPr>
              <a:t>沉稳，遇事焦急毛躁，不能冷静思考</a:t>
            </a:r>
            <a:endParaRPr lang="zh-CN" altLang="en-US" sz="2400" dirty="0">
              <a:latin typeface="华文行楷" pitchFamily="2" charset="-122"/>
              <a:ea typeface="华文行楷" pitchFamily="2" charset="-122"/>
            </a:endParaRPr>
          </a:p>
        </p:txBody>
      </p:sp>
      <p:sp>
        <p:nvSpPr>
          <p:cNvPr id="6" name="剪去单角的矩形 5"/>
          <p:cNvSpPr/>
          <p:nvPr/>
        </p:nvSpPr>
        <p:spPr>
          <a:xfrm>
            <a:off x="5919047" y="2913880"/>
            <a:ext cx="4023542" cy="69773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dirty="0">
                <a:latin typeface="华文行楷" pitchFamily="2" charset="-122"/>
                <a:ea typeface="华文行楷" pitchFamily="2" charset="-122"/>
              </a:rPr>
              <a:t>沟通能力不足，阻碍了工作效率的提升</a:t>
            </a:r>
            <a:endParaRPr lang="zh-CN" altLang="en-US" sz="2400" dirty="0">
              <a:latin typeface="华文行楷" pitchFamily="2" charset="-122"/>
              <a:ea typeface="华文行楷" pitchFamily="2" charset="-122"/>
            </a:endParaRPr>
          </a:p>
        </p:txBody>
      </p:sp>
      <p:cxnSp>
        <p:nvCxnSpPr>
          <p:cNvPr id="9" name="直接连接符 8"/>
          <p:cNvCxnSpPr/>
          <p:nvPr/>
        </p:nvCxnSpPr>
        <p:spPr>
          <a:xfrm flipH="1">
            <a:off x="4184072" y="1593272"/>
            <a:ext cx="1191491" cy="962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4261832" y="2548860"/>
            <a:ext cx="1218832" cy="92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4206230" y="2641095"/>
            <a:ext cx="1612679" cy="690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07974" y="2735063"/>
            <a:ext cx="1011382" cy="1742202"/>
          </a:xfrm>
          <a:prstGeom prst="line">
            <a:avLst/>
          </a:prstGeom>
        </p:spPr>
        <p:style>
          <a:lnRef idx="1">
            <a:schemeClr val="accent1"/>
          </a:lnRef>
          <a:fillRef idx="0">
            <a:schemeClr val="accent1"/>
          </a:fillRef>
          <a:effectRef idx="0">
            <a:schemeClr val="accent1"/>
          </a:effectRef>
          <a:fontRef idx="minor">
            <a:schemeClr val="tx1"/>
          </a:fontRef>
        </p:style>
      </p:cxnSp>
      <p:sp>
        <p:nvSpPr>
          <p:cNvPr id="16" name="单圆角矩形 15"/>
          <p:cNvSpPr/>
          <p:nvPr/>
        </p:nvSpPr>
        <p:spPr>
          <a:xfrm>
            <a:off x="5616505" y="1726688"/>
            <a:ext cx="3463636" cy="1006643"/>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dirty="0">
                <a:latin typeface="华文行楷" pitchFamily="2" charset="-122"/>
                <a:ea typeface="华文行楷" pitchFamily="2" charset="-122"/>
              </a:rPr>
              <a:t>业务水平偏低，经验不足</a:t>
            </a:r>
            <a:r>
              <a:rPr lang="zh-CN" altLang="zh-CN" sz="2400" dirty="0" smtClean="0">
                <a:latin typeface="华文行楷" pitchFamily="2" charset="-122"/>
                <a:ea typeface="华文行楷" pitchFamily="2" charset="-122"/>
              </a:rPr>
              <a:t>，</a:t>
            </a:r>
            <a:r>
              <a:rPr lang="zh-CN" altLang="en-US" sz="2400" dirty="0" smtClean="0">
                <a:latin typeface="华文行楷" pitchFamily="2" charset="-122"/>
                <a:ea typeface="华文行楷" pitchFamily="2" charset="-122"/>
              </a:rPr>
              <a:t>工作顾此失彼</a:t>
            </a:r>
            <a:endParaRPr lang="zh-CN" altLang="en-US" sz="2400" dirty="0">
              <a:latin typeface="华文行楷" pitchFamily="2" charset="-122"/>
              <a:ea typeface="华文行楷" pitchFamily="2" charset="-122"/>
            </a:endParaRPr>
          </a:p>
        </p:txBody>
      </p:sp>
    </p:spTree>
    <p:extLst>
      <p:ext uri="{BB962C8B-B14F-4D97-AF65-F5344CB8AC3E}">
        <p14:creationId xmlns:p14="http://schemas.microsoft.com/office/powerpoint/2010/main" val="291297330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fill="hold" grpId="0" nodeType="withEffect" p14:presetBounceEnd="37500">
                                      <p:stCondLst>
                                        <p:cond delay="0"/>
                                      </p:stCondLst>
                                      <p:childTnLst>
                                        <p:animMotion origin="layout" path="M 0.04752 0.02801 L 0.04752 0.02848 C -0.03581 -0.01666 -0.45756 0.00973 -0.42474 0.41783 C -0.39206 0.82593 0.01406 0.68102 -0.13125 0.21042 C -0.21042 0.01644 -0.57813 0.06158 -0.69167 0.18727 " pathEditMode="relative" rAng="0" ptsTypes="AAAAA" p14:bounceEnd="37500">
                                          <p:cBhvr>
                                            <p:cTn id="6" dur="4000" fill="hold"/>
                                            <p:tgtEl>
                                              <p:spTgt spid="37"/>
                                            </p:tgtEl>
                                            <p:attrNameLst>
                                              <p:attrName>ppt_x</p:attrName>
                                              <p:attrName>ppt_y</p:attrName>
                                            </p:attrNameLst>
                                          </p:cBhvr>
                                          <p:rCtr x="-36966" y="30625"/>
                                        </p:animMotion>
                                      </p:childTnLst>
                                    </p:cTn>
                                  </p:par>
                                  <p:par>
                                    <p:cTn id="7" presetID="0" presetClass="path" presetSubtype="0" accel="50000" fill="hold" grpId="0" nodeType="withEffect" p14:presetBounceEnd="42857">
                                      <p:stCondLst>
                                        <p:cond delay="500"/>
                                      </p:stCondLst>
                                      <p:childTnLst>
                                        <p:animMotion origin="layout" path="M 0.0168 -0.03171 L 0.0168 -0.03125 C -0.06289 -0.0794 -0.46601 -0.05116 -0.43463 0.38588 C -0.40351 0.82269 -0.01523 0.66759 -0.15403 0.16366 C -0.22981 -0.04398 -0.58125 0.0044 -0.68984 0.13889 " pathEditMode="relative" rAng="0" ptsTypes="AAAAA" p14:bounceEnd="42857">
                                          <p:cBhvr>
                                            <p:cTn id="8" dur="3500" fill="hold"/>
                                            <p:tgtEl>
                                              <p:spTgt spid="38"/>
                                            </p:tgtEl>
                                            <p:attrNameLst>
                                              <p:attrName>ppt_x</p:attrName>
                                              <p:attrName>ppt_y</p:attrName>
                                            </p:attrNameLst>
                                          </p:cBhvr>
                                          <p:rCtr x="-35339" y="32801"/>
                                        </p:animMotion>
                                      </p:childTnLst>
                                    </p:cTn>
                                  </p:par>
                                  <p:par>
                                    <p:cTn id="9" presetID="0" presetClass="path" presetSubtype="0" accel="50000" decel="50000" fill="hold" grpId="1" nodeType="withEffect">
                                      <p:stCondLst>
                                        <p:cond delay="4500"/>
                                      </p:stCondLst>
                                      <p:childTnLst>
                                        <p:animMotion origin="layout" path="M -0.69167 0.18727 L -0.69167 0.18774 C -0.59102 0.13681 -0.44154 0.13588 -0.26485 0.2338 C -0.08829 0.33125 -0.10638 0.76806 -0.30248 0.74838 C -0.46667 0.68033 -0.4892 0.33125 -0.303 0.24098 C -0.26316 0.22431 -0.11641 0.21922 0.0625 0.31574 " pathEditMode="relative" rAng="0" ptsTypes="AAAAAA">
                                          <p:cBhvr>
                                            <p:cTn id="10" dur="2000" fill="hold"/>
                                            <p:tgtEl>
                                              <p:spTgt spid="37"/>
                                            </p:tgtEl>
                                            <p:attrNameLst>
                                              <p:attrName>ppt_x</p:attrName>
                                              <p:attrName>ppt_y</p:attrName>
                                            </p:attrNameLst>
                                          </p:cBhvr>
                                          <p:rCtr x="37708" y="26389"/>
                                        </p:animMotion>
                                      </p:childTnLst>
                                    </p:cTn>
                                  </p:par>
                                  <p:par>
                                    <p:cTn id="11" presetID="0" presetClass="path" presetSubtype="0" accel="50000" decel="50000" fill="hold" grpId="1" nodeType="withEffect">
                                      <p:stCondLst>
                                        <p:cond delay="4750"/>
                                      </p:stCondLst>
                                      <p:childTnLst>
                                        <p:animMotion origin="layout" path="M -0.68984 0.13889 C -0.57148 0.07454 -0.29843 0.11968 -0.22513 0.19722 C -0.15195 0.27454 -0.17109 0.52732 -0.25026 0.60301 C -0.32968 0.67871 -0.49531 0.63658 -0.48763 0.36875 C -0.46224 0.12361 -0.35963 0.10787 -0.26302 0.09213 C -0.07148 0.1331 -0.06211 0.14259 0.01927 0.20857 " pathEditMode="relative" rAng="0" ptsTypes="AAAAAA">
                                          <p:cBhvr>
                                            <p:cTn id="12" dur="2000" fill="hold"/>
                                            <p:tgtEl>
                                              <p:spTgt spid="38"/>
                                            </p:tgtEl>
                                            <p:attrNameLst>
                                              <p:attrName>ppt_x</p:attrName>
                                              <p:attrName>ppt_y</p:attrName>
                                            </p:attrNameLst>
                                          </p:cBhvr>
                                          <p:rCtr x="35456" y="22523"/>
                                        </p:animMotion>
                                      </p:childTnLst>
                                    </p:cTn>
                                  </p:par>
                                  <p:par>
                                    <p:cTn id="13" presetID="10" presetClass="entr" presetSubtype="0" fill="hold" nodeType="withEffect">
                                      <p:stCondLst>
                                        <p:cond delay="25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750"/>
                                            <p:tgtEl>
                                              <p:spTgt spid="28"/>
                                            </p:tgtEl>
                                          </p:cBhvr>
                                        </p:animEffect>
                                      </p:childTnLst>
                                    </p:cTn>
                                  </p:par>
                                  <p:par>
                                    <p:cTn id="16" presetID="10" presetClass="entr" presetSubtype="0" fill="hold" nodeType="withEffect">
                                      <p:stCondLst>
                                        <p:cond delay="50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750"/>
                                            <p:tgtEl>
                                              <p:spTgt spid="29"/>
                                            </p:tgtEl>
                                          </p:cBhvr>
                                        </p:animEffect>
                                      </p:childTnLst>
                                    </p:cTn>
                                  </p:par>
                                  <p:par>
                                    <p:cTn id="19" presetID="10" presetClass="entr" presetSubtype="0" fill="hold" nodeType="withEffect">
                                      <p:stCondLst>
                                        <p:cond delay="75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750"/>
                                            <p:tgtEl>
                                              <p:spTgt spid="30"/>
                                            </p:tgtEl>
                                          </p:cBhvr>
                                        </p:animEffect>
                                      </p:childTnLst>
                                    </p:cTn>
                                  </p:par>
                                  <p:par>
                                    <p:cTn id="22" presetID="10" presetClass="entr" presetSubtype="0" fill="hold" nodeType="withEffect">
                                      <p:stCondLst>
                                        <p:cond delay="100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750"/>
                                            <p:tgtEl>
                                              <p:spTgt spid="31"/>
                                            </p:tgtEl>
                                          </p:cBhvr>
                                        </p:animEffect>
                                      </p:childTnLst>
                                    </p:cTn>
                                  </p:par>
                                  <p:par>
                                    <p:cTn id="25" presetID="10" presetClass="entr" presetSubtype="0" fill="hold" nodeType="withEffect">
                                      <p:stCondLst>
                                        <p:cond delay="125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750"/>
                                            <p:tgtEl>
                                              <p:spTgt spid="33"/>
                                            </p:tgtEl>
                                          </p:cBhvr>
                                        </p:animEffect>
                                      </p:childTnLst>
                                    </p:cTn>
                                  </p:par>
                                  <p:par>
                                    <p:cTn id="28" presetID="10" presetClass="entr" presetSubtype="0" fill="hold" nodeType="withEffect">
                                      <p:stCondLst>
                                        <p:cond delay="1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750"/>
                                            <p:tgtEl>
                                              <p:spTgt spid="32"/>
                                            </p:tgtEl>
                                          </p:cBhvr>
                                        </p:animEffect>
                                      </p:childTnLst>
                                    </p:cTn>
                                  </p:par>
                                  <p:par>
                                    <p:cTn id="31" presetID="10" presetClass="entr" presetSubtype="0" fill="hold" nodeType="withEffect">
                                      <p:stCondLst>
                                        <p:cond delay="175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750"/>
                                            <p:tgtEl>
                                              <p:spTgt spid="34"/>
                                            </p:tgtEl>
                                          </p:cBhvr>
                                        </p:animEffect>
                                      </p:childTnLst>
                                    </p:cTn>
                                  </p:par>
                                  <p:par>
                                    <p:cTn id="34" presetID="10" presetClass="entr" presetSubtype="0" fill="hold" nodeType="withEffect">
                                      <p:stCondLst>
                                        <p:cond delay="175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750"/>
                                            <p:tgtEl>
                                              <p:spTgt spid="26"/>
                                            </p:tgtEl>
                                          </p:cBhvr>
                                        </p:animEffect>
                                      </p:childTnLst>
                                    </p:cTn>
                                  </p:par>
                                  <p:par>
                                    <p:cTn id="37" presetID="10" presetClass="entr" presetSubtype="0" fill="hold" nodeType="withEffect">
                                      <p:stCondLst>
                                        <p:cond delay="200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750"/>
                                            <p:tgtEl>
                                              <p:spTgt spid="35"/>
                                            </p:tgtEl>
                                          </p:cBhvr>
                                        </p:animEffect>
                                      </p:childTnLst>
                                    </p:cTn>
                                  </p:par>
                                  <p:par>
                                    <p:cTn id="40" presetID="10" presetClass="entr" presetSubtype="0" fill="hold" nodeType="withEffect">
                                      <p:stCondLst>
                                        <p:cond delay="225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750"/>
                                            <p:tgtEl>
                                              <p:spTgt spid="27"/>
                                            </p:tgtEl>
                                          </p:cBhvr>
                                        </p:animEffect>
                                      </p:childTnLst>
                                    </p:cTn>
                                  </p:par>
                                  <p:par>
                                    <p:cTn id="43" presetID="10" presetClass="entr" presetSubtype="0" fill="hold" nodeType="withEffect">
                                      <p:stCondLst>
                                        <p:cond delay="250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750"/>
                                            <p:tgtEl>
                                              <p:spTgt spid="36"/>
                                            </p:tgtEl>
                                          </p:cBhvr>
                                        </p:animEffect>
                                      </p:childTnLst>
                                    </p:cTn>
                                  </p:par>
                                  <p:par>
                                    <p:cTn id="46" presetID="21" presetClass="entr" presetSubtype="1" fill="hold" nodeType="withEffect">
                                      <p:stCondLst>
                                        <p:cond delay="2500"/>
                                      </p:stCondLst>
                                      <p:childTnLst>
                                        <p:set>
                                          <p:cBhvr>
                                            <p:cTn id="47" dur="1" fill="hold">
                                              <p:stCondLst>
                                                <p:cond delay="0"/>
                                              </p:stCondLst>
                                            </p:cTn>
                                            <p:tgtEl>
                                              <p:spTgt spid="25"/>
                                            </p:tgtEl>
                                            <p:attrNameLst>
                                              <p:attrName>style.visibility</p:attrName>
                                            </p:attrNameLst>
                                          </p:cBhvr>
                                          <p:to>
                                            <p:strVal val="visible"/>
                                          </p:to>
                                        </p:set>
                                        <p:animEffect transition="in" filter="wheel(1)">
                                          <p:cBhvr>
                                            <p:cTn id="48" dur="2000"/>
                                            <p:tgtEl>
                                              <p:spTgt spid="25"/>
                                            </p:tgtEl>
                                          </p:cBhvr>
                                        </p:animEffect>
                                      </p:childTnLst>
                                    </p:cTn>
                                  </p:par>
                                  <p:par>
                                    <p:cTn id="49" presetID="42" presetClass="entr" presetSubtype="0" fill="hold" grpId="0" nodeType="withEffect" nodePh="1">
                                      <p:stCondLst>
                                        <p:cond delay="4500"/>
                                      </p:stCondLst>
                                      <p:endCondLst>
                                        <p:cond evt="begin" delay="0">
                                          <p:tn val="49"/>
                                        </p:cond>
                                      </p:endCondLst>
                                      <p:childTnLst>
                                        <p:set>
                                          <p:cBhvr>
                                            <p:cTn id="50" dur="1" fill="hold">
                                              <p:stCondLst>
                                                <p:cond delay="0"/>
                                              </p:stCondLst>
                                            </p:cTn>
                                            <p:tgtEl>
                                              <p:spTgt spid="8"/>
                                            </p:tgtEl>
                                            <p:attrNameLst>
                                              <p:attrName>style.visibility</p:attrName>
                                            </p:attrNameLst>
                                          </p:cBhvr>
                                          <p:to>
                                            <p:strVal val="visible"/>
                                          </p:to>
                                        </p:set>
                                        <p:animEffect transition="in" filter="fade">
                                          <p:cBhvr>
                                            <p:cTn id="51" dur="1250"/>
                                            <p:tgtEl>
                                              <p:spTgt spid="8"/>
                                            </p:tgtEl>
                                          </p:cBhvr>
                                        </p:animEffect>
                                        <p:anim calcmode="lin" valueType="num">
                                          <p:cBhvr>
                                            <p:cTn id="52" dur="1250" fill="hold"/>
                                            <p:tgtEl>
                                              <p:spTgt spid="8"/>
                                            </p:tgtEl>
                                            <p:attrNameLst>
                                              <p:attrName>ppt_x</p:attrName>
                                            </p:attrNameLst>
                                          </p:cBhvr>
                                          <p:tavLst>
                                            <p:tav tm="0">
                                              <p:val>
                                                <p:strVal val="#ppt_x"/>
                                              </p:val>
                                            </p:tav>
                                            <p:tav tm="100000">
                                              <p:val>
                                                <p:strVal val="#ppt_x"/>
                                              </p:val>
                                            </p:tav>
                                          </p:tavLst>
                                        </p:anim>
                                        <p:anim calcmode="lin" valueType="num">
                                          <p:cBhvr>
                                            <p:cTn id="53"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animBg="1"/>
          <p:bldP spid="37" grpId="1" animBg="1"/>
          <p:bldP spid="38" grpId="0" animBg="1"/>
          <p:bldP spid="38"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fill="hold" grpId="0" nodeType="withEffect">
                                      <p:stCondLst>
                                        <p:cond delay="0"/>
                                      </p:stCondLst>
                                      <p:childTnLst>
                                        <p:animMotion origin="layout" path="M 0.04752 0.02801 L 0.04752 0.02848 C -0.03581 -0.01666 -0.45756 0.00973 -0.42474 0.41783 C -0.39206 0.82593 0.01406 0.68102 -0.13125 0.21042 C -0.21042 0.01644 -0.57813 0.06158 -0.69167 0.18727 " pathEditMode="relative" rAng="0" ptsTypes="AAAAA">
                                          <p:cBhvr>
                                            <p:cTn id="6" dur="4000" fill="hold"/>
                                            <p:tgtEl>
                                              <p:spTgt spid="37"/>
                                            </p:tgtEl>
                                            <p:attrNameLst>
                                              <p:attrName>ppt_x</p:attrName>
                                              <p:attrName>ppt_y</p:attrName>
                                            </p:attrNameLst>
                                          </p:cBhvr>
                                          <p:rCtr x="-36966" y="30625"/>
                                        </p:animMotion>
                                      </p:childTnLst>
                                    </p:cTn>
                                  </p:par>
                                  <p:par>
                                    <p:cTn id="7" presetID="0" presetClass="path" presetSubtype="0" accel="50000" fill="hold" grpId="0" nodeType="withEffect">
                                      <p:stCondLst>
                                        <p:cond delay="500"/>
                                      </p:stCondLst>
                                      <p:childTnLst>
                                        <p:animMotion origin="layout" path="M 0.0168 -0.03171 L 0.0168 -0.03125 C -0.06289 -0.0794 -0.46601 -0.05116 -0.43463 0.38588 C -0.40351 0.82269 -0.01523 0.66759 -0.15403 0.16366 C -0.22981 -0.04398 -0.58125 0.0044 -0.68984 0.13889 " pathEditMode="relative" rAng="0" ptsTypes="AAAAA">
                                          <p:cBhvr>
                                            <p:cTn id="8" dur="3500" fill="hold"/>
                                            <p:tgtEl>
                                              <p:spTgt spid="38"/>
                                            </p:tgtEl>
                                            <p:attrNameLst>
                                              <p:attrName>ppt_x</p:attrName>
                                              <p:attrName>ppt_y</p:attrName>
                                            </p:attrNameLst>
                                          </p:cBhvr>
                                          <p:rCtr x="-35339" y="32801"/>
                                        </p:animMotion>
                                      </p:childTnLst>
                                    </p:cTn>
                                  </p:par>
                                  <p:par>
                                    <p:cTn id="9" presetID="0" presetClass="path" presetSubtype="0" accel="50000" decel="50000" fill="hold" grpId="1" nodeType="withEffect">
                                      <p:stCondLst>
                                        <p:cond delay="4500"/>
                                      </p:stCondLst>
                                      <p:childTnLst>
                                        <p:animMotion origin="layout" path="M -0.69167 0.18727 L -0.69167 0.18774 C -0.59102 0.13681 -0.44154 0.13588 -0.26485 0.2338 C -0.08829 0.33125 -0.10638 0.76806 -0.30248 0.74838 C -0.46667 0.68033 -0.4892 0.33125 -0.303 0.24098 C -0.26316 0.22431 -0.11641 0.21922 0.0625 0.31574 " pathEditMode="relative" rAng="0" ptsTypes="AAAAAA">
                                          <p:cBhvr>
                                            <p:cTn id="10" dur="2000" fill="hold"/>
                                            <p:tgtEl>
                                              <p:spTgt spid="37"/>
                                            </p:tgtEl>
                                            <p:attrNameLst>
                                              <p:attrName>ppt_x</p:attrName>
                                              <p:attrName>ppt_y</p:attrName>
                                            </p:attrNameLst>
                                          </p:cBhvr>
                                          <p:rCtr x="37708" y="26389"/>
                                        </p:animMotion>
                                      </p:childTnLst>
                                    </p:cTn>
                                  </p:par>
                                  <p:par>
                                    <p:cTn id="11" presetID="0" presetClass="path" presetSubtype="0" accel="50000" decel="50000" fill="hold" grpId="1" nodeType="withEffect">
                                      <p:stCondLst>
                                        <p:cond delay="4750"/>
                                      </p:stCondLst>
                                      <p:childTnLst>
                                        <p:animMotion origin="layout" path="M -0.68984 0.13889 C -0.57148 0.07454 -0.29843 0.11968 -0.22513 0.19722 C -0.15195 0.27454 -0.17109 0.52732 -0.25026 0.60301 C -0.32968 0.67871 -0.49531 0.63658 -0.48763 0.36875 C -0.46224 0.12361 -0.35963 0.10787 -0.26302 0.09213 C -0.07148 0.1331 -0.06211 0.14259 0.01927 0.20857 " pathEditMode="relative" rAng="0" ptsTypes="AAAAAA">
                                          <p:cBhvr>
                                            <p:cTn id="12" dur="2000" fill="hold"/>
                                            <p:tgtEl>
                                              <p:spTgt spid="38"/>
                                            </p:tgtEl>
                                            <p:attrNameLst>
                                              <p:attrName>ppt_x</p:attrName>
                                              <p:attrName>ppt_y</p:attrName>
                                            </p:attrNameLst>
                                          </p:cBhvr>
                                          <p:rCtr x="35456" y="22523"/>
                                        </p:animMotion>
                                      </p:childTnLst>
                                    </p:cTn>
                                  </p:par>
                                  <p:par>
                                    <p:cTn id="13" presetID="10" presetClass="entr" presetSubtype="0" fill="hold" nodeType="withEffect">
                                      <p:stCondLst>
                                        <p:cond delay="25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750"/>
                                            <p:tgtEl>
                                              <p:spTgt spid="28"/>
                                            </p:tgtEl>
                                          </p:cBhvr>
                                        </p:animEffect>
                                      </p:childTnLst>
                                    </p:cTn>
                                  </p:par>
                                  <p:par>
                                    <p:cTn id="16" presetID="10" presetClass="entr" presetSubtype="0" fill="hold" nodeType="withEffect">
                                      <p:stCondLst>
                                        <p:cond delay="50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750"/>
                                            <p:tgtEl>
                                              <p:spTgt spid="29"/>
                                            </p:tgtEl>
                                          </p:cBhvr>
                                        </p:animEffect>
                                      </p:childTnLst>
                                    </p:cTn>
                                  </p:par>
                                  <p:par>
                                    <p:cTn id="19" presetID="10" presetClass="entr" presetSubtype="0" fill="hold" nodeType="withEffect">
                                      <p:stCondLst>
                                        <p:cond delay="75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750"/>
                                            <p:tgtEl>
                                              <p:spTgt spid="30"/>
                                            </p:tgtEl>
                                          </p:cBhvr>
                                        </p:animEffect>
                                      </p:childTnLst>
                                    </p:cTn>
                                  </p:par>
                                  <p:par>
                                    <p:cTn id="22" presetID="10" presetClass="entr" presetSubtype="0" fill="hold" nodeType="withEffect">
                                      <p:stCondLst>
                                        <p:cond delay="100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750"/>
                                            <p:tgtEl>
                                              <p:spTgt spid="31"/>
                                            </p:tgtEl>
                                          </p:cBhvr>
                                        </p:animEffect>
                                      </p:childTnLst>
                                    </p:cTn>
                                  </p:par>
                                  <p:par>
                                    <p:cTn id="25" presetID="10" presetClass="entr" presetSubtype="0" fill="hold" nodeType="withEffect">
                                      <p:stCondLst>
                                        <p:cond delay="125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750"/>
                                            <p:tgtEl>
                                              <p:spTgt spid="33"/>
                                            </p:tgtEl>
                                          </p:cBhvr>
                                        </p:animEffect>
                                      </p:childTnLst>
                                    </p:cTn>
                                  </p:par>
                                  <p:par>
                                    <p:cTn id="28" presetID="10" presetClass="entr" presetSubtype="0" fill="hold" nodeType="withEffect">
                                      <p:stCondLst>
                                        <p:cond delay="1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750"/>
                                            <p:tgtEl>
                                              <p:spTgt spid="32"/>
                                            </p:tgtEl>
                                          </p:cBhvr>
                                        </p:animEffect>
                                      </p:childTnLst>
                                    </p:cTn>
                                  </p:par>
                                  <p:par>
                                    <p:cTn id="31" presetID="10" presetClass="entr" presetSubtype="0" fill="hold" nodeType="withEffect">
                                      <p:stCondLst>
                                        <p:cond delay="175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750"/>
                                            <p:tgtEl>
                                              <p:spTgt spid="34"/>
                                            </p:tgtEl>
                                          </p:cBhvr>
                                        </p:animEffect>
                                      </p:childTnLst>
                                    </p:cTn>
                                  </p:par>
                                  <p:par>
                                    <p:cTn id="34" presetID="10" presetClass="entr" presetSubtype="0" fill="hold" nodeType="withEffect">
                                      <p:stCondLst>
                                        <p:cond delay="175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750"/>
                                            <p:tgtEl>
                                              <p:spTgt spid="26"/>
                                            </p:tgtEl>
                                          </p:cBhvr>
                                        </p:animEffect>
                                      </p:childTnLst>
                                    </p:cTn>
                                  </p:par>
                                  <p:par>
                                    <p:cTn id="37" presetID="10" presetClass="entr" presetSubtype="0" fill="hold" nodeType="withEffect">
                                      <p:stCondLst>
                                        <p:cond delay="200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750"/>
                                            <p:tgtEl>
                                              <p:spTgt spid="35"/>
                                            </p:tgtEl>
                                          </p:cBhvr>
                                        </p:animEffect>
                                      </p:childTnLst>
                                    </p:cTn>
                                  </p:par>
                                  <p:par>
                                    <p:cTn id="40" presetID="10" presetClass="entr" presetSubtype="0" fill="hold" nodeType="withEffect">
                                      <p:stCondLst>
                                        <p:cond delay="225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750"/>
                                            <p:tgtEl>
                                              <p:spTgt spid="27"/>
                                            </p:tgtEl>
                                          </p:cBhvr>
                                        </p:animEffect>
                                      </p:childTnLst>
                                    </p:cTn>
                                  </p:par>
                                  <p:par>
                                    <p:cTn id="43" presetID="10" presetClass="entr" presetSubtype="0" fill="hold" nodeType="withEffect">
                                      <p:stCondLst>
                                        <p:cond delay="250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750"/>
                                            <p:tgtEl>
                                              <p:spTgt spid="36"/>
                                            </p:tgtEl>
                                          </p:cBhvr>
                                        </p:animEffect>
                                      </p:childTnLst>
                                    </p:cTn>
                                  </p:par>
                                  <p:par>
                                    <p:cTn id="46" presetID="21" presetClass="entr" presetSubtype="1" fill="hold" nodeType="withEffect">
                                      <p:stCondLst>
                                        <p:cond delay="2500"/>
                                      </p:stCondLst>
                                      <p:childTnLst>
                                        <p:set>
                                          <p:cBhvr>
                                            <p:cTn id="47" dur="1" fill="hold">
                                              <p:stCondLst>
                                                <p:cond delay="0"/>
                                              </p:stCondLst>
                                            </p:cTn>
                                            <p:tgtEl>
                                              <p:spTgt spid="25"/>
                                            </p:tgtEl>
                                            <p:attrNameLst>
                                              <p:attrName>style.visibility</p:attrName>
                                            </p:attrNameLst>
                                          </p:cBhvr>
                                          <p:to>
                                            <p:strVal val="visible"/>
                                          </p:to>
                                        </p:set>
                                        <p:animEffect transition="in" filter="wheel(1)">
                                          <p:cBhvr>
                                            <p:cTn id="48" dur="2000"/>
                                            <p:tgtEl>
                                              <p:spTgt spid="25"/>
                                            </p:tgtEl>
                                          </p:cBhvr>
                                        </p:animEffect>
                                      </p:childTnLst>
                                    </p:cTn>
                                  </p:par>
                                  <p:par>
                                    <p:cTn id="49" presetID="42" presetClass="entr" presetSubtype="0" fill="hold" grpId="0" nodeType="withEffect" nodePh="1">
                                      <p:stCondLst>
                                        <p:cond delay="4500"/>
                                      </p:stCondLst>
                                      <p:endCondLst>
                                        <p:cond evt="begin" delay="0">
                                          <p:tn val="49"/>
                                        </p:cond>
                                      </p:endCondLst>
                                      <p:childTnLst>
                                        <p:set>
                                          <p:cBhvr>
                                            <p:cTn id="50" dur="1" fill="hold">
                                              <p:stCondLst>
                                                <p:cond delay="0"/>
                                              </p:stCondLst>
                                            </p:cTn>
                                            <p:tgtEl>
                                              <p:spTgt spid="8"/>
                                            </p:tgtEl>
                                            <p:attrNameLst>
                                              <p:attrName>style.visibility</p:attrName>
                                            </p:attrNameLst>
                                          </p:cBhvr>
                                          <p:to>
                                            <p:strVal val="visible"/>
                                          </p:to>
                                        </p:set>
                                        <p:animEffect transition="in" filter="fade">
                                          <p:cBhvr>
                                            <p:cTn id="51" dur="1250"/>
                                            <p:tgtEl>
                                              <p:spTgt spid="8"/>
                                            </p:tgtEl>
                                          </p:cBhvr>
                                        </p:animEffect>
                                        <p:anim calcmode="lin" valueType="num">
                                          <p:cBhvr>
                                            <p:cTn id="52" dur="1250" fill="hold"/>
                                            <p:tgtEl>
                                              <p:spTgt spid="8"/>
                                            </p:tgtEl>
                                            <p:attrNameLst>
                                              <p:attrName>ppt_x</p:attrName>
                                            </p:attrNameLst>
                                          </p:cBhvr>
                                          <p:tavLst>
                                            <p:tav tm="0">
                                              <p:val>
                                                <p:strVal val="#ppt_x"/>
                                              </p:val>
                                            </p:tav>
                                            <p:tav tm="100000">
                                              <p:val>
                                                <p:strVal val="#ppt_x"/>
                                              </p:val>
                                            </p:tav>
                                          </p:tavLst>
                                        </p:anim>
                                        <p:anim calcmode="lin" valueType="num">
                                          <p:cBhvr>
                                            <p:cTn id="53"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animBg="1"/>
          <p:bldP spid="37" grpId="1" animBg="1"/>
          <p:bldP spid="38" grpId="0" animBg="1"/>
          <p:bldP spid="38" grpId="1"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46807" y="2881714"/>
            <a:ext cx="2350843" cy="77528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643103" y="2721121"/>
            <a:ext cx="3975353" cy="1339557"/>
          </a:xfrm>
          <a:prstGeom prst="ellipse">
            <a:avLst/>
          </a:prstGeom>
          <a:noFill/>
          <a:ln>
            <a:solidFill>
              <a:schemeClr val="bg1">
                <a:lumMod val="7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236703" y="2483560"/>
            <a:ext cx="5594384" cy="1915975"/>
          </a:xfrm>
          <a:prstGeom prst="ellipse">
            <a:avLst/>
          </a:prstGeom>
          <a:noFill/>
          <a:ln>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763838" y="2231878"/>
            <a:ext cx="7921624" cy="2641601"/>
          </a:xfrm>
          <a:prstGeom prst="ellipse">
            <a:avLst/>
          </a:prstGeom>
          <a:noFill/>
          <a:ln>
            <a:solidFill>
              <a:schemeClr val="bg1">
                <a:lumMod val="7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850460" y="1507522"/>
            <a:ext cx="5011271" cy="646331"/>
          </a:xfrm>
          <a:prstGeom prst="rect">
            <a:avLst/>
          </a:prstGeom>
          <a:noFill/>
        </p:spPr>
        <p:txBody>
          <a:bodyPr wrap="square" rtlCol="0">
            <a:spAutoFit/>
          </a:bodyPr>
          <a:lstStyle/>
          <a:p>
            <a:pPr>
              <a:lnSpc>
                <a:spcPct val="150000"/>
              </a:lnSpc>
            </a:pPr>
            <a:r>
              <a:rPr lang="zh-CN" altLang="en-US" sz="2400" dirty="0" smtClean="0">
                <a:solidFill>
                  <a:schemeClr val="bg1">
                    <a:lumMod val="85000"/>
                  </a:schemeClr>
                </a:solidFill>
                <a:latin typeface="华文行楷" pitchFamily="2" charset="-122"/>
                <a:ea typeface="华文行楷" pitchFamily="2" charset="-122"/>
              </a:rPr>
              <a:t>自信</a:t>
            </a:r>
            <a:r>
              <a:rPr lang="en-US" altLang="zh-CN" sz="2400" dirty="0">
                <a:solidFill>
                  <a:schemeClr val="bg1">
                    <a:lumMod val="85000"/>
                  </a:schemeClr>
                </a:solidFill>
                <a:latin typeface="华文行楷" pitchFamily="2" charset="-122"/>
                <a:ea typeface="华文行楷" pitchFamily="2" charset="-122"/>
              </a:rPr>
              <a:t>—</a:t>
            </a:r>
            <a:r>
              <a:rPr lang="zh-CN" altLang="en-US" sz="2400" dirty="0" smtClean="0">
                <a:solidFill>
                  <a:schemeClr val="bg1">
                    <a:lumMod val="85000"/>
                  </a:schemeClr>
                </a:solidFill>
                <a:latin typeface="华文行楷" pitchFamily="2" charset="-122"/>
                <a:ea typeface="华文行楷" pitchFamily="2" charset="-122"/>
              </a:rPr>
              <a:t>人之所以能，是因为相信能</a:t>
            </a:r>
          </a:p>
        </p:txBody>
      </p:sp>
      <p:sp>
        <p:nvSpPr>
          <p:cNvPr id="26" name="文本框 25"/>
          <p:cNvSpPr txBox="1"/>
          <p:nvPr/>
        </p:nvSpPr>
        <p:spPr>
          <a:xfrm>
            <a:off x="2469623" y="4207620"/>
            <a:ext cx="3949253" cy="646331"/>
          </a:xfrm>
          <a:prstGeom prst="rect">
            <a:avLst/>
          </a:prstGeom>
          <a:noFill/>
        </p:spPr>
        <p:txBody>
          <a:bodyPr wrap="square" rtlCol="0">
            <a:spAutoFit/>
          </a:bodyPr>
          <a:lstStyle/>
          <a:p>
            <a:pPr>
              <a:lnSpc>
                <a:spcPct val="150000"/>
              </a:lnSpc>
            </a:pPr>
            <a:r>
              <a:rPr lang="zh-CN" altLang="en-US" sz="2400" dirty="0" smtClean="0">
                <a:solidFill>
                  <a:schemeClr val="bg1">
                    <a:lumMod val="85000"/>
                  </a:schemeClr>
                </a:solidFill>
                <a:latin typeface="华文行楷" pitchFamily="2" charset="-122"/>
                <a:ea typeface="华文行楷" pitchFamily="2" charset="-122"/>
              </a:rPr>
              <a:t>实干</a:t>
            </a:r>
            <a:r>
              <a:rPr lang="en-US" altLang="zh-CN" sz="2400" dirty="0">
                <a:solidFill>
                  <a:schemeClr val="bg1">
                    <a:lumMod val="85000"/>
                  </a:schemeClr>
                </a:solidFill>
                <a:latin typeface="华文行楷" pitchFamily="2" charset="-122"/>
                <a:ea typeface="华文行楷" pitchFamily="2" charset="-122"/>
              </a:rPr>
              <a:t>—</a:t>
            </a:r>
            <a:r>
              <a:rPr lang="zh-CN" altLang="en-US" sz="2400" dirty="0" smtClean="0">
                <a:solidFill>
                  <a:schemeClr val="bg1">
                    <a:lumMod val="85000"/>
                  </a:schemeClr>
                </a:solidFill>
                <a:latin typeface="华文行楷" pitchFamily="2" charset="-122"/>
                <a:ea typeface="华文行楷" pitchFamily="2" charset="-122"/>
              </a:rPr>
              <a:t>天下难事必做于易，</a:t>
            </a:r>
          </a:p>
        </p:txBody>
      </p:sp>
      <p:sp>
        <p:nvSpPr>
          <p:cNvPr id="18" name="任意多边形 17"/>
          <p:cNvSpPr/>
          <p:nvPr/>
        </p:nvSpPr>
        <p:spPr>
          <a:xfrm rot="3655885">
            <a:off x="7804561" y="2762389"/>
            <a:ext cx="667476" cy="941326"/>
          </a:xfrm>
          <a:custGeom>
            <a:avLst/>
            <a:gdLst>
              <a:gd name="connsiteX0" fmla="*/ 355244 w 1419521"/>
              <a:gd name="connsiteY0" fmla="*/ 461757 h 1541051"/>
              <a:gd name="connsiteX1" fmla="*/ 1324505 w 1419521"/>
              <a:gd name="connsiteY1" fmla="*/ 64793 h 1541051"/>
              <a:gd name="connsiteX2" fmla="*/ 1064277 w 1419521"/>
              <a:gd name="connsiteY2" fmla="*/ 1079351 h 1541051"/>
              <a:gd name="connsiteX3" fmla="*/ 797131 w 1419521"/>
              <a:gd name="connsiteY3" fmla="*/ 1329799 h 1541051"/>
              <a:gd name="connsiteX4" fmla="*/ 690872 w 1419521"/>
              <a:gd name="connsiteY4" fmla="*/ 1400642 h 1541051"/>
              <a:gd name="connsiteX5" fmla="*/ 552704 w 1419521"/>
              <a:gd name="connsiteY5" fmla="*/ 1185839 h 1541051"/>
              <a:gd name="connsiteX6" fmla="*/ 325585 w 1419521"/>
              <a:gd name="connsiteY6" fmla="*/ 1538929 h 1541051"/>
              <a:gd name="connsiteX7" fmla="*/ 281319 w 1419521"/>
              <a:gd name="connsiteY7" fmla="*/ 1541051 h 1541051"/>
              <a:gd name="connsiteX8" fmla="*/ 95016 w 1419521"/>
              <a:gd name="connsiteY8" fmla="*/ 1476316 h 1541051"/>
              <a:gd name="connsiteX9" fmla="*/ 355244 w 1419521"/>
              <a:gd name="connsiteY9" fmla="*/ 461757 h 15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521" h="1541051">
                <a:moveTo>
                  <a:pt x="355244" y="461757"/>
                </a:moveTo>
                <a:cubicBezTo>
                  <a:pt x="694758" y="71976"/>
                  <a:pt x="1128712" y="-105750"/>
                  <a:pt x="1324505" y="64793"/>
                </a:cubicBezTo>
                <a:cubicBezTo>
                  <a:pt x="1520299" y="235337"/>
                  <a:pt x="1403791" y="689570"/>
                  <a:pt x="1064277" y="1079351"/>
                </a:cubicBezTo>
                <a:cubicBezTo>
                  <a:pt x="979398" y="1176797"/>
                  <a:pt x="888617" y="1260989"/>
                  <a:pt x="797131" y="1329799"/>
                </a:cubicBezTo>
                <a:lnTo>
                  <a:pt x="690872" y="1400642"/>
                </a:lnTo>
                <a:lnTo>
                  <a:pt x="552704" y="1185839"/>
                </a:lnTo>
                <a:lnTo>
                  <a:pt x="325585" y="1538929"/>
                </a:lnTo>
                <a:lnTo>
                  <a:pt x="281319" y="1541051"/>
                </a:lnTo>
                <a:cubicBezTo>
                  <a:pt x="207797" y="1539821"/>
                  <a:pt x="143964" y="1518952"/>
                  <a:pt x="95016" y="1476316"/>
                </a:cubicBezTo>
                <a:cubicBezTo>
                  <a:pt x="-100778" y="1305772"/>
                  <a:pt x="15730" y="851539"/>
                  <a:pt x="355244" y="461757"/>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3655885">
            <a:off x="2972388" y="3571742"/>
            <a:ext cx="528632" cy="745519"/>
          </a:xfrm>
          <a:custGeom>
            <a:avLst/>
            <a:gdLst>
              <a:gd name="connsiteX0" fmla="*/ 355244 w 1419521"/>
              <a:gd name="connsiteY0" fmla="*/ 461757 h 1541051"/>
              <a:gd name="connsiteX1" fmla="*/ 1324505 w 1419521"/>
              <a:gd name="connsiteY1" fmla="*/ 64793 h 1541051"/>
              <a:gd name="connsiteX2" fmla="*/ 1064277 w 1419521"/>
              <a:gd name="connsiteY2" fmla="*/ 1079351 h 1541051"/>
              <a:gd name="connsiteX3" fmla="*/ 797131 w 1419521"/>
              <a:gd name="connsiteY3" fmla="*/ 1329799 h 1541051"/>
              <a:gd name="connsiteX4" fmla="*/ 690872 w 1419521"/>
              <a:gd name="connsiteY4" fmla="*/ 1400642 h 1541051"/>
              <a:gd name="connsiteX5" fmla="*/ 552704 w 1419521"/>
              <a:gd name="connsiteY5" fmla="*/ 1185839 h 1541051"/>
              <a:gd name="connsiteX6" fmla="*/ 325585 w 1419521"/>
              <a:gd name="connsiteY6" fmla="*/ 1538929 h 1541051"/>
              <a:gd name="connsiteX7" fmla="*/ 281319 w 1419521"/>
              <a:gd name="connsiteY7" fmla="*/ 1541051 h 1541051"/>
              <a:gd name="connsiteX8" fmla="*/ 95016 w 1419521"/>
              <a:gd name="connsiteY8" fmla="*/ 1476316 h 1541051"/>
              <a:gd name="connsiteX9" fmla="*/ 355244 w 1419521"/>
              <a:gd name="connsiteY9" fmla="*/ 461757 h 15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521" h="1541051">
                <a:moveTo>
                  <a:pt x="355244" y="461757"/>
                </a:moveTo>
                <a:cubicBezTo>
                  <a:pt x="694758" y="71976"/>
                  <a:pt x="1128712" y="-105750"/>
                  <a:pt x="1324505" y="64793"/>
                </a:cubicBezTo>
                <a:cubicBezTo>
                  <a:pt x="1520299" y="235337"/>
                  <a:pt x="1403791" y="689570"/>
                  <a:pt x="1064277" y="1079351"/>
                </a:cubicBezTo>
                <a:cubicBezTo>
                  <a:pt x="979398" y="1176797"/>
                  <a:pt x="888617" y="1260989"/>
                  <a:pt x="797131" y="1329799"/>
                </a:cubicBezTo>
                <a:lnTo>
                  <a:pt x="690872" y="1400642"/>
                </a:lnTo>
                <a:lnTo>
                  <a:pt x="552704" y="1185839"/>
                </a:lnTo>
                <a:lnTo>
                  <a:pt x="325585" y="1538929"/>
                </a:lnTo>
                <a:lnTo>
                  <a:pt x="281319" y="1541051"/>
                </a:lnTo>
                <a:cubicBezTo>
                  <a:pt x="207797" y="1539821"/>
                  <a:pt x="143964" y="1518952"/>
                  <a:pt x="95016" y="1476316"/>
                </a:cubicBezTo>
                <a:cubicBezTo>
                  <a:pt x="-100778" y="1305772"/>
                  <a:pt x="15730" y="851539"/>
                  <a:pt x="355244" y="461757"/>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3655885">
            <a:off x="6096056" y="1715578"/>
            <a:ext cx="645641" cy="910533"/>
          </a:xfrm>
          <a:custGeom>
            <a:avLst/>
            <a:gdLst>
              <a:gd name="connsiteX0" fmla="*/ 355244 w 1419521"/>
              <a:gd name="connsiteY0" fmla="*/ 461757 h 1541051"/>
              <a:gd name="connsiteX1" fmla="*/ 1324505 w 1419521"/>
              <a:gd name="connsiteY1" fmla="*/ 64793 h 1541051"/>
              <a:gd name="connsiteX2" fmla="*/ 1064277 w 1419521"/>
              <a:gd name="connsiteY2" fmla="*/ 1079351 h 1541051"/>
              <a:gd name="connsiteX3" fmla="*/ 797131 w 1419521"/>
              <a:gd name="connsiteY3" fmla="*/ 1329799 h 1541051"/>
              <a:gd name="connsiteX4" fmla="*/ 690872 w 1419521"/>
              <a:gd name="connsiteY4" fmla="*/ 1400642 h 1541051"/>
              <a:gd name="connsiteX5" fmla="*/ 552704 w 1419521"/>
              <a:gd name="connsiteY5" fmla="*/ 1185839 h 1541051"/>
              <a:gd name="connsiteX6" fmla="*/ 325585 w 1419521"/>
              <a:gd name="connsiteY6" fmla="*/ 1538929 h 1541051"/>
              <a:gd name="connsiteX7" fmla="*/ 281319 w 1419521"/>
              <a:gd name="connsiteY7" fmla="*/ 1541051 h 1541051"/>
              <a:gd name="connsiteX8" fmla="*/ 95016 w 1419521"/>
              <a:gd name="connsiteY8" fmla="*/ 1476316 h 1541051"/>
              <a:gd name="connsiteX9" fmla="*/ 355244 w 1419521"/>
              <a:gd name="connsiteY9" fmla="*/ 461757 h 15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521" h="1541051">
                <a:moveTo>
                  <a:pt x="355244" y="461757"/>
                </a:moveTo>
                <a:cubicBezTo>
                  <a:pt x="694758" y="71976"/>
                  <a:pt x="1128712" y="-105750"/>
                  <a:pt x="1324505" y="64793"/>
                </a:cubicBezTo>
                <a:cubicBezTo>
                  <a:pt x="1520299" y="235337"/>
                  <a:pt x="1403791" y="689570"/>
                  <a:pt x="1064277" y="1079351"/>
                </a:cubicBezTo>
                <a:cubicBezTo>
                  <a:pt x="979398" y="1176797"/>
                  <a:pt x="888617" y="1260989"/>
                  <a:pt x="797131" y="1329799"/>
                </a:cubicBezTo>
                <a:lnTo>
                  <a:pt x="690872" y="1400642"/>
                </a:lnTo>
                <a:lnTo>
                  <a:pt x="552704" y="1185839"/>
                </a:lnTo>
                <a:lnTo>
                  <a:pt x="325585" y="1538929"/>
                </a:lnTo>
                <a:lnTo>
                  <a:pt x="281319" y="1541051"/>
                </a:lnTo>
                <a:cubicBezTo>
                  <a:pt x="207797" y="1539821"/>
                  <a:pt x="143964" y="1518952"/>
                  <a:pt x="95016" y="1476316"/>
                </a:cubicBezTo>
                <a:cubicBezTo>
                  <a:pt x="-100778" y="1305772"/>
                  <a:pt x="15730" y="851539"/>
                  <a:pt x="355244" y="461757"/>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39761" y="57958"/>
            <a:ext cx="6212747" cy="980552"/>
            <a:chOff x="47243" y="224337"/>
            <a:chExt cx="4695017" cy="980552"/>
          </a:xfrm>
        </p:grpSpPr>
        <p:grpSp>
          <p:nvGrpSpPr>
            <p:cNvPr id="38" name="组合 37"/>
            <p:cNvGrpSpPr/>
            <p:nvPr/>
          </p:nvGrpSpPr>
          <p:grpSpPr>
            <a:xfrm>
              <a:off x="47243" y="294752"/>
              <a:ext cx="933860" cy="910137"/>
              <a:chOff x="6677525" y="2041506"/>
              <a:chExt cx="3350708" cy="3265587"/>
            </a:xfrm>
          </p:grpSpPr>
          <p:pic>
            <p:nvPicPr>
              <p:cNvPr id="40" name="图片 39"/>
              <p:cNvPicPr>
                <a:picLocks noChangeAspect="1"/>
              </p:cNvPicPr>
              <p:nvPr/>
            </p:nvPicPr>
            <p:blipFill>
              <a:blip r:embed="rId2" cstate="email">
                <a:extLst>
                  <a:ext uri="{BEBA8EAE-BF5A-486C-A8C5-ECC9F3942E4B}">
                    <a14:imgProps xmlns:a14="http://schemas.microsoft.com/office/drawing/2010/main">
                      <a14:imgLayer r:embed="rId3">
                        <a14:imgEffect>
                          <a14:saturation sat="60000"/>
                        </a14:imgEffect>
                        <a14:imgEffect>
                          <a14:brightnessContrast bright="-30000"/>
                        </a14:imgEffect>
                      </a14:imgLayer>
                    </a14:imgProps>
                  </a:ext>
                  <a:ext uri="{28A0092B-C50C-407E-A947-70E740481C1C}">
                    <a14:useLocalDpi xmlns:a14="http://schemas.microsoft.com/office/drawing/2010/main"/>
                  </a:ext>
                </a:extLst>
              </a:blip>
              <a:stretch>
                <a:fillRect/>
              </a:stretch>
            </p:blipFill>
            <p:spPr>
              <a:xfrm rot="641389" flipV="1">
                <a:off x="6677525" y="2427745"/>
                <a:ext cx="3350708" cy="2879348"/>
              </a:xfrm>
              <a:prstGeom prst="rect">
                <a:avLst/>
              </a:prstGeom>
            </p:spPr>
          </p:pic>
          <p:pic>
            <p:nvPicPr>
              <p:cNvPr id="41" name="图片 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3514" y="2041506"/>
                <a:ext cx="2078736" cy="1524642"/>
              </a:xfrm>
              <a:prstGeom prst="rect">
                <a:avLst/>
              </a:prstGeom>
            </p:spPr>
          </p:pic>
        </p:grpSp>
        <p:sp>
          <p:nvSpPr>
            <p:cNvPr id="39" name="文本框 38"/>
            <p:cNvSpPr txBox="1"/>
            <p:nvPr/>
          </p:nvSpPr>
          <p:spPr>
            <a:xfrm>
              <a:off x="892829" y="224337"/>
              <a:ext cx="3849431" cy="707886"/>
            </a:xfrm>
            <a:prstGeom prst="rect">
              <a:avLst/>
            </a:prstGeom>
            <a:noFill/>
          </p:spPr>
          <p:txBody>
            <a:bodyPr wrap="square" rtlCol="0">
              <a:spAutoFit/>
            </a:bodyPr>
            <a:lstStyle/>
            <a:p>
              <a:r>
                <a:rPr lang="zh-CN" altLang="en-US" sz="4000" dirty="0" smtClean="0">
                  <a:solidFill>
                    <a:srgbClr val="FFFF00"/>
                  </a:solidFill>
                  <a:latin typeface="华文行楷" pitchFamily="2" charset="-122"/>
                  <a:ea typeface="华文行楷" pitchFamily="2" charset="-122"/>
                </a:rPr>
                <a:t>不患无位，患所以立</a:t>
              </a:r>
            </a:p>
          </p:txBody>
        </p:sp>
      </p:grpSp>
      <p:pic>
        <p:nvPicPr>
          <p:cNvPr id="35" name="图片 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7240" y="2316273"/>
            <a:ext cx="711500" cy="729328"/>
          </a:xfrm>
          <a:prstGeom prst="rect">
            <a:avLst/>
          </a:prstGeom>
        </p:spPr>
      </p:pic>
      <p:pic>
        <p:nvPicPr>
          <p:cNvPr id="36" name="图片 3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1198" y="2281144"/>
            <a:ext cx="609394" cy="730949"/>
          </a:xfrm>
          <a:prstGeom prst="rect">
            <a:avLst/>
          </a:prstGeom>
        </p:spPr>
      </p:pic>
      <p:pic>
        <p:nvPicPr>
          <p:cNvPr id="42" name="图片 4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47042" y="2235989"/>
            <a:ext cx="405182" cy="815226"/>
          </a:xfrm>
          <a:prstGeom prst="rect">
            <a:avLst/>
          </a:prstGeom>
        </p:spPr>
      </p:pic>
      <p:pic>
        <p:nvPicPr>
          <p:cNvPr id="43" name="图片 4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43343" y="2231262"/>
            <a:ext cx="275524" cy="756880"/>
          </a:xfrm>
          <a:prstGeom prst="rect">
            <a:avLst/>
          </a:prstGeom>
        </p:spPr>
      </p:pic>
      <p:pic>
        <p:nvPicPr>
          <p:cNvPr id="44" name="图片 4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92964" y="2153853"/>
            <a:ext cx="371147" cy="855744"/>
          </a:xfrm>
          <a:prstGeom prst="rect">
            <a:avLst/>
          </a:prstGeom>
        </p:spPr>
      </p:pic>
      <p:pic>
        <p:nvPicPr>
          <p:cNvPr id="45" name="图片 4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18110" y="2289152"/>
            <a:ext cx="716362" cy="711500"/>
          </a:xfrm>
          <a:prstGeom prst="rect">
            <a:avLst/>
          </a:prstGeom>
        </p:spPr>
      </p:pic>
      <p:pic>
        <p:nvPicPr>
          <p:cNvPr id="46" name="图片 4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53462" y="2607596"/>
            <a:ext cx="946504" cy="452183"/>
          </a:xfrm>
          <a:prstGeom prst="rect">
            <a:avLst/>
          </a:prstGeom>
        </p:spPr>
      </p:pic>
      <p:pic>
        <p:nvPicPr>
          <p:cNvPr id="47" name="图片 4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88199" y="2815403"/>
            <a:ext cx="871949" cy="534839"/>
          </a:xfrm>
          <a:prstGeom prst="rect">
            <a:avLst/>
          </a:prstGeom>
        </p:spPr>
      </p:pic>
      <p:pic>
        <p:nvPicPr>
          <p:cNvPr id="48" name="图片 4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407032" y="2824093"/>
            <a:ext cx="990264" cy="382491"/>
          </a:xfrm>
          <a:prstGeom prst="rect">
            <a:avLst/>
          </a:prstGeom>
        </p:spPr>
      </p:pic>
      <p:pic>
        <p:nvPicPr>
          <p:cNvPr id="49" name="图片 4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865871" y="2997533"/>
            <a:ext cx="570495" cy="534839"/>
          </a:xfrm>
          <a:prstGeom prst="rect">
            <a:avLst/>
          </a:prstGeom>
        </p:spPr>
      </p:pic>
      <p:pic>
        <p:nvPicPr>
          <p:cNvPr id="50" name="图片 4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32968" y="2332913"/>
            <a:ext cx="448942" cy="690431"/>
          </a:xfrm>
          <a:prstGeom prst="rect">
            <a:avLst/>
          </a:prstGeom>
        </p:spPr>
      </p:pic>
      <p:sp>
        <p:nvSpPr>
          <p:cNvPr id="2" name="椭圆 1"/>
          <p:cNvSpPr/>
          <p:nvPr/>
        </p:nvSpPr>
        <p:spPr>
          <a:xfrm>
            <a:off x="154450" y="1066358"/>
            <a:ext cx="1532965" cy="5563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华文行楷" pitchFamily="2" charset="-122"/>
                <a:ea typeface="华文行楷" pitchFamily="2" charset="-122"/>
              </a:rPr>
              <a:t>子曰“不患无位，患所以立。</a:t>
            </a:r>
            <a:endParaRPr lang="en-US" altLang="zh-CN" sz="2400" dirty="0" smtClean="0">
              <a:latin typeface="华文行楷" pitchFamily="2" charset="-122"/>
              <a:ea typeface="华文行楷" pitchFamily="2" charset="-122"/>
            </a:endParaRPr>
          </a:p>
          <a:p>
            <a:pPr algn="ctr"/>
            <a:r>
              <a:rPr lang="zh-CN" altLang="en-US" sz="2400" dirty="0" smtClean="0">
                <a:latin typeface="华文行楷" pitchFamily="2" charset="-122"/>
                <a:ea typeface="华文行楷" pitchFamily="2" charset="-122"/>
              </a:rPr>
              <a:t>不患莫己知，求为可知也。”</a:t>
            </a:r>
            <a:endParaRPr lang="zh-CN" altLang="en-US" sz="2400" dirty="0">
              <a:latin typeface="华文行楷" pitchFamily="2" charset="-122"/>
              <a:ea typeface="华文行楷" pitchFamily="2" charset="-122"/>
            </a:endParaRPr>
          </a:p>
        </p:txBody>
      </p:sp>
      <p:sp>
        <p:nvSpPr>
          <p:cNvPr id="3" name="TextBox 2"/>
          <p:cNvSpPr txBox="1"/>
          <p:nvPr/>
        </p:nvSpPr>
        <p:spPr>
          <a:xfrm>
            <a:off x="8711826" y="2769819"/>
            <a:ext cx="3340542" cy="461665"/>
          </a:xfrm>
          <a:prstGeom prst="rect">
            <a:avLst/>
          </a:prstGeom>
          <a:noFill/>
        </p:spPr>
        <p:txBody>
          <a:bodyPr wrap="square" rtlCol="0">
            <a:spAutoFit/>
          </a:bodyPr>
          <a:lstStyle/>
          <a:p>
            <a:r>
              <a:rPr lang="zh-CN" altLang="en-US" sz="2400" dirty="0" smtClean="0">
                <a:solidFill>
                  <a:schemeClr val="bg1"/>
                </a:solidFill>
                <a:latin typeface="华文行楷" pitchFamily="2" charset="-122"/>
                <a:ea typeface="华文行楷" pitchFamily="2" charset="-122"/>
              </a:rPr>
              <a:t>抱负</a:t>
            </a:r>
            <a:r>
              <a:rPr lang="en-US" altLang="zh-CN" sz="2400" dirty="0">
                <a:solidFill>
                  <a:schemeClr val="bg1">
                    <a:lumMod val="85000"/>
                  </a:schemeClr>
                </a:solidFill>
                <a:latin typeface="华文行楷" pitchFamily="2" charset="-122"/>
                <a:ea typeface="华文行楷" pitchFamily="2" charset="-122"/>
              </a:rPr>
              <a:t>—</a:t>
            </a:r>
            <a:r>
              <a:rPr lang="zh-CN" altLang="en-US" sz="2400" dirty="0" smtClean="0">
                <a:solidFill>
                  <a:schemeClr val="bg1"/>
                </a:solidFill>
                <a:latin typeface="华文行楷" pitchFamily="2" charset="-122"/>
                <a:ea typeface="华文行楷" pitchFamily="2" charset="-122"/>
              </a:rPr>
              <a:t>士不可以不弘毅，</a:t>
            </a:r>
            <a:endParaRPr lang="zh-CN" altLang="en-US" sz="2400" dirty="0">
              <a:solidFill>
                <a:schemeClr val="bg1"/>
              </a:solidFill>
              <a:latin typeface="华文行楷" pitchFamily="2" charset="-122"/>
              <a:ea typeface="华文行楷" pitchFamily="2" charset="-122"/>
            </a:endParaRPr>
          </a:p>
        </p:txBody>
      </p:sp>
      <p:sp>
        <p:nvSpPr>
          <p:cNvPr id="8" name="TextBox 7"/>
          <p:cNvSpPr txBox="1"/>
          <p:nvPr/>
        </p:nvSpPr>
        <p:spPr>
          <a:xfrm>
            <a:off x="9624547" y="3321845"/>
            <a:ext cx="2268744" cy="461665"/>
          </a:xfrm>
          <a:prstGeom prst="rect">
            <a:avLst/>
          </a:prstGeom>
          <a:noFill/>
        </p:spPr>
        <p:txBody>
          <a:bodyPr wrap="square" rtlCol="0">
            <a:spAutoFit/>
          </a:bodyPr>
          <a:lstStyle/>
          <a:p>
            <a:r>
              <a:rPr lang="zh-CN" altLang="en-US" sz="2400" dirty="0">
                <a:solidFill>
                  <a:schemeClr val="bg1"/>
                </a:solidFill>
                <a:latin typeface="华文行楷" pitchFamily="2" charset="-122"/>
                <a:ea typeface="华文行楷" pitchFamily="2" charset="-122"/>
              </a:rPr>
              <a:t>任重而道远</a:t>
            </a:r>
          </a:p>
        </p:txBody>
      </p:sp>
      <p:sp>
        <p:nvSpPr>
          <p:cNvPr id="9" name="TextBox 8"/>
          <p:cNvSpPr txBox="1"/>
          <p:nvPr/>
        </p:nvSpPr>
        <p:spPr>
          <a:xfrm>
            <a:off x="3324037" y="4853950"/>
            <a:ext cx="2810435" cy="646331"/>
          </a:xfrm>
          <a:prstGeom prst="rect">
            <a:avLst/>
          </a:prstGeom>
          <a:noFill/>
        </p:spPr>
        <p:txBody>
          <a:bodyPr wrap="square" rtlCol="0">
            <a:spAutoFit/>
          </a:bodyPr>
          <a:lstStyle/>
          <a:p>
            <a:pPr lvl="0">
              <a:lnSpc>
                <a:spcPct val="150000"/>
              </a:lnSpc>
            </a:pPr>
            <a:r>
              <a:rPr lang="zh-CN" altLang="en-US" sz="2400" dirty="0">
                <a:solidFill>
                  <a:prstClr val="white">
                    <a:lumMod val="85000"/>
                  </a:prstClr>
                </a:solidFill>
                <a:latin typeface="华文行楷" pitchFamily="2" charset="-122"/>
                <a:ea typeface="华文行楷" pitchFamily="2" charset="-122"/>
              </a:rPr>
              <a:t>天下大事必做于细</a:t>
            </a:r>
          </a:p>
        </p:txBody>
      </p:sp>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933" y="4073045"/>
            <a:ext cx="10541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618456" y="4457980"/>
            <a:ext cx="3620179" cy="830997"/>
          </a:xfrm>
          <a:prstGeom prst="rect">
            <a:avLst/>
          </a:prstGeom>
          <a:noFill/>
        </p:spPr>
        <p:txBody>
          <a:bodyPr wrap="square" rtlCol="0">
            <a:spAutoFit/>
          </a:bodyPr>
          <a:lstStyle/>
          <a:p>
            <a:r>
              <a:rPr lang="zh-CN" altLang="en-US" sz="2400" dirty="0" smtClean="0">
                <a:solidFill>
                  <a:schemeClr val="bg1">
                    <a:lumMod val="85000"/>
                  </a:schemeClr>
                </a:solidFill>
                <a:latin typeface="华文行楷" pitchFamily="2" charset="-122"/>
                <a:ea typeface="华文行楷" pitchFamily="2" charset="-122"/>
              </a:rPr>
              <a:t>坚韧</a:t>
            </a:r>
            <a:r>
              <a:rPr lang="en-US" altLang="zh-CN" sz="2400" dirty="0" smtClean="0">
                <a:solidFill>
                  <a:schemeClr val="bg1">
                    <a:lumMod val="85000"/>
                  </a:schemeClr>
                </a:solidFill>
                <a:latin typeface="华文行楷" pitchFamily="2" charset="-122"/>
                <a:ea typeface="华文行楷" pitchFamily="2" charset="-122"/>
              </a:rPr>
              <a:t>—</a:t>
            </a:r>
            <a:r>
              <a:rPr lang="zh-CN" altLang="en-US" sz="2400" dirty="0" smtClean="0">
                <a:solidFill>
                  <a:schemeClr val="bg1">
                    <a:lumMod val="85000"/>
                  </a:schemeClr>
                </a:solidFill>
                <a:latin typeface="华文行楷" pitchFamily="2" charset="-122"/>
                <a:ea typeface="华文行楷" pitchFamily="2" charset="-122"/>
              </a:rPr>
              <a:t>强者亦非无泪</a:t>
            </a:r>
            <a:r>
              <a:rPr lang="en-US" altLang="zh-CN" sz="2400" smtClean="0">
                <a:solidFill>
                  <a:schemeClr val="bg1">
                    <a:lumMod val="85000"/>
                  </a:schemeClr>
                </a:solidFill>
                <a:latin typeface="华文行楷" pitchFamily="2" charset="-122"/>
                <a:ea typeface="华文行楷" pitchFamily="2" charset="-122"/>
              </a:rPr>
              <a:t>,</a:t>
            </a:r>
            <a:endParaRPr lang="en-US" altLang="zh-CN" sz="2400" dirty="0" smtClean="0">
              <a:solidFill>
                <a:schemeClr val="bg1">
                  <a:lumMod val="85000"/>
                </a:schemeClr>
              </a:solidFill>
              <a:latin typeface="华文行楷" pitchFamily="2" charset="-122"/>
              <a:ea typeface="华文行楷" pitchFamily="2" charset="-122"/>
            </a:endParaRPr>
          </a:p>
          <a:p>
            <a:r>
              <a:rPr lang="en-US" altLang="zh-CN" sz="2400" dirty="0">
                <a:solidFill>
                  <a:schemeClr val="bg1">
                    <a:lumMod val="85000"/>
                  </a:schemeClr>
                </a:solidFill>
                <a:latin typeface="华文行楷" pitchFamily="2" charset="-122"/>
                <a:ea typeface="华文行楷" pitchFamily="2" charset="-122"/>
              </a:rPr>
              <a:t> </a:t>
            </a:r>
            <a:r>
              <a:rPr lang="en-US" altLang="zh-CN" sz="2400" dirty="0" smtClean="0">
                <a:solidFill>
                  <a:schemeClr val="bg1">
                    <a:lumMod val="85000"/>
                  </a:schemeClr>
                </a:solidFill>
                <a:latin typeface="华文行楷" pitchFamily="2" charset="-122"/>
                <a:ea typeface="华文行楷" pitchFamily="2" charset="-122"/>
              </a:rPr>
              <a:t>            </a:t>
            </a:r>
            <a:r>
              <a:rPr lang="zh-CN" altLang="en-US" sz="2400" dirty="0" smtClean="0">
                <a:solidFill>
                  <a:schemeClr val="bg1">
                    <a:lumMod val="85000"/>
                  </a:schemeClr>
                </a:solidFill>
                <a:latin typeface="华文行楷" pitchFamily="2" charset="-122"/>
                <a:ea typeface="华文行楷" pitchFamily="2" charset="-122"/>
              </a:rPr>
              <a:t>然噙泪且行</a:t>
            </a:r>
            <a:endParaRPr lang="zh-CN" altLang="en-US" sz="2400" dirty="0">
              <a:solidFill>
                <a:schemeClr val="bg1">
                  <a:lumMod val="85000"/>
                </a:schemeClr>
              </a:solidFill>
              <a:latin typeface="华文行楷" pitchFamily="2" charset="-122"/>
              <a:ea typeface="华文行楷" pitchFamily="2" charset="-122"/>
            </a:endParaRPr>
          </a:p>
        </p:txBody>
      </p:sp>
    </p:spTree>
    <p:extLst>
      <p:ext uri="{BB962C8B-B14F-4D97-AF65-F5344CB8AC3E}">
        <p14:creationId xmlns:p14="http://schemas.microsoft.com/office/powerpoint/2010/main" val="264536819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750" fill="hold"/>
                                        <p:tgtEl>
                                          <p:spTgt spid="4"/>
                                        </p:tgtEl>
                                        <p:attrNameLst>
                                          <p:attrName>ppt_x</p:attrName>
                                        </p:attrNameLst>
                                      </p:cBhvr>
                                      <p:tavLst>
                                        <p:tav tm="0">
                                          <p:val>
                                            <p:strVal val="#ppt_x"/>
                                          </p:val>
                                        </p:tav>
                                        <p:tav tm="100000">
                                          <p:val>
                                            <p:strVal val="#ppt_x"/>
                                          </p:val>
                                        </p:tav>
                                      </p:tavLst>
                                    </p:anim>
                                    <p:anim calcmode="lin" valueType="num">
                                      <p:cBhvr additive="base">
                                        <p:cTn id="11" dur="1750" fill="hold"/>
                                        <p:tgtEl>
                                          <p:spTgt spid="4"/>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750"/>
                                        <p:tgtEl>
                                          <p:spTgt spid="42"/>
                                        </p:tgtEl>
                                      </p:cBhvr>
                                    </p:animEffect>
                                  </p:childTnLst>
                                </p:cTn>
                              </p:par>
                              <p:par>
                                <p:cTn id="15" presetID="10" presetClass="entr" presetSubtype="0" fill="hold" nodeType="withEffect">
                                  <p:stCondLst>
                                    <p:cond delay="25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750"/>
                                        <p:tgtEl>
                                          <p:spTgt spid="43"/>
                                        </p:tgtEl>
                                      </p:cBhvr>
                                    </p:animEffect>
                                  </p:childTnLst>
                                </p:cTn>
                              </p:par>
                              <p:par>
                                <p:cTn id="18" presetID="10" presetClass="entr" presetSubtype="0" fill="hold" nodeType="withEffect">
                                  <p:stCondLst>
                                    <p:cond delay="50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750"/>
                                        <p:tgtEl>
                                          <p:spTgt spid="44"/>
                                        </p:tgtEl>
                                      </p:cBhvr>
                                    </p:animEffect>
                                  </p:childTnLst>
                                </p:cTn>
                              </p:par>
                              <p:par>
                                <p:cTn id="21" presetID="10" presetClass="entr" presetSubtype="0" fill="hold" nodeType="withEffect">
                                  <p:stCondLst>
                                    <p:cond delay="75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750"/>
                                        <p:tgtEl>
                                          <p:spTgt spid="45"/>
                                        </p:tgtEl>
                                      </p:cBhvr>
                                    </p:animEffect>
                                  </p:childTnLst>
                                </p:cTn>
                              </p:par>
                              <p:par>
                                <p:cTn id="24" presetID="10" presetClass="entr" presetSubtype="0" fill="hold" nodeType="withEffect">
                                  <p:stCondLst>
                                    <p:cond delay="100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50"/>
                                        <p:tgtEl>
                                          <p:spTgt spid="47"/>
                                        </p:tgtEl>
                                      </p:cBhvr>
                                    </p:animEffect>
                                  </p:childTnLst>
                                </p:cTn>
                              </p:par>
                              <p:par>
                                <p:cTn id="27" presetID="10" presetClass="entr" presetSubtype="0" fill="hold" nodeType="withEffect">
                                  <p:stCondLst>
                                    <p:cond delay="125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750"/>
                                        <p:tgtEl>
                                          <p:spTgt spid="46"/>
                                        </p:tgtEl>
                                      </p:cBhvr>
                                    </p:animEffect>
                                  </p:childTnLst>
                                </p:cTn>
                              </p:par>
                              <p:par>
                                <p:cTn id="30" presetID="10" presetClass="entr" presetSubtype="0" fill="hold" nodeType="withEffect">
                                  <p:stCondLst>
                                    <p:cond delay="150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750"/>
                                        <p:tgtEl>
                                          <p:spTgt spid="48"/>
                                        </p:tgtEl>
                                      </p:cBhvr>
                                    </p:animEffect>
                                  </p:childTnLst>
                                </p:cTn>
                              </p:par>
                              <p:par>
                                <p:cTn id="33" presetID="10" presetClass="entr" presetSubtype="0" fill="hold" nodeType="withEffect">
                                  <p:stCondLst>
                                    <p:cond delay="150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750"/>
                                        <p:tgtEl>
                                          <p:spTgt spid="35"/>
                                        </p:tgtEl>
                                      </p:cBhvr>
                                    </p:animEffect>
                                  </p:childTnLst>
                                </p:cTn>
                              </p:par>
                              <p:par>
                                <p:cTn id="36" presetID="10" presetClass="entr" presetSubtype="0" fill="hold" nodeType="withEffect">
                                  <p:stCondLst>
                                    <p:cond delay="175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750"/>
                                        <p:tgtEl>
                                          <p:spTgt spid="49"/>
                                        </p:tgtEl>
                                      </p:cBhvr>
                                    </p:animEffect>
                                  </p:childTnLst>
                                </p:cTn>
                              </p:par>
                              <p:par>
                                <p:cTn id="39" presetID="10" presetClass="entr" presetSubtype="0" fill="hold" nodeType="withEffect">
                                  <p:stCondLst>
                                    <p:cond delay="200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750"/>
                                        <p:tgtEl>
                                          <p:spTgt spid="36"/>
                                        </p:tgtEl>
                                      </p:cBhvr>
                                    </p:animEffect>
                                  </p:childTnLst>
                                </p:cTn>
                              </p:par>
                              <p:par>
                                <p:cTn id="42" presetID="10" presetClass="entr" presetSubtype="0" fill="hold" nodeType="withEffect">
                                  <p:stCondLst>
                                    <p:cond delay="225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750"/>
                                        <p:tgtEl>
                                          <p:spTgt spid="50"/>
                                        </p:tgtEl>
                                      </p:cBhvr>
                                    </p:animEffect>
                                  </p:childTnLst>
                                </p:cTn>
                              </p:par>
                              <p:par>
                                <p:cTn id="45" presetID="6" presetClass="emph" presetSubtype="0" accel="13333" decel="13333" fill="hold" grpId="1" nodeType="withEffect">
                                  <p:stCondLst>
                                    <p:cond delay="0"/>
                                  </p:stCondLst>
                                  <p:childTnLst>
                                    <p:animScale>
                                      <p:cBhvr>
                                        <p:cTn id="46" dur="750" fill="hold"/>
                                        <p:tgtEl>
                                          <p:spTgt spid="4"/>
                                        </p:tgtEl>
                                      </p:cBhvr>
                                      <p:by x="150000" y="150000"/>
                                    </p:animScale>
                                  </p:childTnLst>
                                </p:cTn>
                              </p:par>
                              <p:par>
                                <p:cTn id="47" presetID="6" presetClass="emph" presetSubtype="0" accel="10000" decel="10000" fill="hold" grpId="2" nodeType="withEffect">
                                  <p:stCondLst>
                                    <p:cond delay="750"/>
                                  </p:stCondLst>
                                  <p:childTnLst>
                                    <p:animScale>
                                      <p:cBhvr>
                                        <p:cTn id="48" dur="1000" fill="hold"/>
                                        <p:tgtEl>
                                          <p:spTgt spid="4"/>
                                        </p:tgtEl>
                                      </p:cBhvr>
                                      <p:by x="66000" y="66000"/>
                                    </p:animScale>
                                  </p:childTnLst>
                                </p:cTn>
                              </p:par>
                              <p:par>
                                <p:cTn id="49" presetID="2" presetClass="entr" presetSubtype="4" fill="hold" grpId="0" nodeType="withEffect">
                                  <p:stCondLst>
                                    <p:cond delay="25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1750" fill="hold"/>
                                        <p:tgtEl>
                                          <p:spTgt spid="5"/>
                                        </p:tgtEl>
                                        <p:attrNameLst>
                                          <p:attrName>ppt_x</p:attrName>
                                        </p:attrNameLst>
                                      </p:cBhvr>
                                      <p:tavLst>
                                        <p:tav tm="0">
                                          <p:val>
                                            <p:strVal val="#ppt_x"/>
                                          </p:val>
                                        </p:tav>
                                        <p:tav tm="100000">
                                          <p:val>
                                            <p:strVal val="#ppt_x"/>
                                          </p:val>
                                        </p:tav>
                                      </p:tavLst>
                                    </p:anim>
                                    <p:anim calcmode="lin" valueType="num">
                                      <p:cBhvr additive="base">
                                        <p:cTn id="52" dur="1750" fill="hold"/>
                                        <p:tgtEl>
                                          <p:spTgt spid="5"/>
                                        </p:tgtEl>
                                        <p:attrNameLst>
                                          <p:attrName>ppt_y</p:attrName>
                                        </p:attrNameLst>
                                      </p:cBhvr>
                                      <p:tavLst>
                                        <p:tav tm="0">
                                          <p:val>
                                            <p:strVal val="1+#ppt_h/2"/>
                                          </p:val>
                                        </p:tav>
                                        <p:tav tm="100000">
                                          <p:val>
                                            <p:strVal val="#ppt_y"/>
                                          </p:val>
                                        </p:tav>
                                      </p:tavLst>
                                    </p:anim>
                                  </p:childTnLst>
                                </p:cTn>
                              </p:par>
                              <p:par>
                                <p:cTn id="53" presetID="6" presetClass="emph" presetSubtype="0" accel="10000" decel="10000" fill="hold" grpId="1" nodeType="withEffect">
                                  <p:stCondLst>
                                    <p:cond delay="250"/>
                                  </p:stCondLst>
                                  <p:childTnLst>
                                    <p:animScale>
                                      <p:cBhvr>
                                        <p:cTn id="54" dur="1000" fill="hold"/>
                                        <p:tgtEl>
                                          <p:spTgt spid="5"/>
                                        </p:tgtEl>
                                      </p:cBhvr>
                                      <p:by x="150000" y="150000"/>
                                    </p:animScale>
                                  </p:childTnLst>
                                </p:cTn>
                              </p:par>
                              <p:par>
                                <p:cTn id="55" presetID="6" presetClass="emph" presetSubtype="0" accel="10000" decel="10000" fill="hold" grpId="2" nodeType="withEffect">
                                  <p:stCondLst>
                                    <p:cond delay="1250"/>
                                  </p:stCondLst>
                                  <p:childTnLst>
                                    <p:animScale>
                                      <p:cBhvr>
                                        <p:cTn id="56" dur="1000" fill="hold"/>
                                        <p:tgtEl>
                                          <p:spTgt spid="5"/>
                                        </p:tgtEl>
                                      </p:cBhvr>
                                      <p:by x="66000" y="66000"/>
                                    </p:animScale>
                                  </p:childTnLst>
                                </p:cTn>
                              </p:par>
                              <p:par>
                                <p:cTn id="57" presetID="2" presetClass="entr" presetSubtype="4" fill="hold" grpId="0" nodeType="withEffect">
                                  <p:stCondLst>
                                    <p:cond delay="50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1750" fill="hold"/>
                                        <p:tgtEl>
                                          <p:spTgt spid="6"/>
                                        </p:tgtEl>
                                        <p:attrNameLst>
                                          <p:attrName>ppt_x</p:attrName>
                                        </p:attrNameLst>
                                      </p:cBhvr>
                                      <p:tavLst>
                                        <p:tav tm="0">
                                          <p:val>
                                            <p:strVal val="#ppt_x"/>
                                          </p:val>
                                        </p:tav>
                                        <p:tav tm="100000">
                                          <p:val>
                                            <p:strVal val="#ppt_x"/>
                                          </p:val>
                                        </p:tav>
                                      </p:tavLst>
                                    </p:anim>
                                    <p:anim calcmode="lin" valueType="num">
                                      <p:cBhvr additive="base">
                                        <p:cTn id="60" dur="1750" fill="hold"/>
                                        <p:tgtEl>
                                          <p:spTgt spid="6"/>
                                        </p:tgtEl>
                                        <p:attrNameLst>
                                          <p:attrName>ppt_y</p:attrName>
                                        </p:attrNameLst>
                                      </p:cBhvr>
                                      <p:tavLst>
                                        <p:tav tm="0">
                                          <p:val>
                                            <p:strVal val="1+#ppt_h/2"/>
                                          </p:val>
                                        </p:tav>
                                        <p:tav tm="100000">
                                          <p:val>
                                            <p:strVal val="#ppt_y"/>
                                          </p:val>
                                        </p:tav>
                                      </p:tavLst>
                                    </p:anim>
                                  </p:childTnLst>
                                </p:cTn>
                              </p:par>
                              <p:par>
                                <p:cTn id="61" presetID="6" presetClass="emph" presetSubtype="0" accel="8000" decel="8000" fill="hold" grpId="1" nodeType="withEffect">
                                  <p:stCondLst>
                                    <p:cond delay="500"/>
                                  </p:stCondLst>
                                  <p:childTnLst>
                                    <p:animScale>
                                      <p:cBhvr>
                                        <p:cTn id="62" dur="1250" fill="hold"/>
                                        <p:tgtEl>
                                          <p:spTgt spid="6"/>
                                        </p:tgtEl>
                                      </p:cBhvr>
                                      <p:by x="150000" y="150000"/>
                                    </p:animScale>
                                  </p:childTnLst>
                                </p:cTn>
                              </p:par>
                              <p:par>
                                <p:cTn id="63" presetID="6" presetClass="emph" presetSubtype="0" accel="10000" decel="10000" fill="hold" grpId="2" nodeType="withEffect">
                                  <p:stCondLst>
                                    <p:cond delay="1750"/>
                                  </p:stCondLst>
                                  <p:childTnLst>
                                    <p:animScale>
                                      <p:cBhvr>
                                        <p:cTn id="64" dur="1000" fill="hold"/>
                                        <p:tgtEl>
                                          <p:spTgt spid="6"/>
                                        </p:tgtEl>
                                      </p:cBhvr>
                                      <p:by x="66000" y="66000"/>
                                    </p:animScale>
                                  </p:childTnLst>
                                </p:cTn>
                              </p:par>
                              <p:par>
                                <p:cTn id="65" presetID="2" presetClass="entr" presetSubtype="4" fill="hold" grpId="0" nodeType="withEffect">
                                  <p:stCondLst>
                                    <p:cond delay="75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1750" fill="hold"/>
                                        <p:tgtEl>
                                          <p:spTgt spid="7"/>
                                        </p:tgtEl>
                                        <p:attrNameLst>
                                          <p:attrName>ppt_x</p:attrName>
                                        </p:attrNameLst>
                                      </p:cBhvr>
                                      <p:tavLst>
                                        <p:tav tm="0">
                                          <p:val>
                                            <p:strVal val="#ppt_x"/>
                                          </p:val>
                                        </p:tav>
                                        <p:tav tm="100000">
                                          <p:val>
                                            <p:strVal val="#ppt_x"/>
                                          </p:val>
                                        </p:tav>
                                      </p:tavLst>
                                    </p:anim>
                                    <p:anim calcmode="lin" valueType="num">
                                      <p:cBhvr additive="base">
                                        <p:cTn id="68" dur="1750" fill="hold"/>
                                        <p:tgtEl>
                                          <p:spTgt spid="7"/>
                                        </p:tgtEl>
                                        <p:attrNameLst>
                                          <p:attrName>ppt_y</p:attrName>
                                        </p:attrNameLst>
                                      </p:cBhvr>
                                      <p:tavLst>
                                        <p:tav tm="0">
                                          <p:val>
                                            <p:strVal val="1+#ppt_h/2"/>
                                          </p:val>
                                        </p:tav>
                                        <p:tav tm="100000">
                                          <p:val>
                                            <p:strVal val="#ppt_y"/>
                                          </p:val>
                                        </p:tav>
                                      </p:tavLst>
                                    </p:anim>
                                  </p:childTnLst>
                                </p:cTn>
                              </p:par>
                              <p:par>
                                <p:cTn id="69" presetID="6" presetClass="emph" presetSubtype="0" accel="6667" decel="6667" fill="hold" grpId="1" nodeType="withEffect">
                                  <p:stCondLst>
                                    <p:cond delay="750"/>
                                  </p:stCondLst>
                                  <p:childTnLst>
                                    <p:animScale>
                                      <p:cBhvr>
                                        <p:cTn id="70" dur="1500" fill="hold"/>
                                        <p:tgtEl>
                                          <p:spTgt spid="7"/>
                                        </p:tgtEl>
                                      </p:cBhvr>
                                      <p:by x="150000" y="150000"/>
                                    </p:animScale>
                                  </p:childTnLst>
                                </p:cTn>
                              </p:par>
                              <p:par>
                                <p:cTn id="71" presetID="6" presetClass="emph" presetSubtype="0" accel="10000" decel="10000" fill="hold" grpId="2" nodeType="withEffect">
                                  <p:stCondLst>
                                    <p:cond delay="2250"/>
                                  </p:stCondLst>
                                  <p:childTnLst>
                                    <p:animScale>
                                      <p:cBhvr>
                                        <p:cTn id="72" dur="1000" fill="hold"/>
                                        <p:tgtEl>
                                          <p:spTgt spid="7"/>
                                        </p:tgtEl>
                                      </p:cBhvr>
                                      <p:by x="66000" y="66000"/>
                                    </p:animScale>
                                  </p:childTnLst>
                                </p:cTn>
                              </p:par>
                              <p:par>
                                <p:cTn id="73" presetID="42" presetClass="entr" presetSubtype="0" fill="hold" grpId="0" nodeType="withEffect">
                                  <p:stCondLst>
                                    <p:cond delay="225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anim calcmode="lin" valueType="num">
                                      <p:cBhvr>
                                        <p:cTn id="76" dur="1000" fill="hold"/>
                                        <p:tgtEl>
                                          <p:spTgt spid="34"/>
                                        </p:tgtEl>
                                        <p:attrNameLst>
                                          <p:attrName>ppt_x</p:attrName>
                                        </p:attrNameLst>
                                      </p:cBhvr>
                                      <p:tavLst>
                                        <p:tav tm="0">
                                          <p:val>
                                            <p:strVal val="#ppt_x"/>
                                          </p:val>
                                        </p:tav>
                                        <p:tav tm="100000">
                                          <p:val>
                                            <p:strVal val="#ppt_x"/>
                                          </p:val>
                                        </p:tav>
                                      </p:tavLst>
                                    </p:anim>
                                    <p:anim calcmode="lin" valueType="num">
                                      <p:cBhvr>
                                        <p:cTn id="77" dur="1000" fill="hold"/>
                                        <p:tgtEl>
                                          <p:spTgt spid="3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75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1000"/>
                                        <p:tgtEl>
                                          <p:spTgt spid="26"/>
                                        </p:tgtEl>
                                      </p:cBhvr>
                                    </p:animEffect>
                                    <p:anim calcmode="lin" valueType="num">
                                      <p:cBhvr>
                                        <p:cTn id="91" dur="1000" fill="hold"/>
                                        <p:tgtEl>
                                          <p:spTgt spid="26"/>
                                        </p:tgtEl>
                                        <p:attrNameLst>
                                          <p:attrName>ppt_x</p:attrName>
                                        </p:attrNameLst>
                                      </p:cBhvr>
                                      <p:tavLst>
                                        <p:tav tm="0">
                                          <p:val>
                                            <p:strVal val="#ppt_x"/>
                                          </p:val>
                                        </p:tav>
                                        <p:tav tm="100000">
                                          <p:val>
                                            <p:strVal val="#ppt_x"/>
                                          </p:val>
                                        </p:tav>
                                      </p:tavLst>
                                    </p:anim>
                                    <p:anim calcmode="lin" valueType="num">
                                      <p:cBhvr>
                                        <p:cTn id="92" dur="1000" fill="hold"/>
                                        <p:tgtEl>
                                          <p:spTgt spid="2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75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25" grpId="0"/>
      <p:bldP spid="26" grpId="0"/>
      <p:bldP spid="18" grpId="0" animBg="1"/>
      <p:bldP spid="31" grpId="0" animBg="1"/>
      <p:bldP spid="3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1115</TotalTime>
  <Words>740</Words>
  <Application>Microsoft Office PowerPoint</Application>
  <PresentationFormat>自定义</PresentationFormat>
  <Paragraphs>93</Paragraphs>
  <Slides>12</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方正小标宋_GBK</vt:lpstr>
      <vt:lpstr>Calibri</vt:lpstr>
      <vt:lpstr>微软雅黑</vt:lpstr>
      <vt:lpstr>华文行楷</vt:lpstr>
      <vt:lpstr>叶根友刀锋黑草</vt:lpstr>
      <vt:lpstr>Calibri Light</vt:lpstr>
      <vt:lpstr>Office 主题</vt:lpstr>
      <vt:lpstr>2015年新进人员成果交流  财务处（审计处）陈思</vt:lpstr>
      <vt:lpstr>PowerPoint 演示文稿</vt:lpstr>
      <vt:lpstr>PowerPoint 演示文稿</vt:lpstr>
      <vt:lpstr>与君初识，犹似故人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wangqian</dc:creator>
  <cp:lastModifiedBy>陈思</cp:lastModifiedBy>
  <cp:revision>104</cp:revision>
  <dcterms:created xsi:type="dcterms:W3CDTF">2016-07-14T04:14:15Z</dcterms:created>
  <dcterms:modified xsi:type="dcterms:W3CDTF">2016-08-15T04:39:41Z</dcterms:modified>
</cp:coreProperties>
</file>